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bmp" ContentType="image/bmp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256" r:id="rId3"/>
    <p:sldId id="287" r:id="rId4"/>
    <p:sldId id="292" r:id="rId5"/>
    <p:sldId id="296" r:id="rId6"/>
    <p:sldId id="295" r:id="rId7"/>
    <p:sldId id="297" r:id="rId8"/>
    <p:sldId id="28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9954CC"/>
    <a:srgbClr val="760000"/>
    <a:srgbClr val="D98027"/>
    <a:srgbClr val="DBDBDB"/>
    <a:srgbClr val="AB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6" autoAdjust="0"/>
  </p:normalViewPr>
  <p:slideViewPr>
    <p:cSldViewPr snapToGrid="0">
      <p:cViewPr varScale="1">
        <p:scale>
          <a:sx n="104" d="100"/>
          <a:sy n="104" d="100"/>
        </p:scale>
        <p:origin x="-10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EF46-1441-49B7-863D-8BDB4E7ADAF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C76-B373-4BD3-80C9-A57DD206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4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6EB139A-4A39-4E6E-80D2-749473CD24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oleObject" Target="../embeddings/oleObject8.bin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0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20961385-14DA-476B-824B-B8A4760648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824" y="311046"/>
            <a:ext cx="6235909" cy="6235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74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4DE611A2-571B-4C64-96B2-93EC2FAE24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0421" y="0"/>
            <a:ext cx="567238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8E297-31F2-4882-90C2-8F9F01C441DF}"/>
              </a:ext>
            </a:extLst>
          </p:cNvPr>
          <p:cNvSpPr/>
          <p:nvPr userDrawn="1"/>
        </p:nvSpPr>
        <p:spPr>
          <a:xfrm>
            <a:off x="659568" y="1997442"/>
            <a:ext cx="2863123" cy="2863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E6953C-6154-43BE-84E3-B7925096652B}"/>
              </a:ext>
            </a:extLst>
          </p:cNvPr>
          <p:cNvSpPr/>
          <p:nvPr userDrawn="1"/>
        </p:nvSpPr>
        <p:spPr>
          <a:xfrm>
            <a:off x="3867461" y="1997442"/>
            <a:ext cx="2863123" cy="2863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069355-7EC3-49B4-B4D9-3A243C70ED9D}"/>
              </a:ext>
            </a:extLst>
          </p:cNvPr>
          <p:cNvSpPr/>
          <p:nvPr userDrawn="1"/>
        </p:nvSpPr>
        <p:spPr>
          <a:xfrm>
            <a:off x="7075356" y="1997442"/>
            <a:ext cx="2863123" cy="2863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16E144-1A92-43D2-A43D-6DC44446FE5F}"/>
              </a:ext>
            </a:extLst>
          </p:cNvPr>
          <p:cNvSpPr/>
          <p:nvPr userDrawn="1"/>
        </p:nvSpPr>
        <p:spPr>
          <a:xfrm>
            <a:off x="10283251" y="1997442"/>
            <a:ext cx="2863123" cy="2863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2D53545-7958-484B-AA69-BBD066173F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568" y="1997442"/>
            <a:ext cx="2863123" cy="28631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4C39AF7-13E2-4312-ACC8-2F880D0F7C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7461" y="1997442"/>
            <a:ext cx="2863123" cy="28631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B7761A6D-402B-4023-8BFA-C230338B0E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5356" y="1997442"/>
            <a:ext cx="2863123" cy="28631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D63332BA-3228-4E24-B0BF-E9FBFC4A56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83251" y="1997442"/>
            <a:ext cx="2863123" cy="28631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58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0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01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6" y="476250"/>
            <a:ext cx="336452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0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426092" y="6610351"/>
            <a:ext cx="234462" cy="1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 fontAlgn="base">
              <a:spcBef>
                <a:spcPct val="0"/>
              </a:spcBef>
              <a:spcAft>
                <a:spcPct val="0"/>
              </a:spcAft>
              <a:defRPr/>
            </a:pPr>
            <a:fld id="{C130F1CC-3240-45C2-A0B5-29DB8FB7E80C}" type="slidenum">
              <a:rPr lang="en-GB" sz="900">
                <a:solidFill>
                  <a:srgbClr val="000000"/>
                </a:solidFill>
              </a:rPr>
              <a:pPr algn="r" defTabSz="8890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000000"/>
              </a:solidFill>
            </a:endParaRPr>
          </a:p>
        </p:txBody>
      </p:sp>
      <p:sp>
        <p:nvSpPr>
          <p:cNvPr id="7" name="Rectangle 122"/>
          <p:cNvSpPr>
            <a:spLocks noChangeArrowheads="1"/>
          </p:cNvSpPr>
          <p:nvPr userDrawn="1"/>
        </p:nvSpPr>
        <p:spPr bwMode="auto">
          <a:xfrm>
            <a:off x="580294" y="989013"/>
            <a:ext cx="11031415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8" name="Объект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68" y="1509714"/>
            <a:ext cx="11032068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426092" y="6610351"/>
            <a:ext cx="234462" cy="1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 fontAlgn="base">
              <a:spcBef>
                <a:spcPct val="0"/>
              </a:spcBef>
              <a:spcAft>
                <a:spcPct val="0"/>
              </a:spcAft>
              <a:defRPr/>
            </a:pPr>
            <a:fld id="{5B3DD507-524A-490A-B011-EBFC0AC07A59}" type="slidenum">
              <a:rPr lang="en-GB" sz="900">
                <a:solidFill>
                  <a:srgbClr val="000000"/>
                </a:solidFill>
              </a:rPr>
              <a:pPr algn="r" defTabSz="8890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000000"/>
              </a:solidFill>
            </a:endParaRPr>
          </a:p>
        </p:txBody>
      </p:sp>
      <p:sp>
        <p:nvSpPr>
          <p:cNvPr id="5" name="Rectangle 122"/>
          <p:cNvSpPr>
            <a:spLocks noChangeArrowheads="1"/>
          </p:cNvSpPr>
          <p:nvPr userDrawn="1"/>
        </p:nvSpPr>
        <p:spPr bwMode="auto">
          <a:xfrm>
            <a:off x="580294" y="989013"/>
            <a:ext cx="11031415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6" name="Объект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0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1426092" y="6610351"/>
            <a:ext cx="234462" cy="1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 fontAlgn="base">
              <a:spcBef>
                <a:spcPct val="0"/>
              </a:spcBef>
              <a:spcAft>
                <a:spcPct val="0"/>
              </a:spcAft>
              <a:defRPr/>
            </a:pPr>
            <a:fld id="{B3F97EAF-6DD6-46BC-81AA-E623E2FC683B}" type="slidenum">
              <a:rPr lang="en-GB" sz="900">
                <a:solidFill>
                  <a:srgbClr val="000000"/>
                </a:solidFill>
              </a:rPr>
              <a:pPr algn="r" defTabSz="8890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000000"/>
              </a:solidFill>
            </a:endParaRPr>
          </a:p>
        </p:txBody>
      </p:sp>
      <p:sp>
        <p:nvSpPr>
          <p:cNvPr id="4" name="Rectangle 122"/>
          <p:cNvSpPr>
            <a:spLocks noChangeArrowheads="1"/>
          </p:cNvSpPr>
          <p:nvPr userDrawn="1"/>
        </p:nvSpPr>
        <p:spPr bwMode="auto">
          <a:xfrm>
            <a:off x="580294" y="989013"/>
            <a:ext cx="11031415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5" name="Объект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68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426092" y="6610351"/>
            <a:ext cx="234462" cy="1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 fontAlgn="base">
              <a:spcBef>
                <a:spcPct val="0"/>
              </a:spcBef>
              <a:spcAft>
                <a:spcPct val="0"/>
              </a:spcAft>
              <a:defRPr/>
            </a:pPr>
            <a:fld id="{612C7F2D-C329-486C-B242-C7B6FF807937}" type="slidenum">
              <a:rPr lang="en-GB" sz="900">
                <a:solidFill>
                  <a:srgbClr val="000000"/>
                </a:solidFill>
              </a:rPr>
              <a:pPr algn="r" defTabSz="8890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000000"/>
              </a:solidFill>
            </a:endParaRPr>
          </a:p>
        </p:txBody>
      </p:sp>
      <p:sp>
        <p:nvSpPr>
          <p:cNvPr id="6" name="Rectangle 122"/>
          <p:cNvSpPr>
            <a:spLocks noChangeArrowheads="1"/>
          </p:cNvSpPr>
          <p:nvPr userDrawn="1"/>
        </p:nvSpPr>
        <p:spPr bwMode="auto">
          <a:xfrm>
            <a:off x="580294" y="989013"/>
            <a:ext cx="11031415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50954" y="6384926"/>
            <a:ext cx="302847" cy="307975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D9C6A-F88C-4260-877B-9D1AAF82AB9D}" type="slidenum">
              <a:rPr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647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6642" y="3593894"/>
            <a:ext cx="6670623" cy="29268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3379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1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4"/>
            <a:ext cx="8589362" cy="42721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id-ID" noProof="0" dirty="0"/>
          </a:p>
        </p:txBody>
      </p:sp>
      <p:sp>
        <p:nvSpPr>
          <p:cNvPr id="6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9365" y="4272197"/>
            <a:ext cx="3602636" cy="25858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1072866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72090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1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7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7AC2-5C1C-41D3-ABEA-FA100905BA1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BA7B-29DF-41B2-A5B9-13C5688F3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0294" y="163513"/>
            <a:ext cx="1103141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294" y="1509714"/>
            <a:ext cx="1103141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1426092" y="6610351"/>
            <a:ext cx="234462" cy="1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89000" fontAlgn="base">
              <a:spcBef>
                <a:spcPct val="0"/>
              </a:spcBef>
              <a:spcAft>
                <a:spcPct val="0"/>
              </a:spcAft>
              <a:defRPr/>
            </a:pPr>
            <a:fld id="{265C36D6-1A91-43C7-AE38-E7DF4C0A0FC4}" type="slidenum">
              <a:rPr lang="en-GB" sz="900">
                <a:solidFill>
                  <a:srgbClr val="000000"/>
                </a:solidFill>
              </a:rPr>
              <a:pPr algn="r" defTabSz="8890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000000"/>
              </a:solidFill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580294" y="989013"/>
            <a:ext cx="11031415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889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Arial" charset="0"/>
          <a:cs typeface="Tahoma" pitchFamily="34" charset="0"/>
        </a:defRPr>
      </a:lvl2pPr>
      <a:lvl3pPr algn="l" defTabSz="889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Arial" charset="0"/>
          <a:cs typeface="Tahoma" pitchFamily="34" charset="0"/>
        </a:defRPr>
      </a:lvl3pPr>
      <a:lvl4pPr algn="l" defTabSz="889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Arial" charset="0"/>
          <a:cs typeface="Tahoma" pitchFamily="34" charset="0"/>
        </a:defRPr>
      </a:lvl4pPr>
      <a:lvl5pPr algn="l" defTabSz="889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Arial" charset="0"/>
          <a:cs typeface="Tahoma" pitchFamily="34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3">
            <a:extLst>
              <a:ext uri="{FF2B5EF4-FFF2-40B4-BE49-F238E27FC236}"/>
            </a:extLst>
          </p:cNvPr>
          <p:cNvSpPr/>
          <p:nvPr/>
        </p:nvSpPr>
        <p:spPr>
          <a:xfrm flipH="1">
            <a:off x="-21492" y="3175"/>
            <a:ext cx="6117491" cy="6915150"/>
          </a:xfrm>
          <a:prstGeom prst="rect">
            <a:avLst/>
          </a:prstGeom>
          <a:solidFill>
            <a:schemeClr val="bg2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122" name="Название 1"/>
          <p:cNvSpPr>
            <a:spLocks noGrp="1"/>
          </p:cNvSpPr>
          <p:nvPr>
            <p:ph type="ctrTitle"/>
          </p:nvPr>
        </p:nvSpPr>
        <p:spPr>
          <a:xfrm>
            <a:off x="7263102" y="5945299"/>
            <a:ext cx="3695135" cy="52171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kumimoji="0" lang="ru-RU" altLang="ru-RU" sz="2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«4Портфолио»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69" y="207514"/>
            <a:ext cx="3335029" cy="129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70710" y="207514"/>
            <a:ext cx="533308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6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4</a:t>
            </a:r>
            <a:r>
              <a:rPr kumimoji="0" lang="en-US" altLang="ru-RU" sz="64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portfolio.ru</a:t>
            </a:r>
            <a:endParaRPr kumimoji="0" lang="ru-RU" altLang="ru-RU" sz="640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40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создание </a:t>
            </a:r>
            <a:r>
              <a:rPr kumimoji="0" lang="ru-RU" altLang="ru-RU" sz="4000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веб-портфолио для учебы и поиска работы </a:t>
            </a:r>
            <a:endParaRPr kumimoji="0" lang="en-US" altLang="ru-RU" sz="4000" dirty="0" smtClean="0">
              <a:solidFill>
                <a:schemeClr val="bg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Shape 1701">
            <a:extLst>
              <a:ext uri="{FF2B5EF4-FFF2-40B4-BE49-F238E27FC236}">
                <a16:creationId xmlns="" xmlns:a16="http://schemas.microsoft.com/office/drawing/2014/main" id="{FB58FB4D-F042-4BB9-B7BE-6CDD74234A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866" y="1499822"/>
            <a:ext cx="5666853" cy="5583047"/>
          </a:xfrm>
          <a:prstGeom prst="rect">
            <a:avLst/>
          </a:prstGeom>
          <a:noFill/>
          <a:ln>
            <a:noFill/>
          </a:ln>
          <a:effectLst>
            <a:outerShdw blurRad="304800" dist="2794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61" y="1896971"/>
            <a:ext cx="4808459" cy="25106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733" y="3807429"/>
            <a:ext cx="551257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порталу подключено более 200 вузов,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Зарегистрировано более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130 000 пользователей</a:t>
            </a:r>
          </a:p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Команд проекта прошла обучение во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ФРИИ,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Сколково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Остров 10-22,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неоднократно принимал участие в Московском международном салоне образования.</a:t>
            </a:r>
          </a:p>
          <a:p>
            <a:pPr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ходе выполнения Гранта РГНФ разработано методическое обеспечение работы с порталом.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9"/>
    </mc:Choice>
    <mc:Fallback xmlns="">
      <p:transition spd="slow" advTm="56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0484" y="1206501"/>
            <a:ext cx="11101915" cy="529589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Платформа 4portfolio.ru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решает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проблему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интеграции образования и рынка труда </a:t>
            </a:r>
            <a:r>
              <a:rPr lang="ru-RU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поддержку занятости в условиях пандемии. 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b="1" dirty="0">
                <a:solidFill>
                  <a:srgbClr val="A40000"/>
                </a:solidFill>
              </a:rPr>
              <a:t>Объединение в одном информационном пространстве обучаемых, образовательные организации и работодателей для содействия трудоустройству и поддержки занятости молодых специалистов, которые еще не представлены на рынке труда.</a:t>
            </a:r>
            <a:endParaRPr lang="ru-RU" b="1" dirty="0" smtClean="0">
              <a:solidFill>
                <a:srgbClr val="A40000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платформе подключаются отдельные обучаемые,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образовательные организации и работодатели. 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Первые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наглядно представляют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веб-портфолио свои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успехи и достижения в формате текста, фото, видео 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инфографики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Студентам это помогает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презентовать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работодателям достоверные, подтверждённые преподавателями достижения и компетенции в целях  эффективного трудоустройства. 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Вторые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получают готовое решение в течение одного дня, что существенно экономит время и деньги на запуск и эксплуатацию системы, обеспечивает управляемость процесса ведения портфолио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обучаемых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методическую и техническую поддержку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Работодатели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выбирают подходящих стажеров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практикантов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работников  среди обучаемых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выпускников с помощью наглядно представленных и подтверждённых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достижений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HardSkills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результатов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диагностики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SoftSkills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экономят время и деньги на релевантный поиск новых сотрудников. </a:t>
            </a:r>
            <a:endParaRPr kumimoji="0"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1443566" y="385234"/>
            <a:ext cx="9628717" cy="626533"/>
          </a:xfrm>
        </p:spPr>
        <p:txBody>
          <a:bodyPr>
            <a:normAutofit/>
          </a:bodyPr>
          <a:lstStyle/>
          <a:p>
            <a:r>
              <a:rPr lang="ru-RU" altLang="ru-RU" sz="3000" b="1" dirty="0">
                <a:solidFill>
                  <a:srgbClr val="A40000"/>
                </a:solidFill>
              </a:rPr>
              <a:t>В чем суть </a:t>
            </a:r>
            <a:r>
              <a:rPr lang="ru-RU" altLang="ru-RU" sz="3000" b="1" dirty="0" smtClean="0">
                <a:solidFill>
                  <a:srgbClr val="A40000"/>
                </a:solidFill>
              </a:rPr>
              <a:t>проекта</a:t>
            </a:r>
            <a:endParaRPr lang="ru-RU" altLang="ru-RU" sz="3000" b="1" dirty="0">
              <a:solidFill>
                <a:srgbClr val="A4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35" y="174624"/>
            <a:ext cx="2292096" cy="92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1"/>
          <p:cNvSpPr/>
          <p:nvPr/>
        </p:nvSpPr>
        <p:spPr>
          <a:xfrm rot="5400000">
            <a:off x="3541688" y="991402"/>
            <a:ext cx="4938081" cy="4991485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1594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1"/>
          <p:cNvSpPr/>
          <p:nvPr/>
        </p:nvSpPr>
        <p:spPr>
          <a:xfrm rot="5400000">
            <a:off x="8288307" y="2378602"/>
            <a:ext cx="5173603" cy="2527878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1594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1"/>
          <p:cNvSpPr/>
          <p:nvPr/>
        </p:nvSpPr>
        <p:spPr>
          <a:xfrm rot="5400000">
            <a:off x="-1281108" y="2378602"/>
            <a:ext cx="5291035" cy="2527878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1594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615" y="96678"/>
            <a:ext cx="11376419" cy="741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 и рынка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труда</a:t>
            </a:r>
            <a:endParaRPr lang="ru-RU" sz="4800" dirty="0"/>
          </a:p>
        </p:txBody>
      </p:sp>
      <p:sp>
        <p:nvSpPr>
          <p:cNvPr id="5" name="Rectangle 92"/>
          <p:cNvSpPr/>
          <p:nvPr/>
        </p:nvSpPr>
        <p:spPr>
          <a:xfrm>
            <a:off x="9611170" y="2437357"/>
            <a:ext cx="2504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Поиск  работников </a:t>
            </a:r>
            <a:r>
              <a:rPr lang="ru-RU" sz="1200" b="1" dirty="0"/>
              <a:t>среди студентов и выпускников </a:t>
            </a:r>
            <a:endParaRPr lang="en-US" sz="1200" b="1" dirty="0"/>
          </a:p>
        </p:txBody>
      </p:sp>
      <p:sp>
        <p:nvSpPr>
          <p:cNvPr id="7" name="AutoShape 64"/>
          <p:cNvSpPr>
            <a:spLocks noChangeArrowheads="1"/>
          </p:cNvSpPr>
          <p:nvPr/>
        </p:nvSpPr>
        <p:spPr bwMode="gray">
          <a:xfrm>
            <a:off x="9611170" y="2117652"/>
            <a:ext cx="2504894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РАБОТОДАТЕЛИ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9"/>
          <p:cNvSpPr>
            <a:spLocks noChangeAspect="1"/>
          </p:cNvSpPr>
          <p:nvPr/>
        </p:nvSpPr>
        <p:spPr>
          <a:xfrm>
            <a:off x="9698021" y="4205707"/>
            <a:ext cx="168707" cy="168707"/>
          </a:xfrm>
          <a:prstGeom prst="ellipse">
            <a:avLst/>
          </a:prstGeom>
          <a:solidFill>
            <a:srgbClr val="A4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6"/>
          <p:cNvSpPr>
            <a:spLocks noChangeAspect="1"/>
          </p:cNvSpPr>
          <p:nvPr/>
        </p:nvSpPr>
        <p:spPr>
          <a:xfrm>
            <a:off x="198679" y="4321120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99"/>
          <p:cNvSpPr/>
          <p:nvPr/>
        </p:nvSpPr>
        <p:spPr>
          <a:xfrm>
            <a:off x="9934019" y="4116073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Размещение объявлений о вакансиях,  грантах, стажировках и практиках</a:t>
            </a:r>
            <a:endParaRPr lang="en-US" sz="1200" dirty="0"/>
          </a:p>
        </p:txBody>
      </p:sp>
      <p:sp>
        <p:nvSpPr>
          <p:cNvPr id="14" name="Oval 22"/>
          <p:cNvSpPr>
            <a:spLocks noChangeAspect="1"/>
          </p:cNvSpPr>
          <p:nvPr/>
        </p:nvSpPr>
        <p:spPr>
          <a:xfrm>
            <a:off x="6966785" y="3068144"/>
            <a:ext cx="168707" cy="168707"/>
          </a:xfrm>
          <a:prstGeom prst="ellipse">
            <a:avLst/>
          </a:prstGeom>
          <a:solidFill>
            <a:srgbClr val="9954CC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AutoShape 64"/>
          <p:cNvSpPr>
            <a:spLocks noChangeArrowheads="1"/>
          </p:cNvSpPr>
          <p:nvPr/>
        </p:nvSpPr>
        <p:spPr bwMode="gray">
          <a:xfrm>
            <a:off x="4416499" y="2129937"/>
            <a:ext cx="3165987" cy="457200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ОБУЧАЮЩИЕСЯ, ВЫПУСКНИКИ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96"/>
          <p:cNvSpPr>
            <a:spLocks noChangeAspect="1"/>
          </p:cNvSpPr>
          <p:nvPr/>
        </p:nvSpPr>
        <p:spPr>
          <a:xfrm>
            <a:off x="198679" y="3215103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7"/>
          <p:cNvSpPr/>
          <p:nvPr/>
        </p:nvSpPr>
        <p:spPr>
          <a:xfrm>
            <a:off x="4760560" y="3015163"/>
            <a:ext cx="1093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Ведение веб-портфолио</a:t>
            </a:r>
            <a:endParaRPr lang="en-US" sz="1200" dirty="0"/>
          </a:p>
        </p:txBody>
      </p:sp>
      <p:sp>
        <p:nvSpPr>
          <p:cNvPr id="24" name="Rectangle 98"/>
          <p:cNvSpPr/>
          <p:nvPr/>
        </p:nvSpPr>
        <p:spPr>
          <a:xfrm>
            <a:off x="4896252" y="4012483"/>
            <a:ext cx="336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Заполнение АНКЕТЫ для поиска работы с подтверждёнными педагогами </a:t>
            </a:r>
            <a:r>
              <a:rPr lang="en-US" sz="1200" dirty="0" err="1" smtClean="0"/>
              <a:t>HardSkills</a:t>
            </a:r>
            <a:r>
              <a:rPr lang="en-US" sz="1200" dirty="0" smtClean="0"/>
              <a:t> </a:t>
            </a:r>
            <a:r>
              <a:rPr lang="ru-RU" sz="1200" dirty="0" smtClean="0"/>
              <a:t>и результатами диагностики </a:t>
            </a:r>
            <a:r>
              <a:rPr lang="en-US" sz="1200" dirty="0" err="1" smtClean="0"/>
              <a:t>SoftSkills</a:t>
            </a:r>
            <a:endParaRPr lang="en-US" sz="1200" dirty="0"/>
          </a:p>
        </p:txBody>
      </p:sp>
      <p:sp>
        <p:nvSpPr>
          <p:cNvPr id="25" name="Rectangle 99"/>
          <p:cNvSpPr/>
          <p:nvPr/>
        </p:nvSpPr>
        <p:spPr>
          <a:xfrm>
            <a:off x="7197753" y="3005499"/>
            <a:ext cx="1182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Диагностика </a:t>
            </a:r>
            <a:r>
              <a:rPr lang="en-US" sz="1200" dirty="0" err="1"/>
              <a:t>SoftSkills</a:t>
            </a:r>
            <a:endParaRPr lang="en-US" sz="1200" dirty="0"/>
          </a:p>
        </p:txBody>
      </p:sp>
      <p:sp>
        <p:nvSpPr>
          <p:cNvPr id="29" name="Rectangle 92"/>
          <p:cNvSpPr/>
          <p:nvPr/>
        </p:nvSpPr>
        <p:spPr>
          <a:xfrm>
            <a:off x="111244" y="2543834"/>
            <a:ext cx="2527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Управляют ведением портфолио обучающихся</a:t>
            </a:r>
            <a:endParaRPr lang="en-US" sz="1200" b="1" dirty="0"/>
          </a:p>
        </p:txBody>
      </p:sp>
      <p:sp>
        <p:nvSpPr>
          <p:cNvPr id="31" name="AutoShape 64"/>
          <p:cNvSpPr>
            <a:spLocks noChangeArrowheads="1"/>
          </p:cNvSpPr>
          <p:nvPr/>
        </p:nvSpPr>
        <p:spPr bwMode="gray">
          <a:xfrm>
            <a:off x="83009" y="2224562"/>
            <a:ext cx="2480542" cy="425589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ОБРАЗОВАТЕЛЬНЫЕ  ОРГАНИЗАЦИИ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Oval 19"/>
          <p:cNvSpPr>
            <a:spLocks noChangeAspect="1"/>
          </p:cNvSpPr>
          <p:nvPr/>
        </p:nvSpPr>
        <p:spPr>
          <a:xfrm>
            <a:off x="9651298" y="3102213"/>
            <a:ext cx="168707" cy="168707"/>
          </a:xfrm>
          <a:prstGeom prst="ellipse">
            <a:avLst/>
          </a:prstGeom>
          <a:solidFill>
            <a:srgbClr val="A4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96"/>
          <p:cNvSpPr>
            <a:spLocks noChangeAspect="1"/>
          </p:cNvSpPr>
          <p:nvPr/>
        </p:nvSpPr>
        <p:spPr>
          <a:xfrm>
            <a:off x="199590" y="3673956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7"/>
          <p:cNvSpPr/>
          <p:nvPr/>
        </p:nvSpPr>
        <p:spPr>
          <a:xfrm>
            <a:off x="410197" y="3152497"/>
            <a:ext cx="221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Регистрация обучающихся списком</a:t>
            </a:r>
            <a:endParaRPr lang="en-US" sz="1200" dirty="0"/>
          </a:p>
        </p:txBody>
      </p:sp>
      <p:sp>
        <p:nvSpPr>
          <p:cNvPr id="37" name="Rectangle 99"/>
          <p:cNvSpPr/>
          <p:nvPr/>
        </p:nvSpPr>
        <p:spPr>
          <a:xfrm>
            <a:off x="409181" y="4288482"/>
            <a:ext cx="221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Анализ диагностики </a:t>
            </a:r>
            <a:r>
              <a:rPr lang="en-US" sz="1200" dirty="0" err="1" smtClean="0"/>
              <a:t>SoftSkills</a:t>
            </a:r>
            <a:endParaRPr lang="en-US" sz="1200" dirty="0"/>
          </a:p>
        </p:txBody>
      </p:sp>
      <p:sp>
        <p:nvSpPr>
          <p:cNvPr id="49" name="Rectangle 92"/>
          <p:cNvSpPr/>
          <p:nvPr/>
        </p:nvSpPr>
        <p:spPr>
          <a:xfrm>
            <a:off x="9856265" y="3022953"/>
            <a:ext cx="2259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Поиск лучших студентов </a:t>
            </a:r>
            <a:r>
              <a:rPr lang="ru-RU" sz="1200" dirty="0"/>
              <a:t>и выпускников по рейтингу </a:t>
            </a:r>
            <a:r>
              <a:rPr lang="en-US" sz="1200" dirty="0" err="1"/>
              <a:t>SoftSkills</a:t>
            </a:r>
            <a:r>
              <a:rPr lang="ru-RU" sz="1200" dirty="0"/>
              <a:t> и </a:t>
            </a:r>
            <a:r>
              <a:rPr lang="en-US" sz="1200" dirty="0" err="1" smtClean="0"/>
              <a:t>HardSkills</a:t>
            </a:r>
            <a:r>
              <a:rPr lang="ru-RU" sz="1200" dirty="0" smtClean="0"/>
              <a:t> для стажировки, практики, грантов, трудоустройства</a:t>
            </a:r>
            <a:endParaRPr lang="en-US" sz="1200" dirty="0"/>
          </a:p>
        </p:txBody>
      </p:sp>
      <p:sp>
        <p:nvSpPr>
          <p:cNvPr id="58" name="Rectangle 92"/>
          <p:cNvSpPr/>
          <p:nvPr/>
        </p:nvSpPr>
        <p:spPr>
          <a:xfrm>
            <a:off x="4896252" y="4867573"/>
            <a:ext cx="3242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Доступ к вакансиям, стажировкам, конкурсам </a:t>
            </a:r>
            <a:r>
              <a:rPr lang="ru-RU" sz="1200" dirty="0"/>
              <a:t>г</a:t>
            </a:r>
            <a:r>
              <a:rPr lang="ru-RU" sz="1200" dirty="0" smtClean="0"/>
              <a:t>рантов</a:t>
            </a:r>
            <a:endParaRPr lang="en-US" sz="1200" dirty="0"/>
          </a:p>
        </p:txBody>
      </p:sp>
      <p:sp>
        <p:nvSpPr>
          <p:cNvPr id="69" name="Rectangle 92"/>
          <p:cNvSpPr/>
          <p:nvPr/>
        </p:nvSpPr>
        <p:spPr>
          <a:xfrm>
            <a:off x="402889" y="5553850"/>
            <a:ext cx="2091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Ориентация на потребности рынка труда</a:t>
            </a:r>
            <a:endParaRPr lang="en-US" sz="1200" dirty="0"/>
          </a:p>
        </p:txBody>
      </p:sp>
      <p:sp>
        <p:nvSpPr>
          <p:cNvPr id="51" name="Rectangle 92"/>
          <p:cNvSpPr/>
          <p:nvPr/>
        </p:nvSpPr>
        <p:spPr>
          <a:xfrm>
            <a:off x="3858767" y="2437358"/>
            <a:ext cx="4214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Презентуют свои успехи и достижения для обучения и трудоустройства</a:t>
            </a:r>
            <a:endParaRPr 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5" y="997024"/>
            <a:ext cx="1373331" cy="128103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60" y="1102528"/>
            <a:ext cx="662641" cy="92620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00" y="1326076"/>
            <a:ext cx="638362" cy="8922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91" y="1251162"/>
            <a:ext cx="638362" cy="8922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93" y="4026958"/>
            <a:ext cx="899152" cy="6690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9946" y="1113183"/>
            <a:ext cx="1161768" cy="103024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39" y="3015163"/>
            <a:ext cx="742827" cy="93433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70" y="3040084"/>
            <a:ext cx="899152" cy="669057"/>
          </a:xfrm>
          <a:prstGeom prst="rect">
            <a:avLst/>
          </a:prstGeom>
        </p:spPr>
      </p:pic>
      <p:sp>
        <p:nvSpPr>
          <p:cNvPr id="62" name="Rectangle 92"/>
          <p:cNvSpPr/>
          <p:nvPr/>
        </p:nvSpPr>
        <p:spPr>
          <a:xfrm>
            <a:off x="409181" y="3614162"/>
            <a:ext cx="210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Подтверждение педагогами полученных знаний, умений, навыков</a:t>
            </a:r>
            <a:endParaRPr lang="en-US" sz="1200" dirty="0"/>
          </a:p>
        </p:txBody>
      </p:sp>
      <p:sp>
        <p:nvSpPr>
          <p:cNvPr id="84" name="Oval 22"/>
          <p:cNvSpPr>
            <a:spLocks noChangeAspect="1"/>
          </p:cNvSpPr>
          <p:nvPr/>
        </p:nvSpPr>
        <p:spPr>
          <a:xfrm>
            <a:off x="4621071" y="4077833"/>
            <a:ext cx="168707" cy="168707"/>
          </a:xfrm>
          <a:prstGeom prst="ellipse">
            <a:avLst/>
          </a:prstGeom>
          <a:solidFill>
            <a:srgbClr val="9954CC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5" name="Oval 22"/>
          <p:cNvSpPr>
            <a:spLocks noChangeAspect="1"/>
          </p:cNvSpPr>
          <p:nvPr/>
        </p:nvSpPr>
        <p:spPr>
          <a:xfrm>
            <a:off x="4590988" y="3077288"/>
            <a:ext cx="168707" cy="168707"/>
          </a:xfrm>
          <a:prstGeom prst="ellipse">
            <a:avLst/>
          </a:prstGeom>
          <a:solidFill>
            <a:srgbClr val="9954CC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4" name="Oval 96"/>
          <p:cNvSpPr>
            <a:spLocks noChangeAspect="1"/>
          </p:cNvSpPr>
          <p:nvPr/>
        </p:nvSpPr>
        <p:spPr>
          <a:xfrm>
            <a:off x="194609" y="4690067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9"/>
          <p:cNvSpPr/>
          <p:nvPr/>
        </p:nvSpPr>
        <p:spPr>
          <a:xfrm>
            <a:off x="415883" y="4604252"/>
            <a:ext cx="221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Анализ востребованности выпускников</a:t>
            </a:r>
            <a:endParaRPr lang="en-US" sz="1200" dirty="0"/>
          </a:p>
        </p:txBody>
      </p:sp>
      <p:sp>
        <p:nvSpPr>
          <p:cNvPr id="96" name="Rectangle 23"/>
          <p:cNvSpPr/>
          <p:nvPr/>
        </p:nvSpPr>
        <p:spPr>
          <a:xfrm>
            <a:off x="392115" y="5086219"/>
            <a:ext cx="2210845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Корректировка учебных планов и программ</a:t>
            </a:r>
            <a:endParaRPr lang="ru-RU" sz="1200" dirty="0"/>
          </a:p>
        </p:txBody>
      </p:sp>
      <p:sp>
        <p:nvSpPr>
          <p:cNvPr id="98" name="Oval 96"/>
          <p:cNvSpPr>
            <a:spLocks noChangeAspect="1"/>
          </p:cNvSpPr>
          <p:nvPr/>
        </p:nvSpPr>
        <p:spPr>
          <a:xfrm>
            <a:off x="198679" y="5166680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79" y="2899023"/>
            <a:ext cx="664738" cy="959937"/>
          </a:xfrm>
          <a:prstGeom prst="rect">
            <a:avLst/>
          </a:prstGeom>
        </p:spPr>
      </p:pic>
      <p:sp>
        <p:nvSpPr>
          <p:cNvPr id="118" name="Oval 22"/>
          <p:cNvSpPr>
            <a:spLocks noChangeAspect="1"/>
          </p:cNvSpPr>
          <p:nvPr/>
        </p:nvSpPr>
        <p:spPr>
          <a:xfrm>
            <a:off x="4621071" y="5026740"/>
            <a:ext cx="168707" cy="168707"/>
          </a:xfrm>
          <a:prstGeom prst="ellipse">
            <a:avLst/>
          </a:prstGeom>
          <a:solidFill>
            <a:srgbClr val="9954CC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35" name="Прямая со стрелкой 134"/>
          <p:cNvCxnSpPr/>
          <p:nvPr/>
        </p:nvCxnSpPr>
        <p:spPr>
          <a:xfrm flipH="1">
            <a:off x="9409745" y="3482332"/>
            <a:ext cx="37262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96"/>
          <p:cNvSpPr>
            <a:spLocks noChangeAspect="1"/>
          </p:cNvSpPr>
          <p:nvPr/>
        </p:nvSpPr>
        <p:spPr>
          <a:xfrm>
            <a:off x="194608" y="5590243"/>
            <a:ext cx="168707" cy="168707"/>
          </a:xfrm>
          <a:prstGeom prst="ellipse">
            <a:avLst/>
          </a:prstGeom>
          <a:solidFill>
            <a:srgbClr val="00B0F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4" name="Двойная стрелка влево/вправо 143"/>
          <p:cNvSpPr/>
          <p:nvPr/>
        </p:nvSpPr>
        <p:spPr>
          <a:xfrm>
            <a:off x="2312624" y="1409814"/>
            <a:ext cx="1546143" cy="46310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Двойная стрелка влево/вправо 144"/>
          <p:cNvSpPr/>
          <p:nvPr/>
        </p:nvSpPr>
        <p:spPr>
          <a:xfrm>
            <a:off x="8219168" y="1357418"/>
            <a:ext cx="1546143" cy="46310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 стрелкой 146"/>
          <p:cNvCxnSpPr/>
          <p:nvPr/>
        </p:nvCxnSpPr>
        <p:spPr>
          <a:xfrm flipH="1">
            <a:off x="9430312" y="4545634"/>
            <a:ext cx="37262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8218476" y="5010385"/>
            <a:ext cx="483203" cy="571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8039106" y="3476828"/>
            <a:ext cx="627417" cy="52387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Рисунок 1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12" y="4866529"/>
            <a:ext cx="683114" cy="984066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34" y="4407135"/>
            <a:ext cx="799379" cy="929913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42" y="5903335"/>
            <a:ext cx="1257956" cy="936043"/>
          </a:xfrm>
          <a:prstGeom prst="rect">
            <a:avLst/>
          </a:prstGeom>
        </p:spPr>
      </p:pic>
      <p:sp>
        <p:nvSpPr>
          <p:cNvPr id="57" name="Стрелка вправо 56"/>
          <p:cNvSpPr/>
          <p:nvPr/>
        </p:nvSpPr>
        <p:spPr>
          <a:xfrm flipH="1">
            <a:off x="2877423" y="5874716"/>
            <a:ext cx="7172588" cy="901815"/>
          </a:xfrm>
          <a:prstGeom prst="rightArrow">
            <a:avLst>
              <a:gd name="adj1" fmla="val 50000"/>
              <a:gd name="adj2" fmla="val 84379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92"/>
          <p:cNvSpPr/>
          <p:nvPr/>
        </p:nvSpPr>
        <p:spPr>
          <a:xfrm>
            <a:off x="3389997" y="6171734"/>
            <a:ext cx="6829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Информация 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востребованности и трудоустройстве  студентов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выпускников</a:t>
            </a:r>
            <a:endParaRPr lang="en-US" sz="1200" dirty="0"/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04" y="268448"/>
            <a:ext cx="2152491" cy="8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4" name="Прямая соединительная линия 163"/>
          <p:cNvCxnSpPr/>
          <p:nvPr/>
        </p:nvCxnSpPr>
        <p:spPr>
          <a:xfrm>
            <a:off x="100470" y="3022953"/>
            <a:ext cx="2509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9606265" y="2918300"/>
            <a:ext cx="2509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3546494" y="2918300"/>
            <a:ext cx="495997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100470" y="2587137"/>
            <a:ext cx="250979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9638213" y="2463985"/>
            <a:ext cx="2509798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3535744" y="2463985"/>
            <a:ext cx="492433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25110" r="5478" b="48253"/>
          <a:stretch/>
        </p:blipFill>
        <p:spPr>
          <a:xfrm>
            <a:off x="3899299" y="145852"/>
            <a:ext cx="5059111" cy="182681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E657DE-76CD-4FEE-9314-956B58A61762}"/>
              </a:ext>
            </a:extLst>
          </p:cNvPr>
          <p:cNvSpPr/>
          <p:nvPr/>
        </p:nvSpPr>
        <p:spPr>
          <a:xfrm>
            <a:off x="-12723" y="2003586"/>
            <a:ext cx="12192000" cy="485441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r="5832"/>
          <a:stretch/>
        </p:blipFill>
        <p:spPr>
          <a:xfrm>
            <a:off x="3794335" y="2681488"/>
            <a:ext cx="2879933" cy="2592455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r="1094"/>
          <a:stretch/>
        </p:blipFill>
        <p:spPr>
          <a:xfrm>
            <a:off x="0" y="2003586"/>
            <a:ext cx="3247402" cy="2863121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5" name="Рисунок 3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" r="2674"/>
          <a:stretch/>
        </p:blipFill>
        <p:spPr>
          <a:xfrm>
            <a:off x="7440739" y="2319534"/>
            <a:ext cx="2777197" cy="2501217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r="13187"/>
          <a:stretch/>
        </p:blipFill>
        <p:spPr>
          <a:xfrm>
            <a:off x="9269610" y="338999"/>
            <a:ext cx="2821111" cy="169715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4617F0-BDA1-4FC4-9585-CF8925E7F98D}"/>
              </a:ext>
            </a:extLst>
          </p:cNvPr>
          <p:cNvSpPr txBox="1"/>
          <p:nvPr/>
        </p:nvSpPr>
        <p:spPr>
          <a:xfrm>
            <a:off x="78433" y="167866"/>
            <a:ext cx="357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Веб-страницы и разделы портфолио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B896895-31FE-4E2F-98FA-70D23DB55434}"/>
              </a:ext>
            </a:extLst>
          </p:cNvPr>
          <p:cNvGrpSpPr/>
          <p:nvPr/>
        </p:nvGrpSpPr>
        <p:grpSpPr>
          <a:xfrm>
            <a:off x="10086158" y="3977716"/>
            <a:ext cx="2093119" cy="2674651"/>
            <a:chOff x="684358" y="2902022"/>
            <a:chExt cx="3364308" cy="3364307"/>
          </a:xfrm>
          <a:solidFill>
            <a:schemeClr val="bg1">
              <a:lumMod val="95000"/>
            </a:schemeClr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0494118C-51A2-4DE0-B3CD-18A862BAF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2902022"/>
              <a:ext cx="39274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9DC24FA8-4864-4503-9725-8D756AFE2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2902022"/>
              <a:ext cx="392746" cy="39385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B7A2A106-CDC3-4C9D-8493-22AE7F61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2902022"/>
              <a:ext cx="394964" cy="39385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7632E5B-DB62-4A2D-A113-57BF162D7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290202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A2CB9651-96D1-4E21-861F-66E09E576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290202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9B08D202-1E55-4E0D-B590-A0AE44B0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3644972"/>
              <a:ext cx="39274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66ACB942-0F94-4FBD-BF36-79020825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3644972"/>
              <a:ext cx="392746" cy="39385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6255A80A-012E-4A11-8E8A-F95EB5A3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3644972"/>
              <a:ext cx="394964" cy="39385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4B6574DD-8830-4FEA-A50E-A67D9105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364497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66B8D709-36BC-460A-991B-4A444394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364497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5EB3D56D-0E8D-454C-ACC0-E9CF938E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4386574"/>
              <a:ext cx="39274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9B55EF3-F186-40E9-BBAE-A63E214E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4386574"/>
              <a:ext cx="392746" cy="394964"/>
            </a:xfrm>
            <a:custGeom>
              <a:avLst/>
              <a:gdLst>
                <a:gd name="T0" fmla="*/ 355 w 709"/>
                <a:gd name="T1" fmla="*/ 0 h 710"/>
                <a:gd name="T2" fmla="*/ 709 w 709"/>
                <a:gd name="T3" fmla="*/ 354 h 710"/>
                <a:gd name="T4" fmla="*/ 355 w 709"/>
                <a:gd name="T5" fmla="*/ 710 h 710"/>
                <a:gd name="T6" fmla="*/ 0 w 709"/>
                <a:gd name="T7" fmla="*/ 354 h 710"/>
                <a:gd name="T8" fmla="*/ 355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5" y="0"/>
                  </a:moveTo>
                  <a:lnTo>
                    <a:pt x="709" y="354"/>
                  </a:lnTo>
                  <a:lnTo>
                    <a:pt x="355" y="710"/>
                  </a:lnTo>
                  <a:lnTo>
                    <a:pt x="0" y="35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99F28922-D01A-4545-BE42-E7435816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4386574"/>
              <a:ext cx="394964" cy="394964"/>
            </a:xfrm>
            <a:custGeom>
              <a:avLst/>
              <a:gdLst>
                <a:gd name="T0" fmla="*/ 356 w 710"/>
                <a:gd name="T1" fmla="*/ 0 h 710"/>
                <a:gd name="T2" fmla="*/ 710 w 710"/>
                <a:gd name="T3" fmla="*/ 354 h 710"/>
                <a:gd name="T4" fmla="*/ 356 w 710"/>
                <a:gd name="T5" fmla="*/ 710 h 710"/>
                <a:gd name="T6" fmla="*/ 0 w 710"/>
                <a:gd name="T7" fmla="*/ 354 h 710"/>
                <a:gd name="T8" fmla="*/ 356 w 71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10">
                  <a:moveTo>
                    <a:pt x="356" y="0"/>
                  </a:moveTo>
                  <a:lnTo>
                    <a:pt x="710" y="354"/>
                  </a:lnTo>
                  <a:lnTo>
                    <a:pt x="356" y="710"/>
                  </a:lnTo>
                  <a:lnTo>
                    <a:pt x="0" y="354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743A06EA-7466-4FE7-B453-87EF2A7D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4386574"/>
              <a:ext cx="39385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15AC8C3B-1231-4BC2-AA33-16EC135D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4386574"/>
              <a:ext cx="39385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6C401DE4-0CD0-4FFF-935D-A025CAB3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5130633"/>
              <a:ext cx="39274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5225347C-FC97-4F6E-971C-B2BE22DBD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5130633"/>
              <a:ext cx="392746" cy="39274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4 h 709"/>
                <a:gd name="T4" fmla="*/ 355 w 709"/>
                <a:gd name="T5" fmla="*/ 709 h 709"/>
                <a:gd name="T6" fmla="*/ 0 w 709"/>
                <a:gd name="T7" fmla="*/ 354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4"/>
                  </a:lnTo>
                  <a:lnTo>
                    <a:pt x="355" y="709"/>
                  </a:lnTo>
                  <a:lnTo>
                    <a:pt x="0" y="35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74FB5F1B-0A0C-4172-90C6-EB6292E15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5130633"/>
              <a:ext cx="394964" cy="39274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4 h 709"/>
                <a:gd name="T4" fmla="*/ 356 w 710"/>
                <a:gd name="T5" fmla="*/ 709 h 709"/>
                <a:gd name="T6" fmla="*/ 0 w 710"/>
                <a:gd name="T7" fmla="*/ 354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4"/>
                  </a:lnTo>
                  <a:lnTo>
                    <a:pt x="356" y="709"/>
                  </a:lnTo>
                  <a:lnTo>
                    <a:pt x="0" y="354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C8D7627B-7F5A-4E0A-A8FA-E39A2BA3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513063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5D4B0BC6-D057-41D4-BA89-A28D383C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513063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A5A2F515-FEBB-4A0E-A75E-DA4A8AB0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5873583"/>
              <a:ext cx="39274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ACB916A4-5B9B-4BFF-8271-1A700C15B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5873583"/>
              <a:ext cx="392746" cy="39274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1D3E37F5-81E8-4F71-A5D7-E53FA9E8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5873583"/>
              <a:ext cx="394964" cy="39274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28E16330-1EEB-45CD-B948-24E58ECC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587358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A82EFE8D-565D-4C87-92CE-B81737371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587358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 flipH="1">
            <a:off x="3187582" y="1764057"/>
            <a:ext cx="888762" cy="555477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37674" y="1836541"/>
            <a:ext cx="0" cy="730942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204105" y="1802265"/>
            <a:ext cx="512748" cy="47905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691073" y="1187577"/>
            <a:ext cx="654313" cy="0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44617F0-BDA1-4FC4-9585-CF8925E7F98D}"/>
              </a:ext>
            </a:extLst>
          </p:cNvPr>
          <p:cNvSpPr txBox="1"/>
          <p:nvPr/>
        </p:nvSpPr>
        <p:spPr>
          <a:xfrm>
            <a:off x="78433" y="4990380"/>
            <a:ext cx="1471514" cy="97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возможность написать отзыв к каждой страничке портфолио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 flipV="1">
            <a:off x="221076" y="4724925"/>
            <a:ext cx="427290" cy="248364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44617F0-BDA1-4FC4-9585-CF8925E7F98D}"/>
              </a:ext>
            </a:extLst>
          </p:cNvPr>
          <p:cNvSpPr txBox="1"/>
          <p:nvPr/>
        </p:nvSpPr>
        <p:spPr>
          <a:xfrm>
            <a:off x="1716070" y="5527033"/>
            <a:ext cx="1676611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Каждой страничкой можно поделиться в социальных сетях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1906472" y="4561455"/>
            <a:ext cx="384560" cy="918289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44617F0-BDA1-4FC4-9585-CF8925E7F98D}"/>
              </a:ext>
            </a:extLst>
          </p:cNvPr>
          <p:cNvSpPr txBox="1"/>
          <p:nvPr/>
        </p:nvSpPr>
        <p:spPr>
          <a:xfrm>
            <a:off x="7014462" y="5211979"/>
            <a:ext cx="4389936" cy="97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каждой веб-страничке можно разместить не только текст, но и фото, картинки, презентации,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pdf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-файлы, таблицы, аудио файлы, видео,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-документы и многое другое.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6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EDE8BBE7-C10F-4027-8FB6-6652D7CFB256}"/>
              </a:ext>
            </a:extLst>
          </p:cNvPr>
          <p:cNvGrpSpPr/>
          <p:nvPr/>
        </p:nvGrpSpPr>
        <p:grpSpPr>
          <a:xfrm>
            <a:off x="110066" y="3632200"/>
            <a:ext cx="3446585" cy="3098585"/>
            <a:chOff x="684358" y="2902022"/>
            <a:chExt cx="3364308" cy="3364307"/>
          </a:xfrm>
          <a:solidFill>
            <a:schemeClr val="bg1">
              <a:lumMod val="95000"/>
            </a:schemeClr>
          </a:solidFill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B480155A-F358-4508-9A63-BDFD30CD5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2902022"/>
              <a:ext cx="39274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F56B9151-1A2C-41B4-8B66-56C95A7C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2902022"/>
              <a:ext cx="392746" cy="39385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93A1F6A9-4B69-4F34-B715-2937BB570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2902022"/>
              <a:ext cx="394964" cy="39385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9EEC207B-771D-4580-BF7C-B4774149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290202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3B9B678C-2C8C-4A16-A85F-F59565D57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290202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DD83276C-0212-4304-8806-4F038118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3644972"/>
              <a:ext cx="39274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10838888-98DA-4EAB-9BFD-A93AFCAF4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3644972"/>
              <a:ext cx="392746" cy="39385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C2096ED7-E2C9-4AEC-8D0D-C608F2DB0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3644972"/>
              <a:ext cx="394964" cy="39385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CBA927F9-0206-4A02-A264-E3C7DDCB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364497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06A41D9A-1E36-4D85-926C-1341A017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3644972"/>
              <a:ext cx="393856" cy="39385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C9DC4ED4-6DE1-4292-B005-AF13206D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4386574"/>
              <a:ext cx="39274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4B1362F0-4939-46C5-93FF-5E4CF212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4386574"/>
              <a:ext cx="392746" cy="394964"/>
            </a:xfrm>
            <a:custGeom>
              <a:avLst/>
              <a:gdLst>
                <a:gd name="T0" fmla="*/ 355 w 709"/>
                <a:gd name="T1" fmla="*/ 0 h 710"/>
                <a:gd name="T2" fmla="*/ 709 w 709"/>
                <a:gd name="T3" fmla="*/ 354 h 710"/>
                <a:gd name="T4" fmla="*/ 355 w 709"/>
                <a:gd name="T5" fmla="*/ 710 h 710"/>
                <a:gd name="T6" fmla="*/ 0 w 709"/>
                <a:gd name="T7" fmla="*/ 354 h 710"/>
                <a:gd name="T8" fmla="*/ 355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5" y="0"/>
                  </a:moveTo>
                  <a:lnTo>
                    <a:pt x="709" y="354"/>
                  </a:lnTo>
                  <a:lnTo>
                    <a:pt x="355" y="710"/>
                  </a:lnTo>
                  <a:lnTo>
                    <a:pt x="0" y="35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98A2C7FF-56E6-429E-A5AE-77A272F7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4386574"/>
              <a:ext cx="394964" cy="394964"/>
            </a:xfrm>
            <a:custGeom>
              <a:avLst/>
              <a:gdLst>
                <a:gd name="T0" fmla="*/ 356 w 710"/>
                <a:gd name="T1" fmla="*/ 0 h 710"/>
                <a:gd name="T2" fmla="*/ 710 w 710"/>
                <a:gd name="T3" fmla="*/ 354 h 710"/>
                <a:gd name="T4" fmla="*/ 356 w 710"/>
                <a:gd name="T5" fmla="*/ 710 h 710"/>
                <a:gd name="T6" fmla="*/ 0 w 710"/>
                <a:gd name="T7" fmla="*/ 354 h 710"/>
                <a:gd name="T8" fmla="*/ 356 w 710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10">
                  <a:moveTo>
                    <a:pt x="356" y="0"/>
                  </a:moveTo>
                  <a:lnTo>
                    <a:pt x="710" y="354"/>
                  </a:lnTo>
                  <a:lnTo>
                    <a:pt x="356" y="710"/>
                  </a:lnTo>
                  <a:lnTo>
                    <a:pt x="0" y="354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7FF8D71C-6D5E-4759-B132-A1105626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4386574"/>
              <a:ext cx="39385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0D5893E5-36B2-48D2-A39C-AC85AB74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4386574"/>
              <a:ext cx="393856" cy="394964"/>
            </a:xfrm>
            <a:custGeom>
              <a:avLst/>
              <a:gdLst>
                <a:gd name="T0" fmla="*/ 354 w 709"/>
                <a:gd name="T1" fmla="*/ 0 h 710"/>
                <a:gd name="T2" fmla="*/ 709 w 709"/>
                <a:gd name="T3" fmla="*/ 354 h 710"/>
                <a:gd name="T4" fmla="*/ 354 w 709"/>
                <a:gd name="T5" fmla="*/ 710 h 710"/>
                <a:gd name="T6" fmla="*/ 0 w 709"/>
                <a:gd name="T7" fmla="*/ 354 h 710"/>
                <a:gd name="T8" fmla="*/ 354 w 709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10">
                  <a:moveTo>
                    <a:pt x="354" y="0"/>
                  </a:moveTo>
                  <a:lnTo>
                    <a:pt x="709" y="354"/>
                  </a:lnTo>
                  <a:lnTo>
                    <a:pt x="354" y="710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7DA5A5EE-7EAE-45CA-9647-FC1E19D87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5130633"/>
              <a:ext cx="39274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1667286F-DCD7-49A5-AEFF-EF71D38C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5130633"/>
              <a:ext cx="392746" cy="39274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4 h 709"/>
                <a:gd name="T4" fmla="*/ 355 w 709"/>
                <a:gd name="T5" fmla="*/ 709 h 709"/>
                <a:gd name="T6" fmla="*/ 0 w 709"/>
                <a:gd name="T7" fmla="*/ 354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4"/>
                  </a:lnTo>
                  <a:lnTo>
                    <a:pt x="355" y="709"/>
                  </a:lnTo>
                  <a:lnTo>
                    <a:pt x="0" y="35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3">
              <a:extLst>
                <a:ext uri="{FF2B5EF4-FFF2-40B4-BE49-F238E27FC236}">
                  <a16:creationId xmlns="" xmlns:a16="http://schemas.microsoft.com/office/drawing/2014/main" id="{2D85EA24-0D2F-429E-90C0-B4638AB1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5130633"/>
              <a:ext cx="394964" cy="39274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4 h 709"/>
                <a:gd name="T4" fmla="*/ 356 w 710"/>
                <a:gd name="T5" fmla="*/ 709 h 709"/>
                <a:gd name="T6" fmla="*/ 0 w 710"/>
                <a:gd name="T7" fmla="*/ 354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4"/>
                  </a:lnTo>
                  <a:lnTo>
                    <a:pt x="356" y="709"/>
                  </a:lnTo>
                  <a:lnTo>
                    <a:pt x="0" y="354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4">
              <a:extLst>
                <a:ext uri="{FF2B5EF4-FFF2-40B4-BE49-F238E27FC236}">
                  <a16:creationId xmlns="" xmlns:a16="http://schemas.microsoft.com/office/drawing/2014/main" id="{B2697655-C98D-4373-9E6E-FF6008AA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513063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5">
              <a:extLst>
                <a:ext uri="{FF2B5EF4-FFF2-40B4-BE49-F238E27FC236}">
                  <a16:creationId xmlns="" xmlns:a16="http://schemas.microsoft.com/office/drawing/2014/main" id="{15230624-E8F1-4C88-A182-5E028E10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513063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4 h 709"/>
                <a:gd name="T4" fmla="*/ 354 w 709"/>
                <a:gd name="T5" fmla="*/ 709 h 709"/>
                <a:gd name="T6" fmla="*/ 0 w 709"/>
                <a:gd name="T7" fmla="*/ 354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4"/>
                  </a:lnTo>
                  <a:lnTo>
                    <a:pt x="354" y="709"/>
                  </a:lnTo>
                  <a:lnTo>
                    <a:pt x="0" y="35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6">
              <a:extLst>
                <a:ext uri="{FF2B5EF4-FFF2-40B4-BE49-F238E27FC236}">
                  <a16:creationId xmlns="" xmlns:a16="http://schemas.microsoft.com/office/drawing/2014/main" id="{F537C74C-CD2B-427F-A1A6-FB53F4602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" y="5873583"/>
              <a:ext cx="39274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7">
              <a:extLst>
                <a:ext uri="{FF2B5EF4-FFF2-40B4-BE49-F238E27FC236}">
                  <a16:creationId xmlns="" xmlns:a16="http://schemas.microsoft.com/office/drawing/2014/main" id="{338C2B8F-9071-473F-ACB1-15EF324B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08" y="5873583"/>
              <a:ext cx="392746" cy="392746"/>
            </a:xfrm>
            <a:custGeom>
              <a:avLst/>
              <a:gdLst>
                <a:gd name="T0" fmla="*/ 355 w 709"/>
                <a:gd name="T1" fmla="*/ 0 h 709"/>
                <a:gd name="T2" fmla="*/ 709 w 709"/>
                <a:gd name="T3" fmla="*/ 355 h 709"/>
                <a:gd name="T4" fmla="*/ 355 w 709"/>
                <a:gd name="T5" fmla="*/ 709 h 709"/>
                <a:gd name="T6" fmla="*/ 0 w 709"/>
                <a:gd name="T7" fmla="*/ 355 h 709"/>
                <a:gd name="T8" fmla="*/ 355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5" y="0"/>
                  </a:moveTo>
                  <a:lnTo>
                    <a:pt x="709" y="355"/>
                  </a:lnTo>
                  <a:lnTo>
                    <a:pt x="355" y="709"/>
                  </a:lnTo>
                  <a:lnTo>
                    <a:pt x="0" y="355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8">
              <a:extLst>
                <a:ext uri="{FF2B5EF4-FFF2-40B4-BE49-F238E27FC236}">
                  <a16:creationId xmlns="" xmlns:a16="http://schemas.microsoft.com/office/drawing/2014/main" id="{473C3D6A-32D5-4F8F-B945-AE98D781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149" y="5873583"/>
              <a:ext cx="394964" cy="392746"/>
            </a:xfrm>
            <a:custGeom>
              <a:avLst/>
              <a:gdLst>
                <a:gd name="T0" fmla="*/ 356 w 710"/>
                <a:gd name="T1" fmla="*/ 0 h 709"/>
                <a:gd name="T2" fmla="*/ 710 w 710"/>
                <a:gd name="T3" fmla="*/ 355 h 709"/>
                <a:gd name="T4" fmla="*/ 356 w 710"/>
                <a:gd name="T5" fmla="*/ 709 h 709"/>
                <a:gd name="T6" fmla="*/ 0 w 710"/>
                <a:gd name="T7" fmla="*/ 355 h 709"/>
                <a:gd name="T8" fmla="*/ 356 w 710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9">
                  <a:moveTo>
                    <a:pt x="356" y="0"/>
                  </a:moveTo>
                  <a:lnTo>
                    <a:pt x="710" y="355"/>
                  </a:lnTo>
                  <a:lnTo>
                    <a:pt x="356" y="709"/>
                  </a:lnTo>
                  <a:lnTo>
                    <a:pt x="0" y="35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9">
              <a:extLst>
                <a:ext uri="{FF2B5EF4-FFF2-40B4-BE49-F238E27FC236}">
                  <a16:creationId xmlns="" xmlns:a16="http://schemas.microsoft.com/office/drawing/2014/main" id="{DE6C0AA1-A37D-45A3-8F25-67F293CA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860" y="587358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0">
              <a:extLst>
                <a:ext uri="{FF2B5EF4-FFF2-40B4-BE49-F238E27FC236}">
                  <a16:creationId xmlns="" xmlns:a16="http://schemas.microsoft.com/office/drawing/2014/main" id="{378B9049-100E-4A19-9F7F-FC64F6899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810" y="5873583"/>
              <a:ext cx="393856" cy="392746"/>
            </a:xfrm>
            <a:custGeom>
              <a:avLst/>
              <a:gdLst>
                <a:gd name="T0" fmla="*/ 354 w 709"/>
                <a:gd name="T1" fmla="*/ 0 h 709"/>
                <a:gd name="T2" fmla="*/ 709 w 709"/>
                <a:gd name="T3" fmla="*/ 355 h 709"/>
                <a:gd name="T4" fmla="*/ 354 w 709"/>
                <a:gd name="T5" fmla="*/ 709 h 709"/>
                <a:gd name="T6" fmla="*/ 0 w 709"/>
                <a:gd name="T7" fmla="*/ 355 h 709"/>
                <a:gd name="T8" fmla="*/ 354 w 709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709">
                  <a:moveTo>
                    <a:pt x="354" y="0"/>
                  </a:moveTo>
                  <a:lnTo>
                    <a:pt x="709" y="355"/>
                  </a:lnTo>
                  <a:lnTo>
                    <a:pt x="354" y="709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BE3BDD-65EC-4F0C-A85F-17B31E0EFA85}"/>
              </a:ext>
            </a:extLst>
          </p:cNvPr>
          <p:cNvSpPr txBox="1"/>
          <p:nvPr/>
        </p:nvSpPr>
        <p:spPr>
          <a:xfrm>
            <a:off x="499533" y="430242"/>
            <a:ext cx="5858934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Веб-портфолио 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новое </a:t>
            </a:r>
            <a:r>
              <a:rPr lang="ru-RU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решение в поиске работы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91" y="18219"/>
            <a:ext cx="5581783" cy="683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8163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835" y="1442906"/>
            <a:ext cx="11920756" cy="5327010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000" dirty="0" err="1"/>
              <a:t>Panyukova</a:t>
            </a:r>
            <a:r>
              <a:rPr lang="en-US" sz="1000" dirty="0"/>
              <a:t> S.V. </a:t>
            </a:r>
            <a:r>
              <a:rPr lang="en-US" sz="1000" b="1" dirty="0"/>
              <a:t>Didactic Potential of Web Portfolio: Theory and </a:t>
            </a:r>
            <a:r>
              <a:rPr lang="en-US" sz="1000" b="1" dirty="0" smtClean="0"/>
              <a:t>Practice.</a:t>
            </a:r>
            <a:r>
              <a:rPr lang="ru-RU" sz="1000" b="1" dirty="0" smtClean="0"/>
              <a:t> </a:t>
            </a:r>
            <a:r>
              <a:rPr lang="en-US" sz="1000" dirty="0" smtClean="0"/>
              <a:t>SLET-2019</a:t>
            </a:r>
            <a:r>
              <a:rPr lang="en-US" sz="1000" dirty="0"/>
              <a:t>: Innovative approaches to the application of digital technologies in education and research, Stavropol, Russia, 2019</a:t>
            </a:r>
            <a:endParaRPr lang="ru-RU" sz="1000" dirty="0"/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</a:t>
            </a:r>
            <a:r>
              <a:rPr lang="ru-RU" sz="1000" b="1" dirty="0"/>
              <a:t>Портфолио студента с инвалидностью как индикатор его конкурентоспособности</a:t>
            </a:r>
            <a:r>
              <a:rPr lang="ru-RU" sz="1000" dirty="0"/>
              <a:t>/ В сборнике: Образование: молодежь, конкурентоспособность Сборник докладов Международной научно-практической конференции, приуроченной к 80-летнему юбилею академика Российской академии образования, доктора философских наук, профессора Г.Ф. Шафранова-</a:t>
            </a:r>
            <a:r>
              <a:rPr lang="ru-RU" sz="1000" dirty="0" err="1"/>
              <a:t>Куцева</a:t>
            </a:r>
            <a:r>
              <a:rPr lang="ru-RU" sz="1000" dirty="0"/>
              <a:t>. 2018. С. 226-229.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</a:t>
            </a:r>
            <a:r>
              <a:rPr lang="ru-RU" sz="1000" b="1" dirty="0"/>
              <a:t>Веб-портфолио студента в цифровой информационно-образовательной среде вуза</a:t>
            </a:r>
            <a:r>
              <a:rPr lang="ru-RU" sz="1000" dirty="0"/>
              <a:t>/ В сборнике: Информатизация непрерывного образования - 2018 материалы Международной научной конференции: в 2 т.. под общ. ред. В. В. </a:t>
            </a:r>
            <a:r>
              <a:rPr lang="ru-RU" sz="1000" dirty="0" err="1"/>
              <a:t>Гриншкуна</a:t>
            </a:r>
            <a:r>
              <a:rPr lang="ru-RU" sz="1000" dirty="0"/>
              <a:t>. Москва, 2018. С. 649-653.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 </a:t>
            </a:r>
            <a:r>
              <a:rPr lang="ru-RU" sz="1000" b="1" dirty="0"/>
              <a:t>Портфолио студента, выпускника, профессионала</a:t>
            </a:r>
            <a:r>
              <a:rPr lang="ru-RU" sz="1000" dirty="0"/>
              <a:t>/  В сборнике: Совершенствование системы профессионального физкультурного образования и повышение квалификации специалистов по физической культуре и спорту в рамках реализации федеральной целевой программы развития образования НА 2016-2020 ГОДЫ материалы Всероссийской научно-практической конференции, посвященной 85-летию Удмуртского государственного университета. 2016. С. 79-82. 	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 </a:t>
            </a:r>
            <a:r>
              <a:rPr lang="ru-RU" sz="1000" b="1" dirty="0"/>
              <a:t>Цели создания и использования веб-портфолио студента</a:t>
            </a:r>
            <a:r>
              <a:rPr lang="ru-RU" sz="1000" dirty="0"/>
              <a:t>/ В сборнике: Методы обучения и организация учебного процесса в вузе Материалы </a:t>
            </a:r>
            <a:r>
              <a:rPr lang="en-US" sz="1000" dirty="0"/>
              <a:t>IV</a:t>
            </a:r>
            <a:r>
              <a:rPr lang="ru-RU" sz="1000" dirty="0"/>
              <a:t> Всероссийской научно-методической конференции. 2015. С. 372-374.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 </a:t>
            </a:r>
            <a:r>
              <a:rPr lang="ru-RU" sz="1000" b="1" dirty="0"/>
              <a:t>Веб-портфолио в высшей школе: проблемы и решения </a:t>
            </a:r>
            <a:r>
              <a:rPr lang="ru-RU" sz="1000" dirty="0"/>
              <a:t>/ В сборнике: </a:t>
            </a:r>
            <a:r>
              <a:rPr lang="en-US" sz="1000" dirty="0"/>
              <a:t>Web</a:t>
            </a:r>
            <a:r>
              <a:rPr lang="ru-RU" sz="1000" dirty="0"/>
              <a:t>-технологии в образовательном пространстве: проблемы, подходы, перспективы сборник статей участников Международной научно-практической конференции. Под общей редакцией С.В. </a:t>
            </a:r>
            <a:r>
              <a:rPr lang="ru-RU" sz="1000" dirty="0" err="1"/>
              <a:t>Арюткиной</a:t>
            </a:r>
            <a:r>
              <a:rPr lang="ru-RU" sz="1000" dirty="0"/>
              <a:t>, С.В. </a:t>
            </a:r>
            <a:r>
              <a:rPr lang="ru-RU" sz="1000" dirty="0" err="1"/>
              <a:t>Напалкова</a:t>
            </a:r>
            <a:r>
              <a:rPr lang="ru-RU" sz="1000" dirty="0"/>
              <a:t>; </a:t>
            </a:r>
            <a:r>
              <a:rPr lang="ru-RU" sz="1000" dirty="0" err="1"/>
              <a:t>Арзамасский</a:t>
            </a:r>
            <a:r>
              <a:rPr lang="ru-RU" sz="1000" dirty="0"/>
              <a:t> филиал федерального государственного автономного образовательного учреждения высшего образования "Национальный исследовательский Нижегородский государственный университет им. Н.И. Лобачевского". 2015. С. 474-477. 	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</a:t>
            </a:r>
            <a:r>
              <a:rPr lang="ru-RU" sz="1000" b="1" dirty="0"/>
              <a:t>Веб-портфолио как инструмент карьерного роста </a:t>
            </a:r>
            <a:r>
              <a:rPr lang="ru-RU" sz="1000" dirty="0"/>
              <a:t>/ В сборнике: Информационное общество и актуальные проблемы экономических, гуманитарных, правовых и естественных наук Материалы </a:t>
            </a:r>
            <a:r>
              <a:rPr lang="en-US" sz="1000" dirty="0"/>
              <a:t>X</a:t>
            </a:r>
            <a:r>
              <a:rPr lang="ru-RU" sz="1000" dirty="0"/>
              <a:t> Международной научно-практической конференции. Министерство образования и науки Российской Федерации, Международный образовательный консорциум "Электронный университет", Федеральное государственное бюджетное образовательное учреждение высшего профессионального образования "Московский государственный университет экономики, статистики и информатики (МЭСИ)" Рязанский филиал. 2014. С. 123-126.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</a:t>
            </a:r>
            <a:r>
              <a:rPr lang="ru-RU" sz="1000" b="1" dirty="0"/>
              <a:t>Размещение веб-портфолио студента в информационно-образовательной среде вуза</a:t>
            </a:r>
            <a:r>
              <a:rPr lang="ru-RU" sz="1000" dirty="0"/>
              <a:t>. / Материалы международной конференции, ФДПО ЯГПУ им. К.Д. Ушинского, Ярославль 2015 г.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 err="1"/>
              <a:t>Гостин</a:t>
            </a:r>
            <a:r>
              <a:rPr lang="ru-RU" sz="1000" dirty="0"/>
              <a:t> А.М., Панюкова С.В. </a:t>
            </a:r>
            <a:r>
              <a:rPr lang="ru-RU" sz="1000" b="1" dirty="0"/>
              <a:t>Создание и ведение карьерного веб-портфолио студента. </a:t>
            </a:r>
            <a:r>
              <a:rPr lang="ru-RU" sz="1000" dirty="0"/>
              <a:t>/ Высшее образование в России. Изд-во МГУП, № 4. 2014 г. С. 126-130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 </a:t>
            </a:r>
            <a:r>
              <a:rPr lang="ru-RU" sz="1000" b="1" dirty="0"/>
              <a:t>Использование технологии портфолио в образовательном процессе </a:t>
            </a:r>
            <a:r>
              <a:rPr lang="ru-RU" sz="1000" dirty="0"/>
              <a:t>/ Вестник образования России. 2014. № 2. С. 66-76.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 </a:t>
            </a:r>
            <a:r>
              <a:rPr lang="ru-RU" sz="1000" b="1" dirty="0"/>
              <a:t>Облачные сервисы для ведения портфолио и организации персонального пространства студента </a:t>
            </a:r>
            <a:r>
              <a:rPr lang="ru-RU" sz="1000" dirty="0"/>
              <a:t>/ Ученые записки ИСГЗ. 2014. Т. 12. № 1-1. С. 319-323.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 err="1"/>
              <a:t>Авилкина</a:t>
            </a:r>
            <a:r>
              <a:rPr lang="ru-RU" sz="1000" dirty="0"/>
              <a:t> С.В., </a:t>
            </a:r>
            <a:r>
              <a:rPr lang="ru-RU" sz="1000" dirty="0" err="1"/>
              <a:t>Гостин</a:t>
            </a:r>
            <a:r>
              <a:rPr lang="ru-RU" sz="1000" dirty="0"/>
              <a:t> А.М., Панюкова С.В. </a:t>
            </a:r>
            <a:r>
              <a:rPr lang="ru-RU" sz="1000" b="1" dirty="0"/>
              <a:t>Управление человеческим капиталом в условиях информационного общества</a:t>
            </a:r>
            <a:r>
              <a:rPr lang="ru-RU" sz="1000" dirty="0"/>
              <a:t>/ Вестник УМО МЭСИ № 1-2014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 err="1"/>
              <a:t>Гостин</a:t>
            </a:r>
            <a:r>
              <a:rPr lang="ru-RU" sz="1000" dirty="0"/>
              <a:t> А.М., Панюкова С.В.,  Самохина Н.В. </a:t>
            </a:r>
            <a:r>
              <a:rPr lang="ru-RU" sz="1000" b="1" dirty="0"/>
              <a:t>Интерактивное веб-портфолио студента: структура и содержание.  </a:t>
            </a:r>
            <a:r>
              <a:rPr lang="ru-RU" sz="1000" dirty="0"/>
              <a:t>//Журнал  "Информатика и образование", изд-во "Образование и информатика", - М, 2013 № 10(249). С. 83-87.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С.В., </a:t>
            </a:r>
            <a:r>
              <a:rPr lang="ru-RU" sz="1000" dirty="0" err="1"/>
              <a:t>Гостин</a:t>
            </a:r>
            <a:r>
              <a:rPr lang="ru-RU" sz="1000" dirty="0"/>
              <a:t> А.М., Самохина Н.В., Сапрыкин А.Н.  </a:t>
            </a:r>
            <a:r>
              <a:rPr lang="ru-RU" sz="1000" b="1" dirty="0"/>
              <a:t>Инструментарий Веб 2.0 для создания и ведения портфолио. </a:t>
            </a:r>
            <a:r>
              <a:rPr lang="ru-RU" sz="1000" dirty="0"/>
              <a:t>// Журнал  "Информатика и образование", изд-во "Образование и информатика", - М, 2013 № 10(249). С. 64-68.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С.В., </a:t>
            </a:r>
            <a:r>
              <a:rPr lang="ru-RU" sz="1000" dirty="0" err="1"/>
              <a:t>Гостин</a:t>
            </a:r>
            <a:r>
              <a:rPr lang="ru-RU" sz="1000" dirty="0"/>
              <a:t> А.М., Самохина Н.В.  </a:t>
            </a:r>
            <a:r>
              <a:rPr lang="ru-RU" sz="1000" b="1" dirty="0"/>
              <a:t>О проекте создания социальной сети 4</a:t>
            </a:r>
            <a:r>
              <a:rPr lang="en-US" sz="1000" b="1" dirty="0"/>
              <a:t>portfolio</a:t>
            </a:r>
            <a:r>
              <a:rPr lang="ru-RU" sz="1000" b="1" dirty="0"/>
              <a:t>.</a:t>
            </a:r>
            <a:r>
              <a:rPr lang="en-US" sz="1000" b="1" dirty="0" err="1"/>
              <a:t>ru</a:t>
            </a:r>
            <a:r>
              <a:rPr lang="ru-RU" sz="1000" b="1" dirty="0"/>
              <a:t> для ведения веб-портфолио </a:t>
            </a:r>
            <a:r>
              <a:rPr lang="ru-RU" sz="1000" dirty="0"/>
              <a:t>/ В сборнике: Инновация в образовании. Современная психология в обучении /Материалы </a:t>
            </a:r>
            <a:r>
              <a:rPr lang="en-US" sz="1000" dirty="0"/>
              <a:t>II</a:t>
            </a:r>
            <a:r>
              <a:rPr lang="ru-RU" sz="1000" dirty="0"/>
              <a:t> Международной научной конференции: В 2 томах. 2013. С. 59-60. 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Панюкова С.В., Есенина Н.Е. </a:t>
            </a:r>
            <a:r>
              <a:rPr lang="ru-RU" sz="1000" b="1" dirty="0"/>
              <a:t>Электронный портфолио ученика</a:t>
            </a:r>
            <a:r>
              <a:rPr lang="ru-RU" sz="1000" dirty="0"/>
              <a:t> / Информатика и образование. 2007. № 2. С. 85-86</a:t>
            </a:r>
            <a:r>
              <a:rPr lang="ru-RU" sz="1000" dirty="0" smtClean="0"/>
              <a:t>.</a:t>
            </a:r>
            <a:endParaRPr lang="ru-RU" altLang="ru-RU" sz="1000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592668" y="410634"/>
            <a:ext cx="10989734" cy="62653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РОССИЙСКИЕ И МЕЖДУНАРОДНЫЕ НАУЧНЫЕ ПУБЛИКАЦИИ КОЛЛЕКТИВА </a:t>
            </a:r>
            <a:endParaRPr kumimoji="0" lang="ru-RU" alt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3">
            <a:extLst>
              <a:ext uri="{FF2B5EF4-FFF2-40B4-BE49-F238E27FC236}"/>
            </a:extLst>
          </p:cNvPr>
          <p:cNvSpPr/>
          <p:nvPr/>
        </p:nvSpPr>
        <p:spPr>
          <a:xfrm flipH="1">
            <a:off x="6603998" y="-19050"/>
            <a:ext cx="1430868" cy="6915150"/>
          </a:xfrm>
          <a:prstGeom prst="rect">
            <a:avLst/>
          </a:prstGeom>
          <a:solidFill>
            <a:schemeClr val="bg2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2" name="Rectangle 23">
            <a:extLst>
              <a:ext uri="{FF2B5EF4-FFF2-40B4-BE49-F238E27FC236}"/>
            </a:extLst>
          </p:cNvPr>
          <p:cNvSpPr/>
          <p:nvPr/>
        </p:nvSpPr>
        <p:spPr>
          <a:xfrm flipH="1">
            <a:off x="-21491" y="3175"/>
            <a:ext cx="1473199" cy="6915150"/>
          </a:xfrm>
          <a:prstGeom prst="rect">
            <a:avLst/>
          </a:prstGeom>
          <a:solidFill>
            <a:schemeClr val="bg2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1512275" y="3839350"/>
            <a:ext cx="5023992" cy="1354829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Зам. директора, разработчик, дизайнер, администратор и модератор </a:t>
            </a:r>
            <a:r>
              <a:rPr lang="ru-R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портала.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Исполнитель  нескольких ИТ – проектов в области создания  сайтов и образовательных порталов, администрирования порталов и сайтов , опыт выполнения НИР и НИОКР, разработка ИТ решений в рамках грантов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РГНФ,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РФФИ, </a:t>
            </a:r>
            <a:r>
              <a:rPr lang="ru-RU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Госзаданий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 </a:t>
            </a:r>
            <a:r>
              <a:rPr lang="ru-RU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Госконтрактов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и др. Опыт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работы  руководителем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отдела  Центра  новых информационных технологий  Рязанского государственного радиотехнического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университета (более 14 лет). </a:t>
            </a:r>
            <a:endParaRPr lang="ru-RU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1594332" y="3215798"/>
            <a:ext cx="5279305" cy="53975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Самохина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Наталья Владимировна</a:t>
            </a: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8161976" y="2946758"/>
            <a:ext cx="3893666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Исполнитель  нескольких ИТ – проектов в области создания  сайтов и образовательных порталов, администрирования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порталов и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сайтов , опыт выполнения НИР и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НИОКР, разработка ИТ решений в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рамках грантов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РГНФ,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РФФИ, </a:t>
            </a:r>
            <a:r>
              <a:rPr lang="ru-RU" sz="9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Госзаданий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,  </a:t>
            </a:r>
            <a:r>
              <a:rPr lang="ru-RU" sz="9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Госконтрактов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и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др.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Доцент кафедры САПР, Инженер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Центра новых информационных технологий  Рязанского государственного радиотехнического университета. </a:t>
            </a:r>
          </a:p>
        </p:txBody>
      </p:sp>
      <p:sp>
        <p:nvSpPr>
          <p:cNvPr id="37" name="TextBox 36">
            <a:extLst>
              <a:ext uri="{FF2B5EF4-FFF2-40B4-BE49-F238E27FC236}"/>
            </a:extLst>
          </p:cNvPr>
          <p:cNvSpPr txBox="1"/>
          <p:nvPr/>
        </p:nvSpPr>
        <p:spPr>
          <a:xfrm>
            <a:off x="1613552" y="5819344"/>
            <a:ext cx="3863403" cy="47766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Руководитель отдела программирования и </a:t>
            </a:r>
            <a:r>
              <a:rPr lang="ru-R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маркетинга.</a:t>
            </a: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1613552" y="5274936"/>
            <a:ext cx="3963714" cy="53975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Фадеева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Любовь Викторовна</a:t>
            </a: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/>
        </p:nvSpPr>
        <p:spPr>
          <a:xfrm>
            <a:off x="2173486" y="32808"/>
            <a:ext cx="3892062" cy="569999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A40000"/>
                </a:solidFill>
                <a:latin typeface="+mj-lt"/>
                <a:ea typeface="+mj-ea"/>
                <a:cs typeface="+mj-cs"/>
              </a:rPr>
              <a:t>Наша команда </a:t>
            </a:r>
            <a:endParaRPr lang="id-ID" sz="3000" b="1" dirty="0">
              <a:solidFill>
                <a:srgbClr val="A4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/>
            </a:extLst>
          </p:cNvPr>
          <p:cNvSpPr txBox="1"/>
          <p:nvPr/>
        </p:nvSpPr>
        <p:spPr>
          <a:xfrm>
            <a:off x="1533764" y="1549403"/>
            <a:ext cx="5070234" cy="1677994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Основатель, научный руководитель проекта,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доктор педагогических наук, профессор, лауреат премии Правительства РФ в области образования</a:t>
            </a:r>
            <a:r>
              <a:rPr lang="ru-R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Опыт реализации ИТ- проектов в должности проректора по информатизации, исполнителя и руководителя проектов по грантам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РГНФ, </a:t>
            </a:r>
            <a:r>
              <a:rPr lang="ru-RU" sz="9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Госзаданий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и </a:t>
            </a:r>
            <a:r>
              <a:rPr lang="ru-RU" sz="9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Госконтрактов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. Работа 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в должности руководителя научной лаборатории  Института  информатизации образования РАО. Автор более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140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публикаций по проблемам информатизации образования и образовательных инноваций. Профессор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по кафедре Информатики и ВТ, опыт работы в международных проектах, в том числе в Институте Юнеско. </a:t>
            </a:r>
            <a:endParaRPr lang="ru-RU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1615820" y="1009653"/>
            <a:ext cx="4730277" cy="53975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Панюкова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Светлана Валерьевна</a:t>
            </a:r>
            <a:endParaRPr lang="id-ID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4" name="Рисунок 15" descr="SamohinaN.JPG"/>
          <p:cNvPicPr>
            <a:picLocks noChangeAspect="1"/>
          </p:cNvPicPr>
          <p:nvPr/>
        </p:nvPicPr>
        <p:blipFill>
          <a:blip r:embed="rId3"/>
          <a:srcRect b="5852"/>
          <a:stretch>
            <a:fillRect/>
          </a:stretch>
        </p:blipFill>
        <p:spPr bwMode="auto">
          <a:xfrm>
            <a:off x="239967" y="3253256"/>
            <a:ext cx="1141402" cy="13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6" descr="GostinA-мин.jpeg"/>
          <p:cNvPicPr>
            <a:picLocks noChangeAspect="1"/>
          </p:cNvPicPr>
          <p:nvPr/>
        </p:nvPicPr>
        <p:blipFill rotWithShape="1">
          <a:blip r:embed="rId4"/>
          <a:srcRect l="7268" t="2452" r="19382" b="6644"/>
          <a:stretch/>
        </p:blipFill>
        <p:spPr bwMode="auto">
          <a:xfrm>
            <a:off x="6774696" y="4222293"/>
            <a:ext cx="1146936" cy="14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>
            <a:extLst>
              <a:ext uri="{FF2B5EF4-FFF2-40B4-BE49-F238E27FC236}"/>
            </a:extLst>
          </p:cNvPr>
          <p:cNvSpPr txBox="1"/>
          <p:nvPr/>
        </p:nvSpPr>
        <p:spPr>
          <a:xfrm>
            <a:off x="8257867" y="4120640"/>
            <a:ext cx="4140201" cy="538162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Гостин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Алексей Михайлович</a:t>
            </a: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/>
        </p:nvSpPr>
        <p:spPr>
          <a:xfrm>
            <a:off x="8257869" y="4712112"/>
            <a:ext cx="3849122" cy="6619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Руководитель отдела технической поддержки, кандидат технических наук, доцент, эксперт </a:t>
            </a:r>
            <a:r>
              <a:rPr lang="ru-RU" sz="12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Рособрнадзора</a:t>
            </a:r>
            <a:r>
              <a:rPr lang="ru-R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8" name="Picture 24" descr="Люба"/>
          <p:cNvPicPr>
            <a:picLocks noChangeAspect="1" noChangeArrowheads="1"/>
          </p:cNvPicPr>
          <p:nvPr/>
        </p:nvPicPr>
        <p:blipFill rotWithShape="1">
          <a:blip r:embed="rId5"/>
          <a:srcRect l="7102" r="10370"/>
          <a:stretch/>
        </p:blipFill>
        <p:spPr bwMode="auto">
          <a:xfrm>
            <a:off x="220746" y="5207558"/>
            <a:ext cx="1179841" cy="14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5" descr="ПЮН.png"/>
          <p:cNvPicPr>
            <a:picLocks noChangeAspect="1"/>
          </p:cNvPicPr>
          <p:nvPr/>
        </p:nvPicPr>
        <p:blipFill rotWithShape="1">
          <a:blip r:embed="rId6"/>
          <a:srcRect l="19673"/>
          <a:stretch/>
        </p:blipFill>
        <p:spPr bwMode="auto">
          <a:xfrm>
            <a:off x="6831078" y="375183"/>
            <a:ext cx="1094090" cy="14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49">
            <a:extLst>
              <a:ext uri="{FF2B5EF4-FFF2-40B4-BE49-F238E27FC236}"/>
            </a:extLst>
          </p:cNvPr>
          <p:cNvSpPr txBox="1"/>
          <p:nvPr/>
        </p:nvSpPr>
        <p:spPr>
          <a:xfrm>
            <a:off x="8119099" y="358253"/>
            <a:ext cx="4323514" cy="53975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Панюков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Юрий Николаевич</a:t>
            </a:r>
            <a:endParaRPr lang="id-ID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8222134" y="1009653"/>
            <a:ext cx="4117445" cy="2936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defTabSz="7902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Генеральный директор</a:t>
            </a:r>
          </a:p>
        </p:txBody>
      </p:sp>
      <p:pic>
        <p:nvPicPr>
          <p:cNvPr id="17430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5134"/>
          <a:stretch>
            <a:fillRect/>
          </a:stretch>
        </p:blipFill>
        <p:spPr bwMode="auto">
          <a:xfrm>
            <a:off x="203997" y="1114428"/>
            <a:ext cx="117737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saprikin"/>
          <p:cNvPicPr>
            <a:picLocks noChangeAspect="1" noChangeArrowheads="1"/>
          </p:cNvPicPr>
          <p:nvPr/>
        </p:nvPicPr>
        <p:blipFill rotWithShape="1">
          <a:blip r:embed="rId8"/>
          <a:srcRect b="6155"/>
          <a:stretch/>
        </p:blipFill>
        <p:spPr bwMode="auto">
          <a:xfrm>
            <a:off x="6790307" y="2260149"/>
            <a:ext cx="1131325" cy="14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8197712" y="2489905"/>
            <a:ext cx="3934130" cy="47766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defTabSz="7902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Разработчик, администратор и модератор портала 4portfolio.ru. </a:t>
            </a:r>
            <a:r>
              <a:rPr lang="ru-R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Кандидат </a:t>
            </a: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технических наук. </a:t>
            </a: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8242256" y="1921407"/>
            <a:ext cx="4140199" cy="539221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Сапрыкин </a:t>
            </a:r>
            <a:endParaRPr lang="ru-RU" sz="1400" b="1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Алексей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Николаевич</a:t>
            </a: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8213325" y="5393414"/>
            <a:ext cx="3893666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Руководитель и исполнитель  нескольких ИТ – проектов в области создания  сайтов и образовательных порталов, администрирования порталов и сайтов , опыт выполнения НИР и НИОКР, разработка ИТ решений в рамках грантов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РГНФ,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РФФИ, </a:t>
            </a:r>
            <a:r>
              <a:rPr lang="ru-RU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Госзаданий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 </a:t>
            </a:r>
            <a:r>
              <a:rPr lang="ru-RU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Госконтрактов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и др. Директор Центра новых информационных технологий  Рязанского государственного радиотехнического университета. </a:t>
            </a: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8222134" y="1355102"/>
            <a:ext cx="3893666" cy="385333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Более 28 лет опыта управления  бизнесом. Инвестиционная деятельность  в международных бизнес-проектах. </a:t>
            </a:r>
            <a:endParaRPr lang="ru-RU" sz="9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1635038" y="6262154"/>
            <a:ext cx="4968959" cy="52383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Опыт маркетинга и продвижения проекта 4portfolio.ru  в социальных сетях с 2013 года.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Разработки и администрирования 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порталов и </a:t>
            </a:r>
            <a:r>
              <a:rPr lang="ru-RU" sz="9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сайтов,  в том числе в рамках </a:t>
            </a:r>
            <a:r>
              <a:rPr lang="ru-RU" sz="90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Госзаданий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 </a:t>
            </a:r>
            <a:r>
              <a:rPr lang="ru-RU" sz="9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Госконтрактов</a:t>
            </a:r>
            <a:r>
              <a:rPr lang="ru-RU" sz="9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и др. </a:t>
            </a:r>
          </a:p>
        </p:txBody>
      </p:sp>
    </p:spTree>
    <p:extLst>
      <p:ext uri="{BB962C8B-B14F-4D97-AF65-F5344CB8AC3E}">
        <p14:creationId xmlns:p14="http://schemas.microsoft.com/office/powerpoint/2010/main" val="3921790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6" grpId="0"/>
      <p:bldP spid="47" grpId="0"/>
      <p:bldP spid="50" grpId="0"/>
      <p:bldP spid="51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8900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14338" name="Название 1"/>
          <p:cNvSpPr>
            <a:spLocks noGrp="1"/>
          </p:cNvSpPr>
          <p:nvPr>
            <p:ph type="ctrTitle"/>
          </p:nvPr>
        </p:nvSpPr>
        <p:spPr>
          <a:xfrm>
            <a:off x="736600" y="3220859"/>
            <a:ext cx="5283200" cy="145067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altLang="ru-RU" sz="5333" dirty="0"/>
              <a:t/>
            </a:r>
            <a:br>
              <a:rPr lang="ru-RU" altLang="ru-RU" sz="5333" dirty="0"/>
            </a:br>
            <a:r>
              <a:rPr lang="ru-RU" altLang="ru-RU" sz="2000" dirty="0">
                <a:latin typeface="+mn-lt"/>
              </a:rPr>
              <a:t>Руководитель проекта </a:t>
            </a:r>
            <a:r>
              <a:rPr lang="ru-RU" altLang="ru-RU" sz="2700" dirty="0" smtClean="0">
                <a:latin typeface="+mn-lt"/>
              </a:rPr>
              <a:t/>
            </a:r>
            <a:br>
              <a:rPr lang="ru-RU" altLang="ru-RU" sz="2700" dirty="0" smtClean="0">
                <a:latin typeface="+mn-lt"/>
              </a:rPr>
            </a:br>
            <a:r>
              <a:rPr lang="ru-RU" altLang="ru-RU" sz="2700" dirty="0" smtClean="0">
                <a:latin typeface="+mn-lt"/>
              </a:rPr>
              <a:t>Панюкова </a:t>
            </a:r>
            <a:r>
              <a:rPr lang="ru-RU" altLang="ru-RU" sz="2700" dirty="0">
                <a:latin typeface="+mn-lt"/>
              </a:rPr>
              <a:t>Светлана </a:t>
            </a:r>
            <a:r>
              <a:rPr lang="ru-RU" altLang="ru-RU" sz="2700" dirty="0" smtClean="0">
                <a:latin typeface="+mn-lt"/>
              </a:rPr>
              <a:t>Валерьевна</a:t>
            </a:r>
            <a:br>
              <a:rPr lang="ru-RU" altLang="ru-RU" sz="2700" dirty="0" smtClean="0">
                <a:latin typeface="+mn-lt"/>
              </a:rPr>
            </a:br>
            <a:r>
              <a:rPr lang="ru-RU" altLang="ru-RU" sz="2700" dirty="0">
                <a:latin typeface="+mn-lt"/>
              </a:rPr>
              <a:t/>
            </a:r>
            <a:br>
              <a:rPr lang="ru-RU" altLang="ru-RU" sz="2700" dirty="0">
                <a:latin typeface="+mn-lt"/>
              </a:rPr>
            </a:br>
            <a:r>
              <a:rPr lang="ru-RU" altLang="ru-RU" sz="2000" dirty="0">
                <a:latin typeface="+mn-lt"/>
              </a:rPr>
              <a:t>Телефон 8 910 641-92-42</a:t>
            </a:r>
            <a:br>
              <a:rPr lang="ru-RU" altLang="ru-RU" sz="2000" dirty="0">
                <a:latin typeface="+mn-lt"/>
              </a:rPr>
            </a:br>
            <a:r>
              <a:rPr lang="ru-RU" altLang="ru-RU" sz="2000" dirty="0">
                <a:latin typeface="+mn-lt"/>
              </a:rPr>
              <a:t/>
            </a:r>
            <a:br>
              <a:rPr lang="ru-RU" altLang="ru-RU" sz="2000" dirty="0">
                <a:latin typeface="+mn-lt"/>
              </a:rPr>
            </a:br>
            <a:r>
              <a:rPr lang="ru-RU" altLang="ru-RU" sz="2000" dirty="0">
                <a:latin typeface="+mn-lt"/>
              </a:rPr>
              <a:t>E-</a:t>
            </a:r>
            <a:r>
              <a:rPr lang="ru-RU" altLang="ru-RU" sz="2000" dirty="0" err="1">
                <a:latin typeface="+mn-lt"/>
              </a:rPr>
              <a:t>mail</a:t>
            </a:r>
            <a:r>
              <a:rPr lang="ru-RU" altLang="ru-RU" sz="2000" dirty="0">
                <a:latin typeface="+mn-lt"/>
              </a:rPr>
              <a:t> s.panyukova@mail.ru</a:t>
            </a:r>
            <a:br>
              <a:rPr lang="ru-RU" altLang="ru-RU" sz="2000" dirty="0">
                <a:latin typeface="+mn-lt"/>
              </a:rPr>
            </a:br>
            <a:r>
              <a:rPr lang="ru-RU" altLang="ru-RU" sz="2000" dirty="0">
                <a:latin typeface="+mn-lt"/>
              </a:rPr>
              <a:t/>
            </a:r>
            <a:br>
              <a:rPr lang="ru-RU" altLang="ru-RU" sz="2000" dirty="0">
                <a:latin typeface="+mn-lt"/>
              </a:rPr>
            </a:br>
            <a:r>
              <a:rPr lang="ru-RU" altLang="ru-RU" sz="2000" dirty="0">
                <a:latin typeface="+mn-lt"/>
              </a:rPr>
              <a:t>Сайт 4portfolio.ru</a:t>
            </a:r>
            <a:r>
              <a:rPr lang="ru-RU" altLang="ru-RU" sz="2700" dirty="0">
                <a:latin typeface="+mn-lt"/>
              </a:rPr>
              <a:t/>
            </a:r>
            <a:br>
              <a:rPr lang="ru-RU" altLang="ru-RU" sz="2700" dirty="0">
                <a:latin typeface="+mn-lt"/>
              </a:rPr>
            </a:br>
            <a:r>
              <a:rPr lang="ru-RU" altLang="ru-RU" sz="2700" dirty="0">
                <a:latin typeface="+mn-lt"/>
              </a:rPr>
              <a:t/>
            </a:r>
            <a:br>
              <a:rPr lang="ru-RU" altLang="ru-RU" sz="2700" dirty="0">
                <a:latin typeface="+mn-lt"/>
              </a:rPr>
            </a:br>
            <a:r>
              <a:rPr lang="ru-RU" altLang="ru-RU" sz="2700" dirty="0">
                <a:latin typeface="+mn-lt"/>
              </a:rPr>
              <a:t>ID13367</a:t>
            </a:r>
            <a:br>
              <a:rPr lang="ru-RU" altLang="ru-RU" sz="2700" dirty="0">
                <a:latin typeface="+mn-lt"/>
              </a:rPr>
            </a:br>
            <a:endParaRPr lang="ru-RU" altLang="ru-RU" sz="4400" dirty="0">
              <a:latin typeface="+mn-lt"/>
            </a:endParaRPr>
          </a:p>
        </p:txBody>
      </p:sp>
      <p:pic>
        <p:nvPicPr>
          <p:cNvPr id="5" name="Рисунок 3" descr="IMG_8187-16-07-19-12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05" y="4014788"/>
            <a:ext cx="284321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701">
            <a:extLst>
              <a:ext uri="{FF2B5EF4-FFF2-40B4-BE49-F238E27FC236}">
                <a16:creationId xmlns="" xmlns:a16="http://schemas.microsoft.com/office/drawing/2014/main" id="{FB58FB4D-F042-4BB9-B7BE-6CDD74234A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733" y="889000"/>
            <a:ext cx="5666853" cy="5583047"/>
          </a:xfrm>
          <a:prstGeom prst="rect">
            <a:avLst/>
          </a:prstGeom>
          <a:noFill/>
          <a:ln>
            <a:noFill/>
          </a:ln>
          <a:effectLst>
            <a:outerShdw blurRad="304800" dist="2794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7" y="1230389"/>
            <a:ext cx="4808459" cy="25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I_new_format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1C47945D-F44A-45CC-A97B-69C7B57ED551}" vid="{54E0A883-0BB3-471D-9518-F28830240CE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790</Words>
  <Application>Microsoft Office PowerPoint</Application>
  <PresentationFormat>Произвольный</PresentationFormat>
  <Paragraphs>95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ASI_new_format</vt:lpstr>
      <vt:lpstr>think-cell Slide</vt:lpstr>
      <vt:lpstr> ООО «4Портфолио»</vt:lpstr>
      <vt:lpstr>В чем суть проекта</vt:lpstr>
      <vt:lpstr>Интеграция образования и рынка труда</vt:lpstr>
      <vt:lpstr>Презентация PowerPoint</vt:lpstr>
      <vt:lpstr>Презентация PowerPoint</vt:lpstr>
      <vt:lpstr>РОССИЙСКИЕ И МЕЖДУНАРОДНЫЕ НАУЧНЫЕ ПУБЛИКАЦИИ КОЛЛЕКТИВА </vt:lpstr>
      <vt:lpstr>Презентация PowerPoint</vt:lpstr>
      <vt:lpstr> Руководитель проекта  Панюкова Светлана Валерьевна  Телефон 8 910 641-92-42  E-mail s.panyukova@mail.ru  Сайт 4portfolio.ru  ID13367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компании/разработчика</dc:title>
  <dc:creator>Pronin Anton</dc:creator>
  <cp:lastModifiedBy>User</cp:lastModifiedBy>
  <cp:revision>100</cp:revision>
  <dcterms:created xsi:type="dcterms:W3CDTF">2019-06-24T10:13:52Z</dcterms:created>
  <dcterms:modified xsi:type="dcterms:W3CDTF">2020-10-21T22:55:09Z</dcterms:modified>
</cp:coreProperties>
</file>