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6" r:id="rId2"/>
    <p:sldId id="2910" r:id="rId3"/>
    <p:sldId id="2911" r:id="rId4"/>
    <p:sldId id="2913" r:id="rId5"/>
    <p:sldId id="2928" r:id="rId6"/>
    <p:sldId id="2912" r:id="rId7"/>
    <p:sldId id="2923" r:id="rId8"/>
    <p:sldId id="2925" r:id="rId9"/>
    <p:sldId id="2929" r:id="rId10"/>
    <p:sldId id="2931" r:id="rId11"/>
    <p:sldId id="2932" r:id="rId12"/>
    <p:sldId id="2916" r:id="rId13"/>
    <p:sldId id="2933" r:id="rId14"/>
    <p:sldId id="2917" r:id="rId15"/>
    <p:sldId id="2918" r:id="rId16"/>
    <p:sldId id="2930" r:id="rId17"/>
    <p:sldId id="2935" r:id="rId18"/>
    <p:sldId id="2919" r:id="rId19"/>
    <p:sldId id="2937" r:id="rId20"/>
    <p:sldId id="2920" r:id="rId21"/>
    <p:sldId id="2921" r:id="rId22"/>
    <p:sldId id="2922" r:id="rId23"/>
    <p:sldId id="2700" r:id="rId24"/>
  </p:sldIdLst>
  <p:sldSz cx="12192000" cy="6858000"/>
  <p:notesSz cx="6761163" cy="9942513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32" userDrawn="1">
          <p15:clr>
            <a:srgbClr val="A4A3A4"/>
          </p15:clr>
        </p15:guide>
        <p15:guide id="3" orient="horz" pos="4122">
          <p15:clr>
            <a:srgbClr val="A4A3A4"/>
          </p15:clr>
        </p15:guide>
        <p15:guide id="4" pos="292">
          <p15:clr>
            <a:srgbClr val="A4A3A4"/>
          </p15:clr>
        </p15:guide>
        <p15:guide id="5" pos="7383">
          <p15:clr>
            <a:srgbClr val="A4A3A4"/>
          </p15:clr>
        </p15:guide>
        <p15:guide id="6" pos="4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Bokareva@IBM" initials="VB" lastIdx="5" clrIdx="0"/>
  <p:cmAuthor id="2" name="Marina.Pochinok" initials="M" lastIdx="1" clrIdx="1"/>
  <p:cmAuthor id="3" name="Darren Hughes" initials="DHU" lastIdx="15" clrIdx="2"/>
  <p:cmAuthor id="4" name="Nikolai Pochinok" initials="NP" lastIdx="1" clrIdx="3"/>
  <p:cmAuthor id="5" name="Артем Маделян" initials="АМ" lastIdx="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619"/>
    <a:srgbClr val="F96B13"/>
    <a:srgbClr val="ECFE7E"/>
    <a:srgbClr val="FEE2B0"/>
    <a:srgbClr val="F5991F"/>
    <a:srgbClr val="FEFFDD"/>
    <a:srgbClr val="FEF9D2"/>
    <a:srgbClr val="F7FEB0"/>
    <a:srgbClr val="003CB4"/>
    <a:srgbClr val="003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5" autoAdjust="0"/>
    <p:restoredTop sz="94388" autoAdjust="0"/>
  </p:normalViewPr>
  <p:slideViewPr>
    <p:cSldViewPr snapToGrid="0">
      <p:cViewPr varScale="1">
        <p:scale>
          <a:sx n="72" d="100"/>
          <a:sy n="72" d="100"/>
        </p:scale>
        <p:origin x="162" y="78"/>
      </p:cViewPr>
      <p:guideLst>
        <p:guide orient="horz" pos="2160"/>
        <p:guide pos="1232"/>
        <p:guide orient="horz" pos="4122"/>
        <p:guide pos="292"/>
        <p:guide pos="7383"/>
        <p:guide pos="42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A94ED-56F1-4CE5-820A-5A19B5C884A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A211-F8D6-46F1-BB01-49A4B18C6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05CC16E8-6588-410E-B6A2-DC9825447EC8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6DC001FD-7E5C-4189-A490-B6A57896C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8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  <a:sym typeface="Trebuchet MS" panose="020B0603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57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001FD-7E5C-4189-A490-B6A57896C73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9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tif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tif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tif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tif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tif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tif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tif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06959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20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F4BA88A6-C9F3-4FD3-B2BA-C7C93EFBCA0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7970"/>
            <a:ext cx="9144000" cy="1661993"/>
          </a:xfrm>
        </p:spPr>
        <p:txBody>
          <a:bodyPr anchor="b"/>
          <a:lstStyle>
            <a:lvl1pPr algn="l">
              <a:defRPr sz="60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40003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67468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29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A8C71E58-08E5-4FA9-A1CB-BDECC87B58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634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3EC9BF-5CA5-3349-BE64-62E4F84E3D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4370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238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32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86D5A814-2D3A-46DA-8272-D412D18875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5352969" y="1847340"/>
            <a:ext cx="3722263" cy="2567841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9176400" y="3969493"/>
            <a:ext cx="2752491" cy="1923307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6EEC369-4020-D244-B640-94FDE63C97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09330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622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34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9428F93-06E2-4549-888B-86AF0F20B5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0"/>
            <a:ext cx="12192000" cy="4914899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57453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18012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6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0AD08186-956E-45DD-9440-01D18F42342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ound Diagonal Corner Rectangle 5"/>
          <p:cNvSpPr/>
          <p:nvPr userDrawn="1"/>
        </p:nvSpPr>
        <p:spPr>
          <a:xfrm>
            <a:off x="4270441" y="1473201"/>
            <a:ext cx="3552761" cy="461010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367895" y="1596571"/>
            <a:ext cx="3340100" cy="4363359"/>
          </a:xfrm>
          <a:prstGeom prst="round2DiagRect">
            <a:avLst>
              <a:gd name="adj1" fmla="val 0"/>
              <a:gd name="adj2" fmla="val 16372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213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1956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9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7F446FA9-5A8B-4B48-8E5C-C452FC03F4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193345" y="2349501"/>
            <a:ext cx="9805307" cy="21082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8193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3062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1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246E56B7-32CC-4EEC-B6E5-EDEDA877737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5526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9311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44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474F25D1-6498-47B8-AA71-15AA8FC18C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480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285" y="1664060"/>
            <a:ext cx="5036835" cy="2896642"/>
          </a:xfrm>
          <a:prstGeom prst="rect">
            <a:avLst/>
          </a:prstGeom>
        </p:spPr>
      </p:pic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4153991" y="1859067"/>
            <a:ext cx="3814711" cy="238799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6718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692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46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id="{C1C3C86D-33A1-460C-A8C8-3310B95B405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-1" y="1"/>
            <a:ext cx="12192000" cy="361553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225982" y="2392683"/>
            <a:ext cx="2005084" cy="1707835"/>
          </a:xfrm>
          <a:prstGeom prst="hexag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accent4"/>
            </a:solidFill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1694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519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48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0794BF82-75F4-47AD-9721-06A638A9D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977757" y="2052868"/>
            <a:ext cx="1938032" cy="1784976"/>
          </a:xfrm>
          <a:prstGeom prst="round2DiagRect">
            <a:avLst>
              <a:gd name="adj1" fmla="val 0"/>
              <a:gd name="adj2" fmla="val 2428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449180" y="2052867"/>
            <a:ext cx="3518473" cy="3688509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 baseline="0">
                <a:solidFill>
                  <a:schemeClr val="bg1">
                    <a:lumMod val="65000"/>
                  </a:schemeClr>
                </a:solidFill>
                <a:effectLst/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indent="0" algn="ctr" defTabSz="292086">
              <a:buNone/>
            </a:pPr>
            <a:r>
              <a:rPr lang="en-US" dirty="0"/>
              <a:t>Agile </a:t>
            </a:r>
            <a:r>
              <a:rPr lang="ru-RU" dirty="0"/>
              <a:t>организация может быстро адаптироваться к внешней среде</a:t>
            </a:r>
          </a:p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07459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10463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51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2F004929-056F-4162-8157-37FCFA4B36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-1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063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8127999" y="2991522"/>
            <a:ext cx="2032000" cy="2752916"/>
          </a:xfrm>
          <a:prstGeom prst="round2DiagRect">
            <a:avLst>
              <a:gd name="adj1" fmla="val 4617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89855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73446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62A0DD45-B9F1-4B0F-953D-6E163A66F5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259874" y="2543372"/>
            <a:ext cx="7672253" cy="1329595"/>
          </a:xfrm>
          <a:noFill/>
        </p:spPr>
        <p:txBody>
          <a:bodyPr wrap="square" anchor="t" anchorCtr="0">
            <a:spAutoFit/>
          </a:bodyPr>
          <a:lstStyle>
            <a:lvl1pPr algn="ctr">
              <a:defRPr lang="en-US" sz="4800" spc="-15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817445" y="4167947"/>
            <a:ext cx="2557110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defTabSz="914400"/>
            <a:r>
              <a:rPr lang="en-US" dirty="0"/>
              <a:t>Click to edit Master subtitle style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5867400" y="225149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AAB47C-EB3E-DD4A-97BA-AE80BDF486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63127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3979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53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19A4AF99-97E0-4866-A437-AC206BFA95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 flipH="1">
            <a:off x="6589072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 flipH="1">
            <a:off x="9351081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 flipH="1">
            <a:off x="1069460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 flipH="1">
            <a:off x="3829266" y="2065063"/>
            <a:ext cx="1726906" cy="1583301"/>
          </a:xfrm>
          <a:prstGeom prst="round2DiagRect">
            <a:avLst>
              <a:gd name="adj1" fmla="val 0"/>
              <a:gd name="adj2" fmla="val 25136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963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763608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56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89B4B143-79F7-4AEB-9947-FCC5ECB1483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Round Diagonal Corner Rectangle 13"/>
          <p:cNvSpPr/>
          <p:nvPr userDrawn="1"/>
        </p:nvSpPr>
        <p:spPr>
          <a:xfrm>
            <a:off x="823658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757803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ound Diagonal Corner Rectangle 9"/>
          <p:cNvSpPr/>
          <p:nvPr userDrawn="1"/>
        </p:nvSpPr>
        <p:spPr>
          <a:xfrm>
            <a:off x="4497194" y="2055828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ound Diagonal Corner Rectangle 17"/>
          <p:cNvSpPr/>
          <p:nvPr userDrawn="1"/>
        </p:nvSpPr>
        <p:spPr>
          <a:xfrm>
            <a:off x="757803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Round Diagonal Corner Rectangle 19"/>
          <p:cNvSpPr/>
          <p:nvPr userDrawn="1"/>
        </p:nvSpPr>
        <p:spPr>
          <a:xfrm>
            <a:off x="449719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2" name="Round Diagonal Corner Rectangle 21"/>
          <p:cNvSpPr/>
          <p:nvPr userDrawn="1"/>
        </p:nvSpPr>
        <p:spPr>
          <a:xfrm>
            <a:off x="8236584" y="4217136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66518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4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440457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8143963" y="1947772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1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6518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440457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 userDrawn="1">
            <p:ph type="pic" sz="quarter" idx="21"/>
          </p:nvPr>
        </p:nvSpPr>
        <p:spPr>
          <a:xfrm flipH="1">
            <a:off x="8143963" y="4109080"/>
            <a:ext cx="1518301" cy="1250365"/>
          </a:xfrm>
          <a:prstGeom prst="round2DiagRect">
            <a:avLst>
              <a:gd name="adj1" fmla="val 0"/>
              <a:gd name="adj2" fmla="val 7991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1644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992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84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3AB36091-6ED3-426E-BF7F-B505404938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Round Diagonal Corner Rectangle 15"/>
          <p:cNvSpPr/>
          <p:nvPr userDrawn="1"/>
        </p:nvSpPr>
        <p:spPr>
          <a:xfrm>
            <a:off x="1742621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Round Diagonal Corner Rectangle 16"/>
          <p:cNvSpPr/>
          <p:nvPr userDrawn="1"/>
        </p:nvSpPr>
        <p:spPr>
          <a:xfrm>
            <a:off x="4279295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9" name="Round Diagonal Corner Rectangle 18"/>
          <p:cNvSpPr/>
          <p:nvPr userDrawn="1"/>
        </p:nvSpPr>
        <p:spPr>
          <a:xfrm>
            <a:off x="6815969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" name="Round Diagonal Corner Rectangle 20"/>
          <p:cNvSpPr/>
          <p:nvPr userDrawn="1"/>
        </p:nvSpPr>
        <p:spPr>
          <a:xfrm>
            <a:off x="9352643" y="19177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3" name="Round Diagonal Corner Rectangle 22"/>
          <p:cNvSpPr/>
          <p:nvPr userDrawn="1"/>
        </p:nvSpPr>
        <p:spPr>
          <a:xfrm>
            <a:off x="1742621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6" name="Round Diagonal Corner Rectangle 25"/>
          <p:cNvSpPr/>
          <p:nvPr userDrawn="1"/>
        </p:nvSpPr>
        <p:spPr>
          <a:xfrm>
            <a:off x="4279295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6815969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8" name="Round Diagonal Corner Rectangle 27"/>
          <p:cNvSpPr/>
          <p:nvPr userDrawn="1"/>
        </p:nvSpPr>
        <p:spPr>
          <a:xfrm>
            <a:off x="9352643" y="4127501"/>
            <a:ext cx="1249136" cy="1028700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 userDrawn="1">
            <p:ph type="pic" sz="quarter" idx="13"/>
          </p:nvPr>
        </p:nvSpPr>
        <p:spPr>
          <a:xfrm flipH="1">
            <a:off x="1666420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 userDrawn="1">
            <p:ph type="pic" sz="quarter" idx="14"/>
          </p:nvPr>
        </p:nvSpPr>
        <p:spPr>
          <a:xfrm flipH="1">
            <a:off x="4203097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8" name="Picture Placeholder 7"/>
          <p:cNvSpPr>
            <a:spLocks noGrp="1"/>
          </p:cNvSpPr>
          <p:nvPr userDrawn="1">
            <p:ph type="pic" sz="quarter" idx="15"/>
          </p:nvPr>
        </p:nvSpPr>
        <p:spPr>
          <a:xfrm flipH="1">
            <a:off x="6739769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39" name="Picture Placeholder 7"/>
          <p:cNvSpPr>
            <a:spLocks noGrp="1"/>
          </p:cNvSpPr>
          <p:nvPr userDrawn="1">
            <p:ph type="pic" sz="quarter" idx="16"/>
          </p:nvPr>
        </p:nvSpPr>
        <p:spPr>
          <a:xfrm flipH="1">
            <a:off x="9276441" y="1828801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1666420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4" name="Picture Placeholder 7"/>
          <p:cNvSpPr>
            <a:spLocks noGrp="1"/>
          </p:cNvSpPr>
          <p:nvPr userDrawn="1">
            <p:ph type="pic" sz="quarter" idx="18"/>
          </p:nvPr>
        </p:nvSpPr>
        <p:spPr>
          <a:xfrm flipH="1">
            <a:off x="4203097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5" name="Picture Placeholder 7"/>
          <p:cNvSpPr>
            <a:spLocks noGrp="1"/>
          </p:cNvSpPr>
          <p:nvPr userDrawn="1">
            <p:ph type="pic" sz="quarter" idx="19"/>
          </p:nvPr>
        </p:nvSpPr>
        <p:spPr>
          <a:xfrm flipH="1">
            <a:off x="6739769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6" name="Picture Placeholder 7"/>
          <p:cNvSpPr>
            <a:spLocks noGrp="1"/>
          </p:cNvSpPr>
          <p:nvPr userDrawn="1">
            <p:ph type="pic" sz="quarter" idx="20"/>
          </p:nvPr>
        </p:nvSpPr>
        <p:spPr>
          <a:xfrm flipH="1">
            <a:off x="9276441" y="4041573"/>
            <a:ext cx="1249134" cy="1028700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8296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3307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60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1BCF2195-262F-4353-9190-B94FEDDD89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1" name="Round Diagonal Corner Rectangle 30"/>
          <p:cNvSpPr/>
          <p:nvPr userDrawn="1"/>
        </p:nvSpPr>
        <p:spPr>
          <a:xfrm>
            <a:off x="5383160" y="1747564"/>
            <a:ext cx="1518301" cy="1250365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3" name="Round Diagonal Corner Rectangle 32"/>
          <p:cNvSpPr/>
          <p:nvPr userDrawn="1"/>
        </p:nvSpPr>
        <p:spPr>
          <a:xfrm>
            <a:off x="2390563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5" name="Round Diagonal Corner Rectangle 34"/>
          <p:cNvSpPr/>
          <p:nvPr userDrawn="1"/>
        </p:nvSpPr>
        <p:spPr>
          <a:xfrm>
            <a:off x="5452020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" name="Round Diagonal Corner Rectangle 40"/>
          <p:cNvSpPr/>
          <p:nvPr userDrawn="1"/>
        </p:nvSpPr>
        <p:spPr>
          <a:xfrm>
            <a:off x="8513479" y="3949852"/>
            <a:ext cx="1371632" cy="1129579"/>
          </a:xfrm>
          <a:prstGeom prst="round2DiagRect">
            <a:avLst>
              <a:gd name="adj1" fmla="val 10494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92086"/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0" name="Picture Placeholder 7"/>
          <p:cNvSpPr>
            <a:spLocks noGrp="1"/>
          </p:cNvSpPr>
          <p:nvPr userDrawn="1">
            <p:ph type="pic" sz="quarter" idx="17"/>
          </p:nvPr>
        </p:nvSpPr>
        <p:spPr>
          <a:xfrm flipH="1">
            <a:off x="5290539" y="1639507"/>
            <a:ext cx="1518301" cy="1250366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3" name="Picture Placeholder 7"/>
          <p:cNvSpPr>
            <a:spLocks noGrp="1"/>
          </p:cNvSpPr>
          <p:nvPr>
            <p:ph type="pic" sz="quarter" idx="18"/>
          </p:nvPr>
        </p:nvSpPr>
        <p:spPr>
          <a:xfrm flipH="1">
            <a:off x="2306890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19"/>
          </p:nvPr>
        </p:nvSpPr>
        <p:spPr>
          <a:xfrm flipH="1">
            <a:off x="5363874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0"/>
          </p:nvPr>
        </p:nvSpPr>
        <p:spPr>
          <a:xfrm flipH="1">
            <a:off x="8429809" y="3852233"/>
            <a:ext cx="1371630" cy="1129578"/>
          </a:xfrm>
          <a:prstGeom prst="round2DiagRect">
            <a:avLst>
              <a:gd name="adj1" fmla="val 0"/>
              <a:gd name="adj2" fmla="val 10537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3017521" y="2941844"/>
            <a:ext cx="6088380" cy="741181"/>
            <a:chOff x="3017520" y="3103744"/>
            <a:chExt cx="6088380" cy="74118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6096000" y="3103744"/>
              <a:ext cx="0" cy="52578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17520" y="3629524"/>
              <a:ext cx="608838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1752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098788" y="3626349"/>
              <a:ext cx="0" cy="218576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9336652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2657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63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480F1CE9-D5A8-4797-A9CC-81438A04841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"/>
            <a:ext cx="12192000" cy="47371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77942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0511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2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B03CD6B0-3B6B-4878-92CD-91CD38E1E0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9BE6643-264B-4F03-8ECF-74281869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69D265-599B-4B33-BB2D-3BA75973353F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8">
            <a:extLst>
              <a:ext uri="{FF2B5EF4-FFF2-40B4-BE49-F238E27FC236}">
                <a16:creationId xmlns:a16="http://schemas.microsoft.com/office/drawing/2014/main" id="{8F446697-41DA-4EDA-86F3-E553FA98B6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EFDAC63-CBC3-41AB-AFD9-7BE51575864F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9814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0640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944" name="Слайд think-cell" r:id="rId4" imgW="359" imgH="358" progId="TCLayout.ActiveDocument.1">
                  <p:embed/>
                </p:oleObj>
              </mc:Choice>
              <mc:Fallback>
                <p:oleObj name="Слайд think-cell" r:id="rId4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062021B-746E-451E-9108-FBC20EF6B414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8">
            <a:extLst>
              <a:ext uri="{FF2B5EF4-FFF2-40B4-BE49-F238E27FC236}">
                <a16:creationId xmlns:a16="http://schemas.microsoft.com/office/drawing/2014/main" id="{AC98B66B-BF88-46F7-8C06-ABB4FEE06E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8291D5C-065D-4EA4-AF33-3575E8147E6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8A1EFC5-0BC7-407C-9FAD-68BFC4CB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9433428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РАЗЕЦ Be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59817"/>
              </p:ext>
            </p:ext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65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C506DC8B-DC41-41DC-BDEB-046072430D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CFB4185-7B9D-49E3-B28A-F7A357F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8429CFC-48A7-4C3E-B298-9825147493C5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:a16="http://schemas.microsoft.com/office/drawing/2014/main" id="{BBF3FBBA-74B9-42B8-9226-AE5DCBA96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1B8559E-50F2-48F8-BA28-A8F1ACC473C7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264036"/>
      </p:ext>
    </p:extLst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173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 i="0" baseline="0" dirty="0">
              <a:latin typeface="Trebuchet MS"/>
              <a:sym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1252138" cy="44319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4546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703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7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E1288502-C50A-44FF-8ADA-19B37ABA9DB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9B1CA37-1703-4531-8664-8A669B184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7FAF5D7-0503-490D-AF2D-A6B082E7B79B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:a16="http://schemas.microsoft.com/office/drawing/2014/main" id="{BD940762-4B0B-4214-B3EE-D5BDA4035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BFFCCEB-5B40-4B75-A648-B6AFDBA7AE9D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65E397-C17C-B24B-9A8A-462B56545C2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121856"/>
            <a:ext cx="736144" cy="7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282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31051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60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189A008C-DE94-473E-9206-C741D3B04BB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75" y="1562099"/>
            <a:ext cx="11252200" cy="40687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57189" indent="0">
              <a:buFont typeface="Arial" panose="020B0604020202020204" pitchFamily="34" charset="0"/>
              <a:buNone/>
              <a:defRPr/>
            </a:lvl2pPr>
            <a:lvl3pPr marL="914377" indent="0">
              <a:buFont typeface="Arial" panose="020B0604020202020204" pitchFamily="34" charset="0"/>
              <a:buNone/>
              <a:defRPr/>
            </a:lvl3pPr>
            <a:lvl4pPr marL="1371566" indent="0">
              <a:buFont typeface="Arial" panose="020B0604020202020204" pitchFamily="34" charset="0"/>
              <a:buNone/>
              <a:defRPr/>
            </a:lvl4pPr>
            <a:lvl5pPr marL="1828755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ADFAACA-6A63-4FF6-B417-AB12268D3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8082052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1215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71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C02505-8843-8546-B178-86213E0397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0682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986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F1DED969-3121-4598-B9FB-6B8C3488D7A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75" y="1284137"/>
            <a:ext cx="3265425" cy="1495794"/>
          </a:xfrm>
        </p:spPr>
        <p:txBody>
          <a:bodyPr anchor="t" anchorCtr="0"/>
          <a:lstStyle>
            <a:lvl1pPr>
              <a:defRPr sz="36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10956131" y="6522250"/>
            <a:ext cx="4452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68375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038186-9E31-2648-A022-E1B1BD2934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173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9628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25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ABD19D0F-291A-4D83-BFD3-E92F280DFB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5B26B09A-04D8-4FEC-A4A9-A804BBBAB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ACB8394-549A-49B8-A1AB-3D7A7DD398C8}"/>
              </a:ext>
            </a:extLst>
          </p:cNvPr>
          <p:cNvCxnSpPr/>
          <p:nvPr userDrawn="1"/>
        </p:nvCxnSpPr>
        <p:spPr>
          <a:xfrm>
            <a:off x="468378" y="1175687"/>
            <a:ext cx="52203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8">
            <a:extLst>
              <a:ext uri="{FF2B5EF4-FFF2-40B4-BE49-F238E27FC236}">
                <a16:creationId xmlns:a16="http://schemas.microsoft.com/office/drawing/2014/main" id="{E6EE89A4-7BCF-4BE8-B35D-DAD0780CB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6" y="388630"/>
            <a:ext cx="11252139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200" cap="all" baseline="0">
                <a:solidFill>
                  <a:schemeClr val="accent1"/>
                </a:solidFill>
              </a:defRPr>
            </a:lvl1pPr>
            <a:lvl2pPr marL="457167" indent="0">
              <a:buFont typeface="Arial" panose="020B0604020202020204" pitchFamily="34" charset="0"/>
              <a:buNone/>
              <a:defRPr/>
            </a:lvl2pPr>
            <a:lvl3pPr marL="914332" indent="0">
              <a:buFont typeface="Arial" panose="020B0604020202020204" pitchFamily="34" charset="0"/>
              <a:buNone/>
              <a:defRPr/>
            </a:lvl3pPr>
            <a:lvl4pPr marL="1371498" indent="0">
              <a:buFont typeface="Arial" panose="020B0604020202020204" pitchFamily="34" charset="0"/>
              <a:buNone/>
              <a:defRPr/>
            </a:lvl4pPr>
            <a:lvl5pPr marL="1828664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782886E-3117-43B2-B66A-6FCE0AA25F49}"/>
              </a:ext>
            </a:extLst>
          </p:cNvPr>
          <p:cNvCxnSpPr/>
          <p:nvPr userDrawn="1"/>
        </p:nvCxnSpPr>
        <p:spPr>
          <a:xfrm>
            <a:off x="10956133" y="6522251"/>
            <a:ext cx="44529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094E98-1A1C-E344-A996-907A490B30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649133" cy="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6178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3944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48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1440D88E-C2D3-40F2-86E8-2549CD61C6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371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60357" y="6439211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628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74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72" name="Слайд think-cell" r:id="rId5" imgW="359" imgH="358" progId="TCLayout.ActiveDocument.1">
                  <p:embed/>
                </p:oleObj>
              </mc:Choice>
              <mc:Fallback>
                <p:oleObj name="Слайд think-cell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id="{D02E4E3F-74A9-452F-9CA7-4ACAF83DBC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0" y="1347408"/>
            <a:ext cx="12192000" cy="50098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lIns="0" tIns="0" rIns="0" bIns="0" anchor="t"/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pPr marL="0" lvl="0" indent="0" algn="ctr" defTabSz="292086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558"/>
            <a:ext cx="10515600" cy="586541"/>
          </a:xfrm>
        </p:spPr>
        <p:txBody>
          <a:bodyPr wrap="square" anchor="ctr">
            <a:noAutofit/>
          </a:bodyPr>
          <a:lstStyle>
            <a:lvl1pPr algn="ctr">
              <a:defRPr lang="en-US" sz="3600" kern="0" spc="-151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pPr marL="0" lvl="0" algn="ctr" defTabSz="914400" fontAlgn="base"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89385" y="6439213"/>
            <a:ext cx="430008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fld id="{D6550BC7-7D90-49D1-9B51-C16C704E9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8535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40660215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6" name="Слайд think-cell" r:id="rId33" imgW="359" imgH="358" progId="TCLayout.ActiveDocument.1">
                  <p:embed/>
                </p:oleObj>
              </mc:Choice>
              <mc:Fallback>
                <p:oleObj name="Слайд think-cell" r:id="rId33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:a16="http://schemas.microsoft.com/office/drawing/2014/main" id="{4526BEB8-B332-4D0F-B3E2-D415BBE7C57E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75" y="649137"/>
            <a:ext cx="10781377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номер слайда"/>
          <p:cNvSpPr txBox="1">
            <a:spLocks/>
          </p:cNvSpPr>
          <p:nvPr userDrawn="1"/>
        </p:nvSpPr>
        <p:spPr>
          <a:xfrm>
            <a:off x="11571402" y="6445306"/>
            <a:ext cx="160300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1000" smtClean="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pPr lvl="0" algn="r"/>
              <a:t>‹#›</a:t>
            </a:fld>
            <a:endParaRPr lang="en-US" sz="1000" dirty="0">
              <a:solidFill>
                <a:schemeClr val="tx1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3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782" r:id="rId4"/>
    <p:sldLayoutId id="2147483781" r:id="rId5"/>
    <p:sldLayoutId id="2147483812" r:id="rId6"/>
    <p:sldLayoutId id="2147483654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68" r:id="rId14"/>
    <p:sldLayoutId id="2147483669" r:id="rId15"/>
    <p:sldLayoutId id="214748368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93" r:id="rId25"/>
    <p:sldLayoutId id="2147483657" r:id="rId26"/>
    <p:sldLayoutId id="2147483795" r:id="rId27"/>
    <p:sldLayoutId id="2147483808" r:id="rId28"/>
  </p:sldLayoutIdLst>
  <p:transition spd="slow">
    <p:wipe dir="r"/>
  </p:transition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3200" b="1" kern="0" spc="-151" dirty="0">
          <a:solidFill>
            <a:schemeClr val="tx1"/>
          </a:solidFill>
          <a:latin typeface="Trebuchet MS" panose="020B0603020202020204" pitchFamily="34" charset="0"/>
          <a:ea typeface="Trebuchet MS" panose="020B0603020202020204" pitchFamily="34" charset="0"/>
          <a:cs typeface="Trebuchet MS" panose="020B0603020202020204" pitchFamily="34" charset="0"/>
          <a:sym typeface="Trebuchet MS" panose="020B0603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60.xml"/><Relationship Id="rId7" Type="http://schemas.openxmlformats.org/officeDocument/2006/relationships/oleObject" Target="../embeddings/oleObject30.bin"/><Relationship Id="rId2" Type="http://schemas.openxmlformats.org/officeDocument/2006/relationships/tags" Target="../tags/tag59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10" Type="http://schemas.microsoft.com/office/2007/relationships/hdphoto" Target="../media/hdphoto1.wdp"/><Relationship Id="rId4" Type="http://schemas.openxmlformats.org/officeDocument/2006/relationships/tags" Target="../tags/tag6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7EE31207-BFB4-4F78-BAF1-665843DADA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94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22" name="Слайд think-cell" r:id="rId7" imgW="425" imgH="424" progId="TCLayout.ActiveDocument.1">
                  <p:embed/>
                </p:oleObj>
              </mc:Choice>
              <mc:Fallback>
                <p:oleObj name="Слайд think-cell" r:id="rId7" imgW="425" imgH="424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7EE31207-BFB4-4F78-BAF1-665843DAD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id="{7CE42C53-920E-4CFD-9894-B08AE32CC4F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B006EC-8CB9-4023-B6DD-D9B014C0C545}"/>
              </a:ext>
            </a:extLst>
          </p:cNvPr>
          <p:cNvSpPr>
            <a:spLocks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2AD47-F7F9-4364-BC14-E58AE819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38" y="4791959"/>
            <a:ext cx="4945289" cy="1772793"/>
          </a:xfrm>
        </p:spPr>
        <p:txBody>
          <a:bodyPr anchor="t" anchorCtr="0"/>
          <a:lstStyle/>
          <a:p>
            <a:r>
              <a:rPr lang="ru-RU" b="0" dirty="0">
                <a:solidFill>
                  <a:schemeClr val="bg1"/>
                </a:solidFill>
              </a:rPr>
              <a:t>Культура сотрудничества как основа построения экосистемы рынка труда </a:t>
            </a:r>
            <a:r>
              <a:rPr lang="ru-RU" b="0" dirty="0">
                <a:solidFill>
                  <a:srgbClr val="FFC000"/>
                </a:solidFill>
              </a:rPr>
              <a:t>(управленческая модель)</a:t>
            </a:r>
            <a:endParaRPr lang="ru-RU" dirty="0">
              <a:solidFill>
                <a:srgbClr val="FFC000"/>
              </a:solidFill>
              <a:sym typeface="Trebuchet MS" panose="020B0603020202020204" pitchFamily="34" charset="0"/>
            </a:endParaRPr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16AC62CF-A080-4F12-9D6D-1252157052A2}"/>
              </a:ext>
            </a:extLst>
          </p:cNvPr>
          <p:cNvPicPr>
            <a:picLocks noChangeArrowheads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393" r="1"/>
          <a:stretch/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518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Прямая соединительная линия 84"/>
          <p:cNvCxnSpPr/>
          <p:nvPr/>
        </p:nvCxnSpPr>
        <p:spPr>
          <a:xfrm>
            <a:off x="10272327" y="2316517"/>
            <a:ext cx="0" cy="51177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331496" y="2811604"/>
            <a:ext cx="0" cy="15128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331496" y="2802977"/>
            <a:ext cx="555044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71671"/>
            <a:ext cx="11252138" cy="553998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dirty="0"/>
              <a:t>Ключевые результаты (продукты) проекта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85208" y="2305765"/>
            <a:ext cx="0" cy="4856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08962" y="2295013"/>
            <a:ext cx="0" cy="50405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33313" y="1500997"/>
            <a:ext cx="4960189" cy="63935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Реализованные совместные проекты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lang="ru-RU" sz="16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помощью </a:t>
            </a:r>
            <a:r>
              <a:rPr lang="ru-RU" sz="1600" b="1" dirty="0" smtClean="0">
                <a:solidFill>
                  <a:srgbClr val="FFC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УПРАВЛЕНЧЕСКОЙ МОДЕЛИ</a:t>
            </a:r>
            <a:r>
              <a:rPr lang="ru-RU" sz="1200" b="1" dirty="0" smtClean="0">
                <a:solidFill>
                  <a:srgbClr val="FFC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1200" b="1" dirty="0">
              <a:solidFill>
                <a:srgbClr val="FFC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97562" y="2428953"/>
            <a:ext cx="1412668" cy="32038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A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Школьники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00350" y="2425401"/>
            <a:ext cx="1224136" cy="32393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A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Студенты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80717" y="3758899"/>
            <a:ext cx="1412669" cy="6241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en-US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IT-</a:t>
            </a:r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старт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1117 школьников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25 организаций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143 педагога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80718" y="2964061"/>
            <a:ext cx="1426000" cy="6417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«Город профессий»: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4000 школьников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78 организаций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906695" y="3964797"/>
            <a:ext cx="1617791" cy="5895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«Бизнес-погружение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4800 студентов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79 организаций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49825" y="4697055"/>
            <a:ext cx="1574661" cy="4785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«Сделай дело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360 студентов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28 организаций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008962" y="2295013"/>
            <a:ext cx="8263365" cy="2150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482582" y="2799069"/>
            <a:ext cx="526380" cy="407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482582" y="2803145"/>
            <a:ext cx="0" cy="17128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1280718" y="4554298"/>
            <a:ext cx="1412668" cy="6860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«Трудовое лето</a:t>
            </a: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10 027 школьников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1003 организации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949826" y="5305245"/>
            <a:ext cx="1574660" cy="733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«Портфель 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заказов: от замысла к реализации»: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640 студентов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28 организаций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906695" y="2962887"/>
            <a:ext cx="1617791" cy="8643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«Наставничество: </a:t>
            </a:r>
            <a:endParaRPr lang="ru-RU" sz="95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новые </a:t>
            </a:r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грани профессионализма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83 студента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48 организаций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8015949" y="2313964"/>
            <a:ext cx="0" cy="5332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7310938" y="2973993"/>
            <a:ext cx="2083227" cy="7394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Обучение женщин: </a:t>
            </a:r>
          </a:p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Нацпроект «Демография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765 женщин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39 образовательных организаций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7512803" y="2836577"/>
            <a:ext cx="503146" cy="20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512803" y="2857905"/>
            <a:ext cx="0" cy="13507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7324161" y="3830685"/>
            <a:ext cx="1989763" cy="4288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en-US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PRO</a:t>
            </a:r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-мам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600 подписчиков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616703" y="2303639"/>
            <a:ext cx="0" cy="4993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082764" y="2392201"/>
            <a:ext cx="1608543" cy="35713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A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Сотрудники предприятий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5120062" y="2811604"/>
            <a:ext cx="496641" cy="5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120062" y="2803144"/>
            <a:ext cx="0" cy="17128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324162" y="2403075"/>
            <a:ext cx="2199400" cy="399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A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Женщины, </a:t>
            </a:r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находящиеся </a:t>
            </a:r>
            <a:r>
              <a:rPr lang="ru-RU" sz="1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отпуске по уходу за ребенком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796886" y="2952563"/>
            <a:ext cx="2319906" cy="10122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Обучение сотрудников предприятий: Нацпроект  «Производительность труда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1658 сотрудников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60 образовательных организаций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22 организации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4796887" y="4070997"/>
            <a:ext cx="2319905" cy="1035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95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Обучение </a:t>
            </a:r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сотрудников предприятий – граждан 50+: Нацпроект «Демография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647 сотрудников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52 </a:t>
            </a:r>
            <a:r>
              <a:rPr lang="ru-RU" sz="9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образовательных организаций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31 организация</a:t>
            </a:r>
          </a:p>
          <a:p>
            <a:pPr algn="ctr"/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9594063" y="2952564"/>
            <a:ext cx="2002986" cy="8781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95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Обучение </a:t>
            </a:r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сотрудников предприятий – граждан 50+: Нацпроект «Демография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300 соискателей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 образовательных </a:t>
            </a:r>
            <a:r>
              <a:rPr lang="ru-RU" sz="9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организаций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endParaRPr lang="ru-RU" sz="950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9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9795927" y="2841774"/>
            <a:ext cx="476400" cy="546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9795927" y="2837224"/>
            <a:ext cx="0" cy="13507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Скругленный прямоугольник 82"/>
          <p:cNvSpPr/>
          <p:nvPr/>
        </p:nvSpPr>
        <p:spPr>
          <a:xfrm>
            <a:off x="9594063" y="3964797"/>
            <a:ext cx="1989763" cy="7423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5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«Школьный учитель</a:t>
            </a:r>
            <a:r>
              <a:rPr lang="ru-RU" sz="95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173 соискателя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63 организации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95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 образовательные организации</a:t>
            </a:r>
            <a:endParaRPr lang="ru-RU" sz="95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737750" y="2425524"/>
            <a:ext cx="1608543" cy="35713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A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Безработные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Соискатели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0" y="2431669"/>
            <a:ext cx="1207698" cy="317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4AB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Целевая аудитория</a:t>
            </a:r>
            <a:endParaRPr lang="ru-RU" sz="1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686787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Прямоугольник 171"/>
          <p:cNvSpPr/>
          <p:nvPr/>
        </p:nvSpPr>
        <p:spPr>
          <a:xfrm>
            <a:off x="-1" y="1305642"/>
            <a:ext cx="12193375" cy="28995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131191" y="1791321"/>
            <a:ext cx="3884078" cy="4817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96293"/>
            <a:ext cx="11252138" cy="498598"/>
          </a:xfrm>
        </p:spPr>
        <p:txBody>
          <a:bodyPr/>
          <a:lstStyle/>
          <a:p>
            <a:r>
              <a:rPr lang="ru-RU" sz="3600" dirty="0"/>
              <a:t>Новизна решения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92080" y="3647695"/>
            <a:ext cx="1901799" cy="307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Бизнес-участник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8030" y="1212093"/>
            <a:ext cx="9078589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500" b="1" u="none">
                <a:solidFill>
                  <a:schemeClr val="tx2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 u="sng"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u="sng"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u="sng"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u="sng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latin typeface="Arial" charset="0"/>
                <a:cs typeface="Arial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rgbClr val="FFC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Сильные стороны </a:t>
            </a:r>
            <a:r>
              <a:rPr lang="ru-RU" sz="2000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управленческой модели по принципу </a:t>
            </a:r>
            <a:r>
              <a:rPr lang="ru-RU" sz="2000" dirty="0" err="1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экосистемности</a:t>
            </a:r>
            <a:endParaRPr lang="ru-RU" sz="20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296" y="1791322"/>
            <a:ext cx="2308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2000"/>
              </a:lnSpc>
              <a:defRPr sz="24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Модель управления 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иерархическому принципу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0075653" y="2704861"/>
            <a:ext cx="1909532" cy="2069287"/>
            <a:chOff x="2560179" y="3051091"/>
            <a:chExt cx="1909532" cy="1857919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2571900" y="3051091"/>
              <a:ext cx="1890870" cy="738626"/>
              <a:chOff x="2560179" y="2989856"/>
              <a:chExt cx="1890870" cy="738626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2560179" y="2989856"/>
                <a:ext cx="1890870" cy="386122"/>
              </a:xfrm>
              <a:prstGeom prst="rect">
                <a:avLst/>
              </a:prstGeom>
              <a:solidFill>
                <a:srgbClr val="F3761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endParaRPr lang="ru-RU" sz="13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2560179" y="3056790"/>
                <a:ext cx="1890870" cy="671692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2578841" y="4081712"/>
              <a:ext cx="1890870" cy="827298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560179" y="3425073"/>
              <a:ext cx="1890870" cy="0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13339" r="36581" b="11395"/>
          <a:stretch/>
        </p:blipFill>
        <p:spPr bwMode="auto">
          <a:xfrm>
            <a:off x="6512943" y="2020843"/>
            <a:ext cx="3327986" cy="315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10075653" y="1782696"/>
            <a:ext cx="21008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2000"/>
              </a:lnSpc>
              <a:defRPr sz="24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rgbClr val="E6621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Модель управления 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rgbClr val="E6621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принципу </a:t>
            </a:r>
            <a:r>
              <a:rPr lang="ru-RU" sz="1600" dirty="0" err="1" smtClean="0">
                <a:solidFill>
                  <a:srgbClr val="E6621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экосистемности</a:t>
            </a:r>
            <a:endParaRPr lang="ru-RU" sz="1600" dirty="0">
              <a:solidFill>
                <a:srgbClr val="E6621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0110108" y="5825252"/>
            <a:ext cx="1883772" cy="4171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Развитие человеческого капитала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13" name="Группа 112"/>
          <p:cNvGrpSpPr/>
          <p:nvPr/>
        </p:nvGrpSpPr>
        <p:grpSpPr>
          <a:xfrm>
            <a:off x="10082752" y="4824962"/>
            <a:ext cx="1909532" cy="1834630"/>
            <a:chOff x="2560179" y="3118025"/>
            <a:chExt cx="1909532" cy="1942769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2571900" y="3118025"/>
              <a:ext cx="1890870" cy="1013436"/>
              <a:chOff x="2560179" y="3056790"/>
              <a:chExt cx="1890870" cy="1013436"/>
            </a:xfrm>
          </p:grpSpPr>
          <p:sp>
            <p:nvSpPr>
              <p:cNvPr id="120" name="Прямоугольник 119"/>
              <p:cNvSpPr/>
              <p:nvPr/>
            </p:nvSpPr>
            <p:spPr>
              <a:xfrm>
                <a:off x="2560179" y="3056790"/>
                <a:ext cx="1890870" cy="307048"/>
              </a:xfrm>
              <a:prstGeom prst="rect">
                <a:avLst/>
              </a:prstGeom>
              <a:solidFill>
                <a:srgbClr val="F37619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Открытость</a:t>
                </a:r>
                <a:endParaRPr lang="ru-RU" sz="12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2560179" y="3056790"/>
                <a:ext cx="1890870" cy="1013436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</p:grpSp>
        <p:sp>
          <p:nvSpPr>
            <p:cNvPr id="116" name="Прямоугольник 115"/>
            <p:cNvSpPr/>
            <p:nvPr/>
          </p:nvSpPr>
          <p:spPr>
            <a:xfrm>
              <a:off x="2578841" y="4177274"/>
              <a:ext cx="1890870" cy="88352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2560179" y="3425073"/>
              <a:ext cx="1890870" cy="0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6816" name="Прямоугольник 1826815"/>
          <p:cNvSpPr/>
          <p:nvPr/>
        </p:nvSpPr>
        <p:spPr>
          <a:xfrm>
            <a:off x="10128030" y="2681388"/>
            <a:ext cx="1830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Готовность </a:t>
            </a:r>
            <a:endParaRPr 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 </a:t>
            </a:r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трансформации</a:t>
            </a:r>
          </a:p>
        </p:txBody>
      </p:sp>
      <p:sp>
        <p:nvSpPr>
          <p:cNvPr id="1826817" name="Прямоугольник 1826816"/>
          <p:cNvSpPr/>
          <p:nvPr/>
        </p:nvSpPr>
        <p:spPr>
          <a:xfrm>
            <a:off x="10123261" y="3153464"/>
            <a:ext cx="1883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Под любую новую задачу делается гибкая </a:t>
            </a:r>
            <a:r>
              <a:rPr lang="ru-RU" sz="800" i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пересборка</a:t>
            </a:r>
            <a:r>
              <a:rPr lang="ru-RU" sz="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ресурсов сети</a:t>
            </a:r>
            <a:endParaRPr lang="ru-RU" sz="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0135986" y="3948176"/>
            <a:ext cx="1883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Расширяются</a:t>
            </a:r>
            <a:r>
              <a:rPr lang="ru-RU" sz="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 сервисы для участников экосистемы, </a:t>
            </a:r>
            <a:r>
              <a:rPr lang="ru-RU" sz="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выстраиваются  партнерские </a:t>
            </a:r>
            <a:r>
              <a:rPr lang="ru-RU" sz="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отношения, </a:t>
            </a:r>
            <a:r>
              <a:rPr lang="ru-RU" sz="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поддерживаются </a:t>
            </a:r>
            <a:r>
              <a:rPr lang="ru-RU" sz="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профессиональные взаимосвязи и </a:t>
            </a:r>
            <a:r>
              <a:rPr lang="ru-RU" sz="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коммуникация</a:t>
            </a:r>
            <a:endParaRPr lang="ru-RU" sz="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0108513" y="5150234"/>
            <a:ext cx="1883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Обеспечивается </a:t>
            </a:r>
            <a:r>
              <a:rPr lang="ru-RU" sz="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прозрачность правил игры на рынке труда, </a:t>
            </a:r>
            <a:r>
              <a:rPr lang="ru-RU" sz="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учитываются </a:t>
            </a:r>
            <a:r>
              <a:rPr lang="ru-RU" sz="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тренды и прогнозы, инвестиционные проекты</a:t>
            </a:r>
            <a:endParaRPr lang="ru-RU" sz="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0135987" y="6284061"/>
            <a:ext cx="1883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Повышение </a:t>
            </a:r>
            <a:r>
              <a:rPr lang="ru-RU" sz="800" i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ресурсности</a:t>
            </a:r>
            <a:r>
              <a:rPr lang="ru-RU" sz="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и развитие карьеры</a:t>
            </a:r>
            <a:endParaRPr lang="ru-RU" sz="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280823" y="3751556"/>
            <a:ext cx="1901799" cy="40464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Формализованные отношения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54" name="Группа 153"/>
          <p:cNvGrpSpPr/>
          <p:nvPr/>
        </p:nvGrpSpPr>
        <p:grpSpPr>
          <a:xfrm>
            <a:off x="280924" y="2624630"/>
            <a:ext cx="1909532" cy="2100789"/>
            <a:chOff x="2560179" y="3051091"/>
            <a:chExt cx="1909532" cy="1886203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2571900" y="3051091"/>
              <a:ext cx="1890870" cy="1009559"/>
              <a:chOff x="2560179" y="2989856"/>
              <a:chExt cx="1890870" cy="1009559"/>
            </a:xfrm>
          </p:grpSpPr>
          <p:sp>
            <p:nvSpPr>
              <p:cNvPr id="158" name="Прямоугольник 157"/>
              <p:cNvSpPr/>
              <p:nvPr/>
            </p:nvSpPr>
            <p:spPr>
              <a:xfrm>
                <a:off x="2560179" y="2989856"/>
                <a:ext cx="1890870" cy="38612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endParaRPr lang="ru-RU" sz="13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159" name="Прямоугольник 158"/>
              <p:cNvSpPr/>
              <p:nvPr/>
            </p:nvSpPr>
            <p:spPr>
              <a:xfrm>
                <a:off x="2560179" y="3056789"/>
                <a:ext cx="1890870" cy="942626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</p:grpSp>
        <p:sp>
          <p:nvSpPr>
            <p:cNvPr id="156" name="Прямоугольник 155"/>
            <p:cNvSpPr/>
            <p:nvPr/>
          </p:nvSpPr>
          <p:spPr>
            <a:xfrm>
              <a:off x="2578841" y="4081712"/>
              <a:ext cx="1890870" cy="855582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cxnSp>
          <p:nvCxnSpPr>
            <p:cNvPr id="157" name="Прямая соединительная линия 156"/>
            <p:cNvCxnSpPr/>
            <p:nvPr/>
          </p:nvCxnSpPr>
          <p:spPr>
            <a:xfrm>
              <a:off x="2560179" y="3425073"/>
              <a:ext cx="1890870" cy="0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Прямоугольник 159"/>
          <p:cNvSpPr/>
          <p:nvPr/>
        </p:nvSpPr>
        <p:spPr>
          <a:xfrm>
            <a:off x="316049" y="5473836"/>
            <a:ext cx="1883772" cy="43661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Формализованное управление потоками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61" name="Группа 160"/>
          <p:cNvGrpSpPr/>
          <p:nvPr/>
        </p:nvGrpSpPr>
        <p:grpSpPr>
          <a:xfrm>
            <a:off x="288023" y="4744732"/>
            <a:ext cx="1909532" cy="1699764"/>
            <a:chOff x="2560179" y="3118025"/>
            <a:chExt cx="1909532" cy="1799953"/>
          </a:xfrm>
        </p:grpSpPr>
        <p:grpSp>
          <p:nvGrpSpPr>
            <p:cNvPr id="162" name="Группа 161"/>
            <p:cNvGrpSpPr/>
            <p:nvPr/>
          </p:nvGrpSpPr>
          <p:grpSpPr>
            <a:xfrm>
              <a:off x="2571900" y="3118025"/>
              <a:ext cx="1890870" cy="664969"/>
              <a:chOff x="2560179" y="3056790"/>
              <a:chExt cx="1890870" cy="664969"/>
            </a:xfrm>
          </p:grpSpPr>
          <p:sp>
            <p:nvSpPr>
              <p:cNvPr id="165" name="Прямоугольник 164"/>
              <p:cNvSpPr/>
              <p:nvPr/>
            </p:nvSpPr>
            <p:spPr>
              <a:xfrm>
                <a:off x="2560179" y="3056790"/>
                <a:ext cx="1890870" cy="3070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200" b="1" dirty="0" smtClean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</a:rPr>
                  <a:t>Закрытость</a:t>
                </a:r>
                <a:endParaRPr lang="ru-RU" sz="1200" b="1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2560179" y="3056790"/>
                <a:ext cx="1890870" cy="66496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PT Astra Serif" panose="020A0603040505020204" pitchFamily="18" charset="-52"/>
                  <a:ea typeface="PT Astra Serif" panose="020A0603040505020204" pitchFamily="18" charset="-52"/>
                </a:endParaRPr>
              </a:p>
            </p:txBody>
          </p:sp>
        </p:grpSp>
        <p:sp>
          <p:nvSpPr>
            <p:cNvPr id="163" name="Прямоугольник 162"/>
            <p:cNvSpPr/>
            <p:nvPr/>
          </p:nvSpPr>
          <p:spPr>
            <a:xfrm>
              <a:off x="2578841" y="4177275"/>
              <a:ext cx="1890870" cy="740703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cxnSp>
          <p:nvCxnSpPr>
            <p:cNvPr id="164" name="Прямая соединительная линия 163"/>
            <p:cNvCxnSpPr/>
            <p:nvPr/>
          </p:nvCxnSpPr>
          <p:spPr>
            <a:xfrm>
              <a:off x="2560179" y="3425073"/>
              <a:ext cx="1890870" cy="0"/>
            </a:xfrm>
            <a:prstGeom prst="line">
              <a:avLst/>
            </a:prstGeom>
            <a:ln w="63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Прямоугольник 166"/>
          <p:cNvSpPr/>
          <p:nvPr/>
        </p:nvSpPr>
        <p:spPr>
          <a:xfrm>
            <a:off x="333301" y="2601157"/>
            <a:ext cx="1830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Слабая способность</a:t>
            </a:r>
          </a:p>
          <a:p>
            <a:pPr algn="ctr"/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 </a:t>
            </a:r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трансформации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303135" y="3041158"/>
            <a:ext cx="1883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Прямое административное руководство высших звеньев управления низшими, административное распределение ресурсов</a:t>
            </a:r>
            <a:endParaRPr lang="ru-RU" sz="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324729" y="4121045"/>
            <a:ext cx="1883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Жестко регламентированный формат взаимодействия не позволяет находить оптимальных и взаимовыгодных решений.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306683" y="5034133"/>
            <a:ext cx="18837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Слабая информированность и вовлеченность участников </a:t>
            </a:r>
            <a:endParaRPr lang="ru-RU" sz="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313784" y="5924237"/>
            <a:ext cx="1883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Законодательно регулируемые имущественные и финансовые отношения </a:t>
            </a:r>
            <a:endParaRPr lang="ru-RU" sz="8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2320506" y="1795082"/>
            <a:ext cx="3822683" cy="48136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26823" name="Picture 4" descr="C:\Users\zhdanovanp\Downloads\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74" y="2501418"/>
            <a:ext cx="3238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6824" name="Стрелка вправо 1826823"/>
          <p:cNvSpPr/>
          <p:nvPr/>
        </p:nvSpPr>
        <p:spPr>
          <a:xfrm>
            <a:off x="5814204" y="3325105"/>
            <a:ext cx="698739" cy="37200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бъект 4"/>
          <p:cNvSpPr txBox="1">
            <a:spLocks/>
          </p:cNvSpPr>
          <p:nvPr/>
        </p:nvSpPr>
        <p:spPr>
          <a:xfrm>
            <a:off x="2517956" y="5237607"/>
            <a:ext cx="7291234" cy="587646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Новизна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– сформирован комплекс инструментов, вовлекающих участников в общую проблематику через совместную реализацию проектов, </a:t>
            </a:r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формирующих </a:t>
            </a:r>
            <a:r>
              <a:rPr 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экосистему рынка труда.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Инструменты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вовлечения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2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стейкхолдеров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178" name="Объект 4"/>
          <p:cNvSpPr txBox="1">
            <a:spLocks/>
          </p:cNvSpPr>
          <p:nvPr/>
        </p:nvSpPr>
        <p:spPr>
          <a:xfrm>
            <a:off x="6506866" y="6029720"/>
            <a:ext cx="1903889" cy="732526"/>
          </a:xfrm>
          <a:prstGeom prst="rect">
            <a:avLst/>
          </a:prstGeom>
        </p:spPr>
        <p:txBody>
          <a:bodyPr numCol="1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Проектные семинары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Фокус-группы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Питч-сессии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179" name="Объект 4"/>
          <p:cNvSpPr txBox="1">
            <a:spLocks/>
          </p:cNvSpPr>
          <p:nvPr/>
        </p:nvSpPr>
        <p:spPr>
          <a:xfrm>
            <a:off x="8444608" y="6031141"/>
            <a:ext cx="1518576" cy="709522"/>
          </a:xfrm>
          <a:prstGeom prst="rect">
            <a:avLst/>
          </a:prstGeom>
        </p:spPr>
        <p:txBody>
          <a:bodyPr numCol="1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Круглые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столы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Конференции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Форсайты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97139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тадия зрелости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«Готовность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передачи в производство или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тиражирование» </a:t>
            </a:r>
          </a:p>
          <a:p>
            <a:pPr marL="0" indent="0">
              <a:buNone/>
            </a:pP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правленческая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модель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апробирована  и готова к масштабированию и тиражированию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на разных уровнях: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Муниципальное образование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Субъект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Российской Федерации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Федеральный округ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Российская Федерация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02099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3600" dirty="0"/>
              <a:t>Текущая стадия зрелости </a:t>
            </a:r>
          </a:p>
        </p:txBody>
      </p:sp>
    </p:spTree>
    <p:extLst>
      <p:ext uri="{BB962C8B-B14F-4D97-AF65-F5344CB8AC3E}">
        <p14:creationId xmlns:p14="http://schemas.microsoft.com/office/powerpoint/2010/main" val="946012864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262" y="224022"/>
            <a:ext cx="11252138" cy="5672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/>
              <a:t>Команда проекта: Матрица ролей и ключевых участников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76725"/>
              </p:ext>
            </p:extLst>
          </p:nvPr>
        </p:nvGraphicFramePr>
        <p:xfrm>
          <a:off x="474573" y="1346165"/>
          <a:ext cx="6452438" cy="4617720"/>
        </p:xfrm>
        <a:graphic>
          <a:graphicData uri="http://schemas.openxmlformats.org/drawingml/2006/table">
            <a:tbl>
              <a:tblPr/>
              <a:tblGrid>
                <a:gridCol w="3161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Лицо/Роли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Куратор проекта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Руководитель проекта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ЕОЛ </a:t>
                      </a:r>
                      <a:endParaRPr lang="ru-RU" sz="1100" b="1" i="0" u="none" strike="noStrike" dirty="0" smtClean="0">
                        <a:solidFill>
                          <a:schemeClr val="bg1"/>
                        </a:solidFill>
                        <a:effectLst/>
                        <a:latin typeface="Cambria"/>
                      </a:endParaRPr>
                    </a:p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(</a:t>
                      </a:r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единое ответственное лицо)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mbria"/>
                        </a:rPr>
                        <a:t>Команда проекта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Светлана Грузных ,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Начальник Департамента труда и занятости населения Томской области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Оксана Кравченко,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Директор центра занятости на селения города Томска и Томского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Людмила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Кудашкина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,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Директор центра кадровых технологий НИ ТГУ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Анжелика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Жураковская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,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Директор по персоналу ГК "ЛАМА"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Константин Янцен, 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эксперт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Нина Жданова, 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заместитель начальника Департамента труда и занятости населения Томской области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Анна Гомозова, 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заместитель председателя комитета содействия занятости Департамент труда и занятости населения Томской области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8-конечная звезда 16"/>
          <p:cNvSpPr/>
          <p:nvPr/>
        </p:nvSpPr>
        <p:spPr>
          <a:xfrm>
            <a:off x="3922303" y="2257538"/>
            <a:ext cx="125413" cy="106362"/>
          </a:xfrm>
          <a:prstGeom prst="star8">
            <a:avLst/>
          </a:prstGeom>
          <a:solidFill>
            <a:srgbClr val="F3761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8" name="8-конечная звезда 17"/>
          <p:cNvSpPr/>
          <p:nvPr/>
        </p:nvSpPr>
        <p:spPr>
          <a:xfrm>
            <a:off x="5712391" y="2821435"/>
            <a:ext cx="125413" cy="107950"/>
          </a:xfrm>
          <a:prstGeom prst="star8">
            <a:avLst/>
          </a:prstGeom>
          <a:solidFill>
            <a:srgbClr val="F3761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9" name="8-конечная звезда 18"/>
          <p:cNvSpPr/>
          <p:nvPr/>
        </p:nvSpPr>
        <p:spPr>
          <a:xfrm>
            <a:off x="4792688" y="2818902"/>
            <a:ext cx="123825" cy="106362"/>
          </a:xfrm>
          <a:prstGeom prst="star8">
            <a:avLst/>
          </a:prstGeom>
          <a:solidFill>
            <a:srgbClr val="F3761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0" name="8-конечная звезда 19"/>
          <p:cNvSpPr/>
          <p:nvPr/>
        </p:nvSpPr>
        <p:spPr>
          <a:xfrm>
            <a:off x="6497862" y="3378221"/>
            <a:ext cx="125412" cy="106363"/>
          </a:xfrm>
          <a:prstGeom prst="star8">
            <a:avLst/>
          </a:prstGeom>
          <a:solidFill>
            <a:srgbClr val="F3761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1" name="8-конечная звезда 20"/>
          <p:cNvSpPr/>
          <p:nvPr/>
        </p:nvSpPr>
        <p:spPr>
          <a:xfrm>
            <a:off x="6497862" y="3825896"/>
            <a:ext cx="125412" cy="107950"/>
          </a:xfrm>
          <a:prstGeom prst="star8">
            <a:avLst/>
          </a:prstGeom>
          <a:solidFill>
            <a:srgbClr val="F3761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2" name="8-конечная звезда 21"/>
          <p:cNvSpPr/>
          <p:nvPr/>
        </p:nvSpPr>
        <p:spPr>
          <a:xfrm>
            <a:off x="6497862" y="4251346"/>
            <a:ext cx="125412" cy="107950"/>
          </a:xfrm>
          <a:prstGeom prst="star8">
            <a:avLst/>
          </a:prstGeom>
          <a:solidFill>
            <a:srgbClr val="F3761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3" name="8-конечная звезда 22"/>
          <p:cNvSpPr/>
          <p:nvPr/>
        </p:nvSpPr>
        <p:spPr>
          <a:xfrm>
            <a:off x="6488876" y="4843035"/>
            <a:ext cx="125412" cy="106362"/>
          </a:xfrm>
          <a:prstGeom prst="star8">
            <a:avLst/>
          </a:prstGeom>
          <a:solidFill>
            <a:srgbClr val="F3761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24" name="8-конечная звезда 23"/>
          <p:cNvSpPr/>
          <p:nvPr/>
        </p:nvSpPr>
        <p:spPr>
          <a:xfrm>
            <a:off x="6504212" y="5570559"/>
            <a:ext cx="125412" cy="107950"/>
          </a:xfrm>
          <a:prstGeom prst="star8">
            <a:avLst/>
          </a:prstGeom>
          <a:solidFill>
            <a:srgbClr val="F3761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64" y="2209870"/>
            <a:ext cx="1284802" cy="11697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43" y="3355543"/>
            <a:ext cx="1266239" cy="128158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002" y="3780993"/>
            <a:ext cx="1400588" cy="10305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64" y="3631769"/>
            <a:ext cx="1284805" cy="109079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224" y="4850353"/>
            <a:ext cx="1355275" cy="12871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05" y="5013476"/>
            <a:ext cx="1284802" cy="128480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148" y="5054145"/>
            <a:ext cx="1326297" cy="1326297"/>
          </a:xfrm>
          <a:prstGeom prst="rect">
            <a:avLst/>
          </a:prstGeom>
        </p:spPr>
      </p:pic>
      <p:sp>
        <p:nvSpPr>
          <p:cNvPr id="32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 txBox="1">
            <a:spLocks/>
          </p:cNvSpPr>
          <p:nvPr/>
        </p:nvSpPr>
        <p:spPr>
          <a:xfrm>
            <a:off x="7065562" y="1345721"/>
            <a:ext cx="5054549" cy="648489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Команда проекта=Ядерная группа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Роль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ядерной группы - ядерная группа является центром компетенций и координатором экосистемы, сплачивающим участников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экосистемы.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42417" y="2217620"/>
            <a:ext cx="34310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Участники ядерной группы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— это носители новых смыслов и ценностей, обладающие экспертизой в своей профессиональной деятельности, направленной на развитие рынка труда.</a:t>
            </a:r>
          </a:p>
        </p:txBody>
      </p:sp>
    </p:spTree>
    <p:extLst>
      <p:ext uri="{BB962C8B-B14F-4D97-AF65-F5344CB8AC3E}">
        <p14:creationId xmlns:p14="http://schemas.microsoft.com/office/powerpoint/2010/main" val="2598335076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262" y="224022"/>
            <a:ext cx="11252138" cy="5672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/>
              <a:t>Команда проекта: Матрица ролей и ключевых участников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895899"/>
              </p:ext>
            </p:extLst>
          </p:nvPr>
        </p:nvGraphicFramePr>
        <p:xfrm>
          <a:off x="534836" y="1345716"/>
          <a:ext cx="11050439" cy="4819156"/>
        </p:xfrm>
        <a:graphic>
          <a:graphicData uri="http://schemas.openxmlformats.org/drawingml/2006/table">
            <a:tbl>
              <a:tblPr/>
              <a:tblGrid>
                <a:gridCol w="4908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0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40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40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0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7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7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4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54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545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2314">
                <a:tc gridSpan="13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chemeClr val="bg1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Матрица ответственности  (на примере обучения лиц старшего возраста)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96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Процесс(функция) / Субъект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1. Ядерная группа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2.Департамент труда и занятости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3. Органы исполнительной власти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4. Представители НКО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5. НИ Томский государственный университет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6. Томский педагогический университет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7. НИ Томский политехнический университет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8. Томский архитекторно-строительный университет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9. Томский университет систем управления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10. HR </a:t>
                      </a: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предстаитель работодателя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11. Центр занятости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12. Организации профессионального образования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  Разработка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стратегии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Формирование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карты </a:t>
                      </a:r>
                      <a:r>
                        <a:rPr lang="ru-RU" sz="1100" b="1" kern="1200" dirty="0" err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стейкхолдеров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Определение ЛОМ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75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Взаимодействие с ЛОМ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75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Фокус-группы с образовательными организациями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75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Аудит образовательных программ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75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Стратегическая сессия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75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ru-RU" sz="1100" b="1" kern="1200" dirty="0" err="1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Бэнчмаркинг</a:t>
                      </a: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и анализ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Обобщение результатов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75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Коммуникационные мероприятия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75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Формирование образовательных программ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75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Обучение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75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974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Опрос по итогам обучения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575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721">
                <a:tc>
                  <a:txBody>
                    <a:bodyPr/>
                    <a:lstStyle/>
                    <a:p>
                      <a:pPr algn="l" fontAlgn="ctr">
                        <a:lnSpc>
                          <a:spcPts val="1245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  Трудоустройство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175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Arial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82" marR="4182" marT="41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730614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23360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/>
              <a:t>План реализации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984227"/>
              </p:ext>
            </p:extLst>
          </p:nvPr>
        </p:nvGraphicFramePr>
        <p:xfrm>
          <a:off x="500332" y="1263770"/>
          <a:ext cx="11007307" cy="5334000"/>
        </p:xfrm>
        <a:graphic>
          <a:graphicData uri="http://schemas.openxmlformats.org/drawingml/2006/table">
            <a:tbl>
              <a:tblPr/>
              <a:tblGrid>
                <a:gridCol w="396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8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3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 этапа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Этап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Задачи этапа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Результаты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Длительность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работы (дни)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7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  <a:p>
                      <a:pPr algn="ctr" fontAlgn="t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Создание ядерной группы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1)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Проблематизация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, постановка задачи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2) Принятие стратегических решений и планирование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3) Выстраивание связей с субъектами рынка труда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4) Определение ключевых событийных мероприятий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5) Инициация проектной инициативы (проектная инициатива может исходить от любого субъекта рынка труда)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6) Определение перечня инструментов реализации инициативы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Создание постоянной коммуникационной среды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Исследование и аналитика в рамках проектных инициатив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1) Анализ трендов развития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2) Построение сценариев фокус-групп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3)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Бенчмаркинг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4) Проведение глубинных интервью и другие методы выявления экспертных оценок, измерения мнений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Аналитические отчеты, доклады, прогнозы, HR-аналитика по региональному рынку труда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Организация и проведение рабочих встреч в отраслевом разрезе.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1) Формирование реестра участников по отраслям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2) Проведение встреч в группах (не более 10 представителей)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3) Определение лидеров общественного мнения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Договоренность о взаимодействии. Совместные проекты.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Реестр ЛОМ.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0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Определение основных связующих мероприятий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Определение эффективных форматов для вовлечения в совместные проектные инициативы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Определены основные мероприятия: проектные семинары с участниками рынка труда (работодатели, служба занятости, образовательные организации, НКО, институты развития, целевые группы)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Питч-сессии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Круглые столы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Конференции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Форсайты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Формирование реестра участников экосистемы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1) Выявление заинтересованных сторон 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стейкхолдеров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).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2) Разделение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стейкхолдеров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на группы: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представители  федеральных ведомств; региональных органов власти; различных сфер бизнеса; гражданского общества; социальных организаций; средств массовой информации; профессиональных и научных сообществ; других организаций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4) Формирование и расширение международной базы экспертов по рынку труда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Реестр участников экосистемы с указанием наименования организации, контактного лица для взаимодействия, с указанием цепочки ценностей.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70304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23360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/>
              <a:t>План реализации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3713"/>
              </p:ext>
            </p:extLst>
          </p:nvPr>
        </p:nvGraphicFramePr>
        <p:xfrm>
          <a:off x="465827" y="1263770"/>
          <a:ext cx="11110823" cy="4419600"/>
        </p:xfrm>
        <a:graphic>
          <a:graphicData uri="http://schemas.openxmlformats.org/drawingml/2006/table">
            <a:tbl>
              <a:tblPr/>
              <a:tblGrid>
                <a:gridCol w="45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3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Этап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Задачи этапа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Результаты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Длительность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работы (дни)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Определение набора необходимых принципов взаимодействия между  участниками экосистемы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Определение стандартов взаимодействия (формализованные/неформализованные)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Устные договоренности на паритетных началах, договоры, соглашение и др.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3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Построение матрицы ответственности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1) Интеграция участников проекта в процесс.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2) Наглядное представление распределения задач между участниками проектной команды 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стейкхолдерами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(лидерами изменений), вносящими равноценный вклад в решение общей проблемы. Роли участников определяются закрепленными за ними задачами.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Матрица ответственности.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5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Формирование информационной стратегии процесса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1) Определение типа требуемой стратегии/кампании, ее целей, задач, сроков, интенсивности, требуемых ресурсов.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2) Выбор форматов, площадок (офлайн и онлайн), включая СМИ и другие медиа-площадки (в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т.ч.соцсети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и мессенджеры), включая определение показателей эффективности стратегии кампании.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3) Формирование эффективной экспертной сети по коммуникациям, включающей представителей СМИ, контент-агентств, пресс-служб учреждений и предприятий, образования, общественности и др.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4) Регулярный анализ и отбор наиболее эффективно работающих решений, корректировка стратегии и планов кампаний.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Обеспечение прозрачности деятельности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Определение стратегического партнера, обладающего высокими полномочиями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1) Продвижение социально-значимых региональных проектов, законодательных инициатив, перспективных проектов на уровень субъекта, Российской Федерации, международный уровень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2) Оказание экспертной поддержки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Создание координационный совет по кадровому обеспечению экономики в рамках внедрения Регионального стандарта кадрового обеспечения промышленного (экономического) роста» или иной координационный орган.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83445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23360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/>
              <a:t>План реализации</a:t>
            </a:r>
          </a:p>
        </p:txBody>
      </p:sp>
      <p:pic>
        <p:nvPicPr>
          <p:cNvPr id="1831938" name="Picture 2" descr="C:\Users\zhdanovanp\Downloads\Красная Сбалансированная Карта Показателей с Выступами Интеллект-кар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22" y="1871783"/>
            <a:ext cx="8250297" cy="374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1368891"/>
            <a:ext cx="2380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Диаграмма </a:t>
            </a:r>
            <a:r>
              <a:rPr lang="ru-RU" b="1" dirty="0" err="1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Ганта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7128005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Ресурсы всех участников </a:t>
            </a: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экосистемы</a:t>
            </a:r>
          </a:p>
          <a:p>
            <a:pPr marL="0" indent="0">
              <a:buNone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экосистеме рынка труда поддерживаются и усиливаются разнообразные связи, устанавливается высокий уровень доверия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стейкхолдеров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происходит обмен ресурсами.</a:t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Под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любую новую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задачу/проект (например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трудоустройство людей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предпенсионного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возраста)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делается гибкая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пересборка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ресурсов сети.</a:t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Такой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обмен ресурсами происходит посредством:</a:t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• вовлеченности бизнеса, образовательных организаций, некоммерческого сектора;</a:t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• выявления лидеров общественного мнения, активистов профессиональных сообществ;</a:t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• создания совместных площадок для взаимодействия;</a:t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• междисциплинарного сотрудничества, сетевых соглашений;</a:t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• формирования профессиональных сообществ;</a:t>
            </a:r>
            <a:b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• формирования региональных управленческих команд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endParaRPr lang="ru-RU" sz="1800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74776"/>
            <a:ext cx="11252138" cy="498598"/>
          </a:xfrm>
        </p:spPr>
        <p:txBody>
          <a:bodyPr/>
          <a:lstStyle/>
          <a:p>
            <a:r>
              <a:rPr lang="ru-RU" sz="3600" dirty="0"/>
              <a:t>Ресурсное обеспечение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634199270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22" y="1346438"/>
            <a:ext cx="11252200" cy="4068763"/>
          </a:xfrm>
        </p:spPr>
        <p:txBody>
          <a:bodyPr/>
          <a:lstStyle/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Финансовые</a:t>
            </a:r>
            <a:r>
              <a:rPr lang="ru-RU" sz="1400" dirty="0">
                <a:solidFill>
                  <a:srgbClr val="7009BC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 являются обязательными, зависят от имеющихся ресурсов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сторон. Фактические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в 2018 году-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280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тыс. руб., в 2019 году –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350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тыс. руб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</a:t>
            </a:r>
            <a:r>
              <a:rPr lang="ru-RU" sz="1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Человеческие</a:t>
            </a:r>
            <a:r>
              <a:rPr lang="ru-RU" sz="14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сотрудники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Департамента труда и занятости населения Томской области, Центра занятости г. Томска и Томского района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представители работодателей, HR-сообществ, профессиональных сообществ, институтов развития, НКО и др. </a:t>
            </a: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</a:t>
            </a:r>
            <a:r>
              <a:rPr lang="ru-RU" sz="1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sz="1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Информационные ресурсы:</a:t>
            </a:r>
            <a:endParaRPr lang="ru-RU" sz="1400" dirty="0" smtClean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1)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План проекта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 четко регламентированными датами и сроками реализации мероприятий проекта.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2) Исследование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целевых аудиторий: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Анализ </a:t>
            </a:r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трендов развития </a:t>
            </a:r>
            <a:endParaRPr lang="ru-RU" sz="1400" dirty="0" smtClean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Построение </a:t>
            </a:r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сценариев </a:t>
            </a:r>
            <a:r>
              <a:rPr lang="ru-RU" sz="1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фокус-групп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Бенчмаркинг</a:t>
            </a:r>
            <a:endParaRPr lang="ru-RU" sz="1400" dirty="0" smtClean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</a:t>
            </a:r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глубинных интервью и другие методы выявления экспертных оценок, измерения мнений </a:t>
            </a:r>
            <a:endParaRPr lang="ru-RU" sz="1400" dirty="0" smtClean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3) Система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сетевой коммуникации: взаимодействие всех </a:t>
            </a:r>
            <a:r>
              <a:rPr lang="ru-RU" sz="14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стейкхолдеров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 проекта посредством систематических встреч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разнообразных форматов взаимодействия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</a:t>
            </a:r>
            <a:r>
              <a:rPr lang="ru-RU" sz="1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Материальные</a:t>
            </a:r>
            <a:r>
              <a:rPr lang="ru-RU" sz="14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площади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работодателей, образовательных организаций,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Департамента труда и занятости населения Томской области, Центра занятости г. Томска и Томского района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Точка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кипения Томск и др.</a:t>
            </a:r>
            <a:b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74776"/>
            <a:ext cx="11252138" cy="498598"/>
          </a:xfrm>
        </p:spPr>
        <p:txBody>
          <a:bodyPr/>
          <a:lstStyle/>
          <a:p>
            <a:r>
              <a:rPr lang="ru-RU" sz="3600" dirty="0"/>
              <a:t>Ресурсное обеспечение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7069979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Бизнес и органы государственного и муниципального управления по-разному видят задачи и цели в сфере занятости и развития регионального рынка труда. Жестко регламентированный формат взаимодействия не позволяет находить оптимальных и взаимовыгодных решений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зарождения экосистемы рынка труда в Томской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отсутствовали механизмы эффективной координации субъектов рынка труда и механизмы, которые способствовали бы формированию и объединению профессиональных сообществ.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427538"/>
            <a:ext cx="11252138" cy="498598"/>
          </a:xfrm>
        </p:spPr>
        <p:txBody>
          <a:bodyPr/>
          <a:lstStyle/>
          <a:p>
            <a:r>
              <a:rPr lang="ru-RU" sz="3600" dirty="0"/>
              <a:t>Проблема </a:t>
            </a:r>
          </a:p>
        </p:txBody>
      </p:sp>
    </p:spTree>
    <p:extLst>
      <p:ext uri="{BB962C8B-B14F-4D97-AF65-F5344CB8AC3E}">
        <p14:creationId xmlns:p14="http://schemas.microsoft.com/office/powerpoint/2010/main" val="3027363703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4413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/>
              <a:t>Риски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684867"/>
              </p:ext>
            </p:extLst>
          </p:nvPr>
        </p:nvGraphicFramePr>
        <p:xfrm>
          <a:off x="741872" y="1259455"/>
          <a:ext cx="10817523" cy="5181389"/>
        </p:xfrm>
        <a:graphic>
          <a:graphicData uri="http://schemas.openxmlformats.org/drawingml/2006/table">
            <a:tbl>
              <a:tblPr/>
              <a:tblGrid>
                <a:gridCol w="807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99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5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№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Название риска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Вероятность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Размер ущерба Ожидаемый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Оценка риска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Мероприятия по управлению риском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номер риска для графиков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Краткое наименование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экспертная оценка вероятности наступления рискового события в заданный период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(1-10 баллов)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наиболее вероятный ушерб в случае реализации риска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(1-10 баллов)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Ранг риска (Вероятность*Ущерб)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Ранг риска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описание мероприятия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Распад ядерной группы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10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40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Высокий риск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</a:b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Формирование ядерной группы по принципу единых ценностей, готовых тратить временные и личные ресурсы, нацеленные на качественный результат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Увольнение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ЛОМа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 из компании-участника экосистемы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30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Высокий риск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</a:b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Выстраивание связей с несколькими ЛОМами в компании-участника экосистемы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Отсутствие экспертов в основных связующих мероприятиях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Низкий риск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</a:b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Расширение экспертного сообщества, привлечение экспертов из разных регионов и отраслей.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Отсутствие координации и понимания роли каждого участника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Средний риск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Оформление проектов в методике проектного управления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Составление матрицы ответственности в каждом проекте 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Разная оценка актуальности проблематики (вплоть до конфликта интересов участников экосистемы)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21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Средний риск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Использование методик фасилитации, модерации и медиации   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Отсутсвие площадок для проведения связующих мероприятий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Низкий риск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Использование общественных пространств ("Точки кипения"), и онлайн-площадок.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Невозможность проведения мероприятий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оффлайн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 (например, введение карантина, удаленность участников)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Низкий риск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Использование онлайн-площадки для проведения мероприятий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Некорректная оценка ситуации на рынке труда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15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Средний риск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Тщательное исследование и аналитика в рамках проектных инициатив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Не идентифицированы все стейкхолдеры и их интересы (риск противодействия)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24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Средний риск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Тщательная идентификация всех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стейкхолдеров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 и их интересов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7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R10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Отсутсвие/дефицит финансовых ресурсов для проведения основных связующих мероприятий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Низкий риск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</a:b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Формирование резервного фонда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R11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Отсутсвие/утрата компетенций проектно-процессного управления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Средний риск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Получение несколькими участниками компетенций проектно-процессного управления 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R12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Отсутствие освещения событий в СМИ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Низкий риск 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</a:b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Составление нескольких вариантов тактической реализации информационной стратегии </a:t>
                      </a:r>
                    </a:p>
                  </a:txBody>
                  <a:tcPr marL="6100" marR="6100" marT="61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93461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722420"/>
              </p:ext>
            </p:extLst>
          </p:nvPr>
        </p:nvGraphicFramePr>
        <p:xfrm>
          <a:off x="759125" y="2027209"/>
          <a:ext cx="9273395" cy="2081525"/>
        </p:xfrm>
        <a:graphic>
          <a:graphicData uri="http://schemas.openxmlformats.org/drawingml/2006/table">
            <a:tbl>
              <a:tblPr/>
              <a:tblGrid>
                <a:gridCol w="927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060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Закон РФ от 19.04.1991 N 1032-1 (ред. от 24.04.2020)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«О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занятости населения в Российской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Федерации»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119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Постановление Правительства РФ от 08.04.2020 N 460 (ред. от 10.06.2020)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«Об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утверждении Временных правил регистрации граждан в целях поиска подходящей работы и в качестве безработных, а также осуществления социальных выплат гражданам, признанным в установленном порядке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безработными»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41">
                <a:tc>
                  <a:txBody>
                    <a:bodyPr/>
                    <a:lstStyle/>
                    <a:p>
                      <a:pPr marL="285750" indent="-2857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Федеральный закон от 27.07.2006 № 152-ФЗ «О персональных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данных»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327">
                <a:tc>
                  <a:txBody>
                    <a:bodyPr/>
                    <a:lstStyle/>
                    <a:p>
                      <a:pPr marL="285750" indent="-2857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Федеральный закон от 05.04.2013 N 44-ФЗ (ред. от 08.06.2020)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«О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контрактной системе в сфере закупок товаров, работ, услуг для обеспечения государственных и муниципальных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нужд» (с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/>
                        </a:rPr>
                        <a:t>изм. и доп., вступ. в силу с 01.07.2020)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14413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/>
              <a:t>Ограничения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3442" y="1553557"/>
            <a:ext cx="3994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Нормативно-правовые ограничения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588189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527115" y="1272295"/>
            <a:ext cx="10981426" cy="4707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88735"/>
            <a:ext cx="11252138" cy="7292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600" dirty="0"/>
              <a:t>Системные Эффекты от реализации проекта  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60453" y="1372932"/>
            <a:ext cx="598673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ts val="2400"/>
              </a:lnSpc>
              <a:defRPr sz="2400" b="0" u="none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 u="sng"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u="sng"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u="sng"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u="sng"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latin typeface="Arial" charset="0"/>
                <a:cs typeface="Arial" charset="0"/>
              </a:defRPr>
            </a:lvl9pPr>
          </a:lstStyle>
          <a:p>
            <a:r>
              <a:rPr lang="ru-RU" sz="18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Системные эффекты </a:t>
            </a:r>
            <a:r>
              <a:rPr lang="ru-RU" sz="1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экосистемы рынка труда</a:t>
            </a:r>
            <a:endParaRPr lang="ru-RU" sz="18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2841312" y="1854515"/>
            <a:ext cx="5665838" cy="3971771"/>
            <a:chOff x="3120990" y="2401402"/>
            <a:chExt cx="4870547" cy="3508594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flipH="1" flipV="1">
              <a:off x="4858538" y="3191959"/>
              <a:ext cx="1677797" cy="42961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>
              <a:stCxn id="83" idx="4"/>
            </p:cNvCxnSpPr>
            <p:nvPr/>
          </p:nvCxnSpPr>
          <p:spPr>
            <a:xfrm flipH="1" flipV="1">
              <a:off x="6566209" y="3213439"/>
              <a:ext cx="139040" cy="204549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74" idx="5"/>
            </p:cNvCxnSpPr>
            <p:nvPr/>
          </p:nvCxnSpPr>
          <p:spPr>
            <a:xfrm flipH="1" flipV="1">
              <a:off x="5710095" y="2854471"/>
              <a:ext cx="1403744" cy="1378957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 flipV="1">
              <a:off x="4361337" y="3966375"/>
              <a:ext cx="796397" cy="151231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4382651" y="2878777"/>
              <a:ext cx="1327444" cy="1112023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Овал 45"/>
            <p:cNvSpPr/>
            <p:nvPr/>
          </p:nvSpPr>
          <p:spPr>
            <a:xfrm>
              <a:off x="4338367" y="2890520"/>
              <a:ext cx="2670465" cy="2670465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67327" y="2730208"/>
              <a:ext cx="103699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ts val="900"/>
                </a:lnSpc>
                <a:defRPr sz="800" b="1">
                  <a:solidFill>
                    <a:schemeClr val="bg1"/>
                  </a:solidFill>
                </a:defRPr>
              </a:lvl1pPr>
            </a:lstStyle>
            <a:p>
              <a:pPr algn="r"/>
              <a:r>
                <a:rPr lang="ru-RU" sz="105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Связи</a:t>
              </a:r>
              <a:endPara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20990" y="3896450"/>
              <a:ext cx="994746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ts val="900"/>
                </a:lnSpc>
                <a:defRPr sz="800" b="1">
                  <a:solidFill>
                    <a:schemeClr val="bg1"/>
                  </a:solidFill>
                </a:defRPr>
              </a:lvl1pPr>
            </a:lstStyle>
            <a:p>
              <a:pPr algn="r"/>
              <a:r>
                <a:rPr lang="ru-RU" sz="105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Работа</a:t>
              </a:r>
              <a:endPara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298472" y="4842182"/>
              <a:ext cx="1039895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ts val="1000"/>
                </a:lnSpc>
                <a:defRPr sz="800" b="1">
                  <a:solidFill>
                    <a:schemeClr val="bg1"/>
                  </a:solidFill>
                </a:defRPr>
              </a:lvl1pPr>
            </a:lstStyle>
            <a:p>
              <a:pPr algn="r">
                <a:lnSpc>
                  <a:spcPts val="900"/>
                </a:lnSpc>
              </a:pPr>
              <a:r>
                <a:rPr lang="ru-RU" sz="105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Карьера</a:t>
              </a:r>
              <a:endPara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45666" y="2401402"/>
              <a:ext cx="685661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ts val="900"/>
                </a:lnSpc>
                <a:defRPr sz="8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05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Доверие</a:t>
              </a:r>
              <a:endPara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67327" y="5657595"/>
              <a:ext cx="1224136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ts val="900"/>
                </a:lnSpc>
                <a:defRPr sz="800" b="1">
                  <a:solidFill>
                    <a:schemeClr val="bg1"/>
                  </a:solidFill>
                </a:defRPr>
              </a:lvl1pPr>
            </a:lstStyle>
            <a:p>
              <a:pPr algn="r"/>
              <a:r>
                <a:rPr lang="ru-RU" sz="105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Ресурсы</a:t>
              </a:r>
              <a:endPara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5157734" y="5098092"/>
              <a:ext cx="1494893" cy="380593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Прямоугольник 56"/>
            <p:cNvSpPr/>
            <p:nvPr/>
          </p:nvSpPr>
          <p:spPr>
            <a:xfrm>
              <a:off x="6031327" y="5702247"/>
              <a:ext cx="1088207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ru-RU" sz="1050" b="1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Знания</a:t>
              </a:r>
              <a:endParaRPr lang="ru-RU" sz="1050" b="1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11967" y="2786645"/>
              <a:ext cx="792088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ts val="900"/>
                </a:lnSpc>
                <a:defRPr sz="8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05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Доход</a:t>
              </a:r>
              <a:endPara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29571" y="5000980"/>
              <a:ext cx="951455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ts val="900"/>
                </a:lnSpc>
                <a:defRPr sz="8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05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Интеллект</a:t>
              </a:r>
              <a:endPara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4481" y="4009154"/>
              <a:ext cx="777056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lnSpc>
                  <a:spcPts val="900"/>
                </a:lnSpc>
                <a:defRPr sz="800" b="1">
                  <a:solidFill>
                    <a:schemeClr val="bg1"/>
                  </a:solidFill>
                </a:defRPr>
              </a:lvl1pPr>
            </a:lstStyle>
            <a:p>
              <a:pPr algn="l"/>
              <a:r>
                <a:rPr lang="ru-RU" sz="105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Развитие</a:t>
              </a:r>
              <a:endParaRPr lang="ru-RU" sz="105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4858539" y="3134799"/>
              <a:ext cx="299195" cy="2343886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>
              <a:stCxn id="73" idx="7"/>
            </p:cNvCxnSpPr>
            <p:nvPr/>
          </p:nvCxnSpPr>
          <p:spPr>
            <a:xfrm flipV="1">
              <a:off x="5268351" y="4154285"/>
              <a:ext cx="1721431" cy="1213783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6031327" y="3234921"/>
              <a:ext cx="517486" cy="229867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flipH="1" flipV="1">
              <a:off x="4361337" y="3976225"/>
              <a:ext cx="1669990" cy="1544244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5157734" y="2834083"/>
              <a:ext cx="539702" cy="2644602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H="1" flipV="1">
              <a:off x="5710095" y="2854471"/>
              <a:ext cx="995538" cy="2230148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4361337" y="4000325"/>
              <a:ext cx="2647495" cy="122486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V="1">
              <a:off x="4539086" y="3234921"/>
              <a:ext cx="1997248" cy="1636819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stCxn id="83" idx="6"/>
            </p:cNvCxnSpPr>
            <p:nvPr/>
          </p:nvCxnSpPr>
          <p:spPr>
            <a:xfrm flipH="1" flipV="1">
              <a:off x="4858539" y="3191959"/>
              <a:ext cx="2003146" cy="1910534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Овал 69"/>
            <p:cNvSpPr/>
            <p:nvPr/>
          </p:nvSpPr>
          <p:spPr>
            <a:xfrm>
              <a:off x="4702102" y="3035523"/>
              <a:ext cx="312872" cy="312872"/>
            </a:xfrm>
            <a:prstGeom prst="ellipse">
              <a:avLst/>
            </a:prstGeom>
            <a:solidFill>
              <a:srgbClr val="F37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71" name="Овал 70"/>
            <p:cNvSpPr/>
            <p:nvPr/>
          </p:nvSpPr>
          <p:spPr>
            <a:xfrm>
              <a:off x="5553659" y="2677646"/>
              <a:ext cx="312872" cy="312872"/>
            </a:xfrm>
            <a:prstGeom prst="ellipse">
              <a:avLst/>
            </a:prstGeom>
            <a:solidFill>
              <a:srgbClr val="F37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4226214" y="3834921"/>
              <a:ext cx="312872" cy="312872"/>
            </a:xfrm>
            <a:prstGeom prst="ellipse">
              <a:avLst/>
            </a:prstGeom>
            <a:solidFill>
              <a:srgbClr val="F37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Овал 72"/>
            <p:cNvSpPr/>
            <p:nvPr/>
          </p:nvSpPr>
          <p:spPr>
            <a:xfrm>
              <a:off x="5001298" y="5322249"/>
              <a:ext cx="312872" cy="312872"/>
            </a:xfrm>
            <a:prstGeom prst="ellipse">
              <a:avLst/>
            </a:prstGeom>
            <a:solidFill>
              <a:srgbClr val="F37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846786" y="3966375"/>
              <a:ext cx="312872" cy="312872"/>
            </a:xfrm>
            <a:prstGeom prst="ellipse">
              <a:avLst/>
            </a:prstGeom>
            <a:solidFill>
              <a:srgbClr val="F37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392761" y="3078484"/>
              <a:ext cx="312872" cy="312872"/>
            </a:xfrm>
            <a:prstGeom prst="ellipse">
              <a:avLst/>
            </a:prstGeom>
            <a:solidFill>
              <a:srgbClr val="F37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5874891" y="5377157"/>
              <a:ext cx="312872" cy="312872"/>
            </a:xfrm>
            <a:prstGeom prst="ellipse">
              <a:avLst/>
            </a:prstGeom>
            <a:solidFill>
              <a:srgbClr val="F37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Прямая соединительная линия 76"/>
            <p:cNvCxnSpPr>
              <a:stCxn id="76" idx="0"/>
              <a:endCxn id="71" idx="4"/>
            </p:cNvCxnSpPr>
            <p:nvPr/>
          </p:nvCxnSpPr>
          <p:spPr>
            <a:xfrm flipH="1" flipV="1">
              <a:off x="5710095" y="2990518"/>
              <a:ext cx="321232" cy="2386639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517773" y="4886843"/>
              <a:ext cx="2187476" cy="21565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Овал 81"/>
            <p:cNvSpPr/>
            <p:nvPr/>
          </p:nvSpPr>
          <p:spPr>
            <a:xfrm>
              <a:off x="4361337" y="4730407"/>
              <a:ext cx="312872" cy="312872"/>
            </a:xfrm>
            <a:prstGeom prst="ellipse">
              <a:avLst/>
            </a:prstGeom>
            <a:solidFill>
              <a:srgbClr val="F37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83" name="Овал 82"/>
            <p:cNvSpPr/>
            <p:nvPr/>
          </p:nvSpPr>
          <p:spPr>
            <a:xfrm>
              <a:off x="6548813" y="4946057"/>
              <a:ext cx="312872" cy="312872"/>
            </a:xfrm>
            <a:prstGeom prst="ellipse">
              <a:avLst/>
            </a:prstGeom>
            <a:solidFill>
              <a:srgbClr val="F37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1061049" y="5979003"/>
            <a:ext cx="101705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экосистеме рождается </a:t>
            </a:r>
            <a:r>
              <a:rPr lang="ru-RU" sz="14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синергетический эффект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: увеличивается масштаб и значимость целей проекта, 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эффективное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достижение целей проектных инициатив любого уровня 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 локального к национальному и от национального к локальному).</a:t>
            </a:r>
          </a:p>
        </p:txBody>
      </p:sp>
    </p:spTree>
    <p:extLst>
      <p:ext uri="{BB962C8B-B14F-4D97-AF65-F5344CB8AC3E}">
        <p14:creationId xmlns:p14="http://schemas.microsoft.com/office/powerpoint/2010/main" val="3442567985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6CC7D6CA-6F82-42B2-B503-E0C48863E1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3421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2050" name="Слайд think-cell" r:id="rId5" imgW="425" imgH="424" progId="TCLayout.ActiveDocument.1">
                  <p:embed/>
                </p:oleObj>
              </mc:Choice>
              <mc:Fallback>
                <p:oleObj name="Слайд think-cell" r:id="rId5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C36D6-C717-4694-AE9A-D9487E82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75" y="205938"/>
            <a:ext cx="11252138" cy="886397"/>
          </a:xfrm>
        </p:spPr>
        <p:txBody>
          <a:bodyPr/>
          <a:lstStyle/>
          <a:p>
            <a:pPr algn="ctr"/>
            <a:r>
              <a:rPr lang="ru-RU" dirty="0">
                <a:latin typeface="Trebuchet MS" panose="020B0603020202020204" pitchFamily="34" charset="0"/>
                <a:sym typeface="Trebuchet MS" panose="020B0603020202020204" pitchFamily="34" charset="0"/>
              </a:rPr>
              <a:t>Дополнительные элементы (прикрепляются отдельными документами на платформу)</a:t>
            </a:r>
          </a:p>
        </p:txBody>
      </p:sp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id="{86C8FF8A-450A-46FA-8F2B-D610B536DC0D}"/>
              </a:ext>
            </a:extLst>
          </p:cNvPr>
          <p:cNvSpPr txBox="1">
            <a:spLocks/>
          </p:cNvSpPr>
          <p:nvPr/>
        </p:nvSpPr>
        <p:spPr>
          <a:xfrm>
            <a:off x="1125472" y="1723851"/>
            <a:ext cx="7009125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Иерархическая структура работ проекта 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TextBox 9">
            <a:hlinkClick r:id="" action="ppaction://noaction"/>
            <a:extLst>
              <a:ext uri="{FF2B5EF4-FFF2-40B4-BE49-F238E27FC236}">
                <a16:creationId xmlns:a16="http://schemas.microsoft.com/office/drawing/2014/main" id="{8ABFCE4B-397E-4EA3-BA3C-F4517E13C665}"/>
              </a:ext>
            </a:extLst>
          </p:cNvPr>
          <p:cNvSpPr txBox="1">
            <a:spLocks/>
          </p:cNvSpPr>
          <p:nvPr/>
        </p:nvSpPr>
        <p:spPr>
          <a:xfrm>
            <a:off x="1125472" y="2692169"/>
            <a:ext cx="6914123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Предварительная стоимостная оценка выполнения работ по проекту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id="{386D04C3-B211-45A7-9E45-387BF5855E9B}"/>
              </a:ext>
            </a:extLst>
          </p:cNvPr>
          <p:cNvSpPr txBox="1">
            <a:spLocks/>
          </p:cNvSpPr>
          <p:nvPr/>
        </p:nvSpPr>
        <p:spPr>
          <a:xfrm>
            <a:off x="1125472" y="4144646"/>
            <a:ext cx="10664838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Дополнительные элементы (по запросу куратора направления; технические, организационные и иные возможные материалы на усмотрение автора идеи)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8066803F-D2F8-4057-8390-94AEED78B2B8}"/>
              </a:ext>
            </a:extLst>
          </p:cNvPr>
          <p:cNvSpPr txBox="1">
            <a:spLocks/>
          </p:cNvSpPr>
          <p:nvPr/>
        </p:nvSpPr>
        <p:spPr>
          <a:xfrm>
            <a:off x="1125472" y="2208010"/>
            <a:ext cx="7614767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Календарно-сетевой график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4" name="TextBox 13">
            <a:hlinkClick r:id="" action="ppaction://noaction"/>
            <a:extLst>
              <a:ext uri="{FF2B5EF4-FFF2-40B4-BE49-F238E27FC236}">
                <a16:creationId xmlns:a16="http://schemas.microsoft.com/office/drawing/2014/main" id="{5E9E7347-0B22-4A3E-9235-ADB8188FC7D2}"/>
              </a:ext>
            </a:extLst>
          </p:cNvPr>
          <p:cNvSpPr txBox="1">
            <a:spLocks/>
          </p:cNvSpPr>
          <p:nvPr/>
        </p:nvSpPr>
        <p:spPr>
          <a:xfrm>
            <a:off x="1125471" y="3176328"/>
            <a:ext cx="10595041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Матрица рисков: Ключевые риски, оценка их вероятности и влияния на достижение целей, предлагаемые меры по управлению рисками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6" name="TextBox 15">
            <a:hlinkClick r:id="" action="ppaction://noaction"/>
            <a:extLst>
              <a:ext uri="{FF2B5EF4-FFF2-40B4-BE49-F238E27FC236}">
                <a16:creationId xmlns:a16="http://schemas.microsoft.com/office/drawing/2014/main" id="{33678408-818E-425B-B831-6BF9E87B4B8C}"/>
              </a:ext>
            </a:extLst>
          </p:cNvPr>
          <p:cNvSpPr txBox="1">
            <a:spLocks/>
          </p:cNvSpPr>
          <p:nvPr/>
        </p:nvSpPr>
        <p:spPr>
          <a:xfrm>
            <a:off x="1125472" y="3660487"/>
            <a:ext cx="7927694" cy="40580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/>
              <a:t>Презентация проекта (по запросу куратора направления)</a:t>
            </a:r>
            <a:endParaRPr lang="ru-RU" sz="1300" dirty="0"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6EBDE95-1B0F-4F66-9D9C-21AA947D816B}"/>
              </a:ext>
            </a:extLst>
          </p:cNvPr>
          <p:cNvCxnSpPr>
            <a:cxnSpLocks/>
          </p:cNvCxnSpPr>
          <p:nvPr/>
        </p:nvCxnSpPr>
        <p:spPr>
          <a:xfrm flipV="1">
            <a:off x="1125473" y="2168834"/>
            <a:ext cx="6433567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B8E4E3F-3839-4A46-AFAA-639404E9A220}"/>
              </a:ext>
            </a:extLst>
          </p:cNvPr>
          <p:cNvCxnSpPr>
            <a:cxnSpLocks/>
          </p:cNvCxnSpPr>
          <p:nvPr/>
        </p:nvCxnSpPr>
        <p:spPr>
          <a:xfrm>
            <a:off x="1125473" y="2652993"/>
            <a:ext cx="5834127" cy="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3DFF52A-1ABF-444E-AE2C-93B6B04FC1F7}"/>
              </a:ext>
            </a:extLst>
          </p:cNvPr>
          <p:cNvCxnSpPr>
            <a:cxnSpLocks/>
          </p:cNvCxnSpPr>
          <p:nvPr/>
        </p:nvCxnSpPr>
        <p:spPr>
          <a:xfrm>
            <a:off x="1125473" y="3137152"/>
            <a:ext cx="583412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E700460-21CD-44CA-A087-48D94D72AA23}"/>
              </a:ext>
            </a:extLst>
          </p:cNvPr>
          <p:cNvCxnSpPr/>
          <p:nvPr/>
        </p:nvCxnSpPr>
        <p:spPr>
          <a:xfrm>
            <a:off x="1125473" y="3621311"/>
            <a:ext cx="4551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4A1703F-573F-45BF-97AB-CDC07F707EEB}"/>
              </a:ext>
            </a:extLst>
          </p:cNvPr>
          <p:cNvCxnSpPr/>
          <p:nvPr/>
        </p:nvCxnSpPr>
        <p:spPr>
          <a:xfrm>
            <a:off x="1125473" y="4105470"/>
            <a:ext cx="4551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8AC3B46-7FF5-464B-9098-5FD9655883B1}"/>
              </a:ext>
            </a:extLst>
          </p:cNvPr>
          <p:cNvCxnSpPr/>
          <p:nvPr/>
        </p:nvCxnSpPr>
        <p:spPr>
          <a:xfrm>
            <a:off x="1125473" y="4589629"/>
            <a:ext cx="4551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25E1ED0-0AE2-4312-8818-FC3A583AE619}"/>
              </a:ext>
            </a:extLst>
          </p:cNvPr>
          <p:cNvCxnSpPr/>
          <p:nvPr/>
        </p:nvCxnSpPr>
        <p:spPr>
          <a:xfrm>
            <a:off x="1125473" y="5073788"/>
            <a:ext cx="455179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ятиугольник 43">
            <a:extLst>
              <a:ext uri="{FF2B5EF4-FFF2-40B4-BE49-F238E27FC236}">
                <a16:creationId xmlns:a16="http://schemas.microsoft.com/office/drawing/2014/main" id="{47090953-1AA8-4AB8-8B40-6FE96F5EC77F}"/>
              </a:ext>
            </a:extLst>
          </p:cNvPr>
          <p:cNvSpPr>
            <a:spLocks/>
          </p:cNvSpPr>
          <p:nvPr/>
        </p:nvSpPr>
        <p:spPr>
          <a:xfrm>
            <a:off x="468375" y="172385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01</a:t>
            </a:r>
          </a:p>
        </p:txBody>
      </p:sp>
      <p:sp>
        <p:nvSpPr>
          <p:cNvPr id="27" name="Пятиугольник 123">
            <a:extLst>
              <a:ext uri="{FF2B5EF4-FFF2-40B4-BE49-F238E27FC236}">
                <a16:creationId xmlns:a16="http://schemas.microsoft.com/office/drawing/2014/main" id="{ADB821FE-5622-4E5E-9A59-E7022978F70B}"/>
              </a:ext>
            </a:extLst>
          </p:cNvPr>
          <p:cNvSpPr>
            <a:spLocks/>
          </p:cNvSpPr>
          <p:nvPr/>
        </p:nvSpPr>
        <p:spPr>
          <a:xfrm>
            <a:off x="468375" y="220801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02</a:t>
            </a:r>
          </a:p>
        </p:txBody>
      </p:sp>
      <p:sp>
        <p:nvSpPr>
          <p:cNvPr id="28" name="Пятиугольник 124">
            <a:extLst>
              <a:ext uri="{FF2B5EF4-FFF2-40B4-BE49-F238E27FC236}">
                <a16:creationId xmlns:a16="http://schemas.microsoft.com/office/drawing/2014/main" id="{D825647A-63E4-4063-98D8-05F6724D2CA8}"/>
              </a:ext>
            </a:extLst>
          </p:cNvPr>
          <p:cNvSpPr>
            <a:spLocks/>
          </p:cNvSpPr>
          <p:nvPr/>
        </p:nvSpPr>
        <p:spPr>
          <a:xfrm>
            <a:off x="468375" y="269217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03</a:t>
            </a:r>
          </a:p>
        </p:txBody>
      </p:sp>
      <p:sp>
        <p:nvSpPr>
          <p:cNvPr id="29" name="Пятиугольник 125">
            <a:extLst>
              <a:ext uri="{FF2B5EF4-FFF2-40B4-BE49-F238E27FC236}">
                <a16:creationId xmlns:a16="http://schemas.microsoft.com/office/drawing/2014/main" id="{E7ADF8E0-58F8-4748-90F8-63E5FC9954BC}"/>
              </a:ext>
            </a:extLst>
          </p:cNvPr>
          <p:cNvSpPr>
            <a:spLocks/>
          </p:cNvSpPr>
          <p:nvPr/>
        </p:nvSpPr>
        <p:spPr>
          <a:xfrm>
            <a:off x="468375" y="317633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04</a:t>
            </a:r>
          </a:p>
        </p:txBody>
      </p:sp>
      <p:sp>
        <p:nvSpPr>
          <p:cNvPr id="30" name="Пятиугольник 126">
            <a:extLst>
              <a:ext uri="{FF2B5EF4-FFF2-40B4-BE49-F238E27FC236}">
                <a16:creationId xmlns:a16="http://schemas.microsoft.com/office/drawing/2014/main" id="{459D2D46-DD09-4BD4-9763-ABAA5CCE51D3}"/>
              </a:ext>
            </a:extLst>
          </p:cNvPr>
          <p:cNvSpPr>
            <a:spLocks/>
          </p:cNvSpPr>
          <p:nvPr/>
        </p:nvSpPr>
        <p:spPr>
          <a:xfrm>
            <a:off x="468375" y="366049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05</a:t>
            </a:r>
          </a:p>
        </p:txBody>
      </p:sp>
      <p:sp>
        <p:nvSpPr>
          <p:cNvPr id="31" name="Пятиугольник 127">
            <a:extLst>
              <a:ext uri="{FF2B5EF4-FFF2-40B4-BE49-F238E27FC236}">
                <a16:creationId xmlns:a16="http://schemas.microsoft.com/office/drawing/2014/main" id="{884359F5-5AA2-40EA-86B7-D3E9048CF9DA}"/>
              </a:ext>
            </a:extLst>
          </p:cNvPr>
          <p:cNvSpPr>
            <a:spLocks/>
          </p:cNvSpPr>
          <p:nvPr/>
        </p:nvSpPr>
        <p:spPr>
          <a:xfrm>
            <a:off x="468375" y="4144651"/>
            <a:ext cx="571428" cy="405807"/>
          </a:xfrm>
          <a:prstGeom prst="homePlate">
            <a:avLst>
              <a:gd name="adj" fmla="val 216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b="1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06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3388BFD4-2683-49CC-8A1F-18AD0B33B9D1}"/>
              </a:ext>
            </a:extLst>
          </p:cNvPr>
          <p:cNvCxnSpPr/>
          <p:nvPr/>
        </p:nvCxnSpPr>
        <p:spPr>
          <a:xfrm>
            <a:off x="6778440" y="2168835"/>
            <a:ext cx="48547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7F905792-3C33-4DE7-A829-EC73C9797B3B}"/>
              </a:ext>
            </a:extLst>
          </p:cNvPr>
          <p:cNvCxnSpPr/>
          <p:nvPr/>
        </p:nvCxnSpPr>
        <p:spPr>
          <a:xfrm>
            <a:off x="6778440" y="2652996"/>
            <a:ext cx="48547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9326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449239"/>
            <a:ext cx="11252200" cy="4181624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 </a:t>
            </a:r>
            <a:r>
              <a:rPr lang="ru-RU" sz="20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социального партнерства к экосистеме рынка </a:t>
            </a:r>
            <a:r>
              <a:rPr lang="ru-RU" sz="20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труда</a:t>
            </a:r>
            <a:endParaRPr lang="ru-RU" sz="2000" b="1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sz="20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–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сформировать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течение 2 лет экосистему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рынка труда Томской области путем вовлечения не менее 10%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хозяйствующих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субъектов для эффективного использования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ресурсов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реализации национальных программ и проектных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инициатив на рынке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труда, направленных на развитие человеческого капитала.</a:t>
            </a:r>
          </a:p>
          <a:p>
            <a:pPr marL="0" indent="0">
              <a:buNone/>
            </a:pP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Ключевыми </a:t>
            </a:r>
            <a:r>
              <a:rPr lang="ru-RU" sz="20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индикаторами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эффективности управленческой модели являются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количество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состав участников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экосистемы;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количество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успешно реализованных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проектов;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оличество охваченных целевых групп;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ндекс вовлеченности участников экосистемы.</a:t>
            </a:r>
            <a:endParaRPr lang="ru-RU" sz="1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427538"/>
            <a:ext cx="11252138" cy="498598"/>
          </a:xfrm>
        </p:spPr>
        <p:txBody>
          <a:bodyPr/>
          <a:lstStyle/>
          <a:p>
            <a:r>
              <a:rPr lang="ru-RU" sz="3600" dirty="0"/>
              <a:t>Цель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50429646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241947"/>
            <a:ext cx="11252200" cy="438891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ы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команда проекта, создали </a:t>
            </a:r>
            <a:r>
              <a:rPr lang="ru-RU" sz="20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УНИВЕРСАЛЬНУЮ УПРАВЛЕНЧЕСКУЮ МОДЕЛЬ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которая 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позволяет 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оперативно реагировать на новые 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вызовы, эффективно использовать ресурсы для 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реализации национальных программ и проектных инициатив на рынке 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труда.</a:t>
            </a:r>
          </a:p>
          <a:p>
            <a:pPr marL="0" indent="0">
              <a:buNone/>
            </a:pPr>
            <a:endParaRPr lang="ru-RU" sz="1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Экосистема понимается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нами как баланс различных заинтересованных сторон (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стейкхолдеров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рынка труда, включая работодателей, соискателей, HR-сообщество, НКО,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институты развития,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органы власти, образовательные, карьерные и консалтинговые организации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Экосистема – альтернатива жестко иерархическим регламентированным отношениям. От традиционных подходов управления рынком труда мы переходим к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экосистемной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открытости и ставке на разнообразные ресурсы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экосистеме происходит </a:t>
            </a:r>
            <a:r>
              <a:rPr lang="ru-RU" sz="16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проблематизация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, инициация  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реализация национальных, региональных программ и проектных инициатив.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Инициатором проекта может стать любой участник рынка труда.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экосистеме рождается синергетический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эффект: увеличивается масштаб и значимость целей проекта, эффективное достижение целей проектных инициатив любого уровня (от локального к национальному и от национального к локальному).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498598"/>
          </a:xfrm>
        </p:spPr>
        <p:txBody>
          <a:bodyPr/>
          <a:lstStyle/>
          <a:p>
            <a:r>
              <a:rPr lang="ru-RU" sz="3600" dirty="0"/>
              <a:t>Суть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653404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75" y="1241947"/>
            <a:ext cx="11252200" cy="4388916"/>
          </a:xfrm>
        </p:spPr>
        <p:txBody>
          <a:bodyPr/>
          <a:lstStyle/>
          <a:p>
            <a:pPr marL="0" indent="0">
              <a:buNone/>
            </a:pPr>
            <a:endParaRPr lang="ru-RU" sz="1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Мы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обеспечиваем прозрачность правил игры на рынке труда, учитывая тренды и прогнозы, инвестиционные проекты, способствуем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перетокам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человеческого капитала, делая это в партнерстве с работодателями, органами власти, образовательными организациями и институтами развития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Мы расширяем сервисы для участников экосистемы, выстраивая с ними партнерские отношения, поддерживая профессиональные взаимосвязи и коммуникацию. Одним из механизмов становятся событийные форматы, способствующие установлению смысловых связей между участниками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Мы делаем ставку на развитие образовательных и карьерных возможностей человека, поддерживая стремление к повышению его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ресурсности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Мы создаём новую пространственную среду, в том числе цифровую, используя кадровый центр «Работа России» для разных видов активности и обеспечивая максимально удобный и быстрый доступ ко всем предлагаемым ресурсам.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88626"/>
            <a:ext cx="11252138" cy="498598"/>
          </a:xfrm>
        </p:spPr>
        <p:txBody>
          <a:bodyPr/>
          <a:lstStyle/>
          <a:p>
            <a:r>
              <a:rPr lang="ru-RU" sz="3600" dirty="0"/>
              <a:t>Суть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2002990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343488" y="1794294"/>
            <a:ext cx="3038068" cy="4744529"/>
          </a:xfrm>
          <a:prstGeom prst="round2DiagRect">
            <a:avLst/>
          </a:prstGeom>
          <a:solidFill>
            <a:srgbClr val="FEF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lvl="0" indent="-228594" defTabSz="914377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1C1F2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60926"/>
            <a:ext cx="11252138" cy="498598"/>
          </a:xfrm>
        </p:spPr>
        <p:txBody>
          <a:bodyPr/>
          <a:lstStyle/>
          <a:p>
            <a:r>
              <a:rPr lang="ru-RU" sz="3600" dirty="0"/>
              <a:t>Анализ рынка, целевая аудитория</a:t>
            </a:r>
          </a:p>
        </p:txBody>
      </p:sp>
      <p:pic>
        <p:nvPicPr>
          <p:cNvPr id="1827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54" y="2291625"/>
            <a:ext cx="51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025997" y="3045844"/>
            <a:ext cx="3429351" cy="349297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lvl="0" indent="-228594" defTabSz="914377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1C1F2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43487" y="1647391"/>
            <a:ext cx="3038068" cy="577130"/>
          </a:xfrm>
          <a:prstGeom prst="round2DiagRect">
            <a:avLst/>
          </a:prstGeom>
          <a:solidFill>
            <a:srgbClr val="F7FE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Органы власти</a:t>
            </a:r>
            <a:endParaRPr lang="ru-RU" sz="1200" dirty="0">
              <a:solidFill>
                <a:srgbClr val="1C1F2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8" name="Picture 2" descr="C:\Users\panfilovanv\Downloads\contract (1).png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744" y="1686396"/>
            <a:ext cx="499120" cy="4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025997" y="2230145"/>
            <a:ext cx="3429351" cy="1341191"/>
          </a:xfrm>
          <a:prstGeom prst="round2DiagRect">
            <a:avLst/>
          </a:prstGeom>
          <a:solidFill>
            <a:srgbClr val="FEE2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Работодатели</a:t>
            </a: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HR-сообщество</a:t>
            </a: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Профессиональные сообщества </a:t>
            </a: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Институты </a:t>
            </a:r>
            <a:r>
              <a:rPr lang="ru-RU" sz="1200" dirty="0" smtClean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развития</a:t>
            </a: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НКО </a:t>
            </a:r>
            <a:endParaRPr lang="ru-RU" sz="1200" dirty="0">
              <a:solidFill>
                <a:srgbClr val="1C1F2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54" y="2291625"/>
            <a:ext cx="517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4320733" y="4528869"/>
            <a:ext cx="3396960" cy="201732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lvl="0" indent="-228594" defTabSz="914377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1C1F2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320732" y="3571336"/>
            <a:ext cx="3396960" cy="137160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lvl="0" indent="-228594" defTabSz="914377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rgbClr val="1C1F26"/>
              </a:solidFill>
            </a:endParaRP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rgbClr val="1C1F2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Безработные</a:t>
            </a:r>
            <a:endParaRPr lang="ru-RU" sz="1200" dirty="0">
              <a:solidFill>
                <a:srgbClr val="1C1F2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 err="1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Самозанятые</a:t>
            </a:r>
            <a:endParaRPr lang="ru-RU" sz="1200" dirty="0">
              <a:solidFill>
                <a:srgbClr val="1C1F2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Соискатели</a:t>
            </a: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Сотрудники предприятий</a:t>
            </a: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Выпускники</a:t>
            </a:r>
          </a:p>
          <a:p>
            <a:pPr marL="228594" lvl="0" indent="-228594" defTabSz="914377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Школьники</a:t>
            </a:r>
          </a:p>
          <a:p>
            <a:pPr marL="228594" lvl="0" indent="-228594" defTabSz="914377"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1C1F26"/>
              </a:solidFill>
            </a:endParaRPr>
          </a:p>
        </p:txBody>
      </p:sp>
      <p:pic>
        <p:nvPicPr>
          <p:cNvPr id="12" name="Picture 2" descr="C:\Users\panfilovanv\Downloads\promotion (1)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72" y="3667099"/>
            <a:ext cx="499120" cy="4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556078" y="5563410"/>
            <a:ext cx="3488000" cy="982785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lvl="0" indent="-228594" defTabSz="914377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1C1F2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6556078" y="4942936"/>
            <a:ext cx="3488000" cy="87989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594" indent="-228594" defTabSz="914377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Образовательные организации</a:t>
            </a:r>
            <a:endParaRPr lang="ru-RU" sz="1200" dirty="0">
              <a:solidFill>
                <a:srgbClr val="1C1F26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28594" indent="-228594" defTabSz="914377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</a:t>
            </a:r>
            <a:r>
              <a:rPr lang="ru-RU" sz="1200" dirty="0" smtClean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онсалтинговые </a:t>
            </a:r>
            <a:r>
              <a:rPr lang="ru-RU" sz="1200" dirty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карьерные </a:t>
            </a:r>
            <a:r>
              <a:rPr lang="ru-RU" sz="1200" dirty="0" smtClean="0">
                <a:solidFill>
                  <a:srgbClr val="1C1F2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</a:t>
            </a:r>
            <a:endParaRPr lang="ru-RU" sz="1200" dirty="0">
              <a:solidFill>
                <a:srgbClr val="1C1F26"/>
              </a:solidFill>
            </a:endParaRPr>
          </a:p>
        </p:txBody>
      </p:sp>
      <p:pic>
        <p:nvPicPr>
          <p:cNvPr id="1827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606" y="5058795"/>
            <a:ext cx="48736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57336" y="1311215"/>
            <a:ext cx="6008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Целевая аудитория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–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стейкхолдеры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рынка труда – 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получают 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взаимообусловленные  выгоды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от реализации </a:t>
            </a:r>
          </a:p>
          <a:p>
            <a:pPr algn="ctr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совместных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проектов посредством управленческой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модели </a:t>
            </a:r>
          </a:p>
          <a:p>
            <a:pPr algn="ctr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сформированной экосистеме рынка труда   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1066" y="5979195"/>
            <a:ext cx="1391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+Развитие  +Стабильность</a:t>
            </a:r>
            <a:endParaRPr lang="ru-RU" sz="1200" i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55278" y="5961943"/>
            <a:ext cx="2071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+Устойчивость </a:t>
            </a:r>
            <a:endParaRPr lang="ru-RU" sz="1200" b="1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2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+Развитие организации</a:t>
            </a:r>
            <a:endParaRPr lang="ru-RU" sz="1200" i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26943" y="5936065"/>
            <a:ext cx="226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+Повышение </a:t>
            </a:r>
            <a:r>
              <a:rPr lang="ru-RU" sz="1200" b="1" i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ресурсности</a:t>
            </a:r>
            <a:endParaRPr lang="ru-RU" sz="1200" b="1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12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+Развитие карьеры</a:t>
            </a:r>
            <a:endParaRPr lang="ru-RU" sz="1200" i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711351" y="5924567"/>
            <a:ext cx="3096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+Подготовка конкурентоспособных выпускников</a:t>
            </a:r>
            <a:endParaRPr lang="ru-RU" sz="1200" i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6303655" y="5979195"/>
            <a:ext cx="556601" cy="249560"/>
          </a:xfrm>
          <a:prstGeom prst="leftRightArrow">
            <a:avLst/>
          </a:prstGeom>
          <a:solidFill>
            <a:srgbClr val="F376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лево/вправо 31"/>
          <p:cNvSpPr/>
          <p:nvPr/>
        </p:nvSpPr>
        <p:spPr>
          <a:xfrm>
            <a:off x="3948642" y="6021046"/>
            <a:ext cx="556601" cy="249560"/>
          </a:xfrm>
          <a:prstGeom prst="leftRightArrow">
            <a:avLst/>
          </a:prstGeom>
          <a:solidFill>
            <a:srgbClr val="F376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>
            <a:off x="1747696" y="6011622"/>
            <a:ext cx="556601" cy="249560"/>
          </a:xfrm>
          <a:prstGeom prst="leftRightArrow">
            <a:avLst/>
          </a:prstGeom>
          <a:solidFill>
            <a:srgbClr val="F376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8519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60926"/>
            <a:ext cx="11252138" cy="498598"/>
          </a:xfrm>
        </p:spPr>
        <p:txBody>
          <a:bodyPr/>
          <a:lstStyle/>
          <a:p>
            <a:r>
              <a:rPr lang="ru-RU" sz="3600" dirty="0"/>
              <a:t>Анализ рынка, целевая аудитория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28760" y="1449956"/>
            <a:ext cx="11252200" cy="222489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Тенденции на рынке труда </a:t>
            </a: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 последние 20 лет: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u="sng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Низкая информационная прозрачность для всех участников рынка труда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Государство утрачивает возможность выполнять функции арбитра, который пользовался бы доверием всех сторон.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Опережающие темпы роста демонстрировали наиболее квалифицированные группы рабочей силы, тогда как численность менее квалифицированных групп либо сокращалась, либо оставалась неизменной.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Рост неформального сектора (от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6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% до 10% от всех занятых).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Масштаб временной занятости увеличился с 3% до 9%.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Высокий уровень неравенства заработных плат.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28760" y="3977497"/>
            <a:ext cx="11252200" cy="2233524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Тренды на рынке труда: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b="1" dirty="0" smtClean="0">
              <a:solidFill>
                <a:srgbClr val="FF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Главным источником производительности труда и конкурентоспособности организаций становятся именно человеческие ресурсы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Интеллектуализация труда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Роботизация труда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Автоматизация задач среднего уровня сложности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Рост дистанционной занятости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Рост нетипичных видов занятости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 smtClean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65571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360926"/>
            <a:ext cx="11252138" cy="498598"/>
          </a:xfrm>
        </p:spPr>
        <p:txBody>
          <a:bodyPr/>
          <a:lstStyle/>
          <a:p>
            <a:r>
              <a:rPr lang="ru-RU" sz="3600" dirty="0"/>
              <a:t>Анализ рынка, целевая аудитория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Новые </a:t>
            </a:r>
            <a:r>
              <a:rPr lang="ru-RU" sz="20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вызовы на рынке труда</a:t>
            </a: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  <a:p>
            <a:pPr marL="0" indent="0">
              <a:buNone/>
            </a:pPr>
            <a:endParaRPr lang="ru-RU" sz="2000" b="1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Усложнение планирования профессионального пути и роста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Гибкие карьерные траектории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Востребованность становится гарантией занятости: необходимость отслеживания уровня своей востребованности на рынке труда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Уменьшение количества работающих по полученной специальности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Необходимость обучения в течение всей жизни (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lifelong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learning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Риск появления целого класса лишних людей, разрушения привычных механизмов "гарантий будущего" (профориентации, долгосрочного найма или достойной пенсии)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Необходимость полного переучивания персонала</a:t>
            </a:r>
          </a:p>
          <a:p>
            <a:endParaRPr lang="ru-RU" sz="2000" dirty="0" smtClean="0"/>
          </a:p>
          <a:p>
            <a:pPr marL="514350" indent="-514350">
              <a:buFont typeface="+mj-lt"/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33303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517585" y="6211019"/>
            <a:ext cx="11059063" cy="513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0905D-4E8E-E144-90EC-8498AD044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22" y="1363691"/>
            <a:ext cx="11252200" cy="37021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Ключевые результаты 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управленческой модели взаимосвязаны между собой: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C703FD-A3F0-0445-BBD1-8F6E9AEFA3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75" y="271671"/>
            <a:ext cx="11252138" cy="553998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600" dirty="0"/>
              <a:t>Ключевые результаты (продукты) проекта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78302" y="6337001"/>
            <a:ext cx="9945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Чем </a:t>
            </a:r>
            <a:r>
              <a:rPr lang="ru-RU" sz="12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больше </a:t>
            </a:r>
            <a:r>
              <a:rPr lang="ru-RU" sz="1200" b="1" i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участников</a:t>
            </a:r>
            <a:r>
              <a:rPr lang="ru-RU" sz="12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вовлечено в экосистему, тем больше реализованных совместных </a:t>
            </a:r>
            <a:r>
              <a:rPr lang="ru-RU" sz="1200" b="1" i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проектов</a:t>
            </a:r>
            <a:r>
              <a:rPr lang="ru-RU" sz="12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тем больше </a:t>
            </a:r>
            <a:r>
              <a:rPr lang="ru-RU" sz="1200" b="1" i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целевых аудиторий </a:t>
            </a:r>
            <a:r>
              <a:rPr lang="ru-RU" sz="1200" b="1" i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охвачено</a:t>
            </a:r>
          </a:p>
        </p:txBody>
      </p:sp>
      <p:sp>
        <p:nvSpPr>
          <p:cNvPr id="45" name="Стрелка вниз 44"/>
          <p:cNvSpPr/>
          <p:nvPr/>
        </p:nvSpPr>
        <p:spPr>
          <a:xfrm rot="10800000">
            <a:off x="645227" y="6223305"/>
            <a:ext cx="321298" cy="504389"/>
          </a:xfrm>
          <a:prstGeom prst="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94331" y="1968220"/>
            <a:ext cx="7548114" cy="3768346"/>
            <a:chOff x="2294331" y="1968220"/>
            <a:chExt cx="7548114" cy="3768346"/>
          </a:xfrm>
        </p:grpSpPr>
        <p:sp>
          <p:nvSpPr>
            <p:cNvPr id="22" name="Прямоугольник 21"/>
            <p:cNvSpPr/>
            <p:nvPr/>
          </p:nvSpPr>
          <p:spPr bwMode="auto">
            <a:xfrm rot="19502454">
              <a:off x="3267770" y="3187124"/>
              <a:ext cx="1589871" cy="425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lnSpc>
                  <a:spcPts val="1300"/>
                </a:lnSpc>
                <a:buClr>
                  <a:srgbClr val="4AB0AC"/>
                </a:buClr>
                <a:defRPr/>
              </a:pPr>
              <a:r>
                <a:rPr lang="ru-RU" altLang="ru-RU" sz="1000" b="1" u="none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Увеличение числа </a:t>
              </a:r>
              <a:r>
                <a:rPr lang="ru-RU" altLang="ru-RU" sz="1000" b="1" u="none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проектных</a:t>
              </a:r>
              <a:r>
                <a:rPr lang="ru-RU" altLang="ru-RU" sz="1000" b="1" u="none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 инициатив</a:t>
              </a:r>
            </a:p>
          </p:txBody>
        </p:sp>
        <p:sp>
          <p:nvSpPr>
            <p:cNvPr id="23" name="Прямоугольник 22"/>
            <p:cNvSpPr/>
            <p:nvPr/>
          </p:nvSpPr>
          <p:spPr bwMode="auto">
            <a:xfrm rot="19502454">
              <a:off x="2415536" y="2608806"/>
              <a:ext cx="2283273" cy="414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lnSpc>
                  <a:spcPts val="1300"/>
                </a:lnSpc>
                <a:buClr>
                  <a:srgbClr val="4AB0AC"/>
                </a:buClr>
                <a:defRPr/>
              </a:pPr>
              <a:r>
                <a:rPr lang="ru-RU" altLang="ru-RU" sz="1000" b="1" u="none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Удовлетворение потребностей целевых аудиторий</a:t>
              </a: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4668560" y="4982277"/>
              <a:ext cx="2722431" cy="414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lnSpc>
                  <a:spcPts val="1300"/>
                </a:lnSpc>
                <a:buClr>
                  <a:srgbClr val="4AB0AC"/>
                </a:buClr>
                <a:defRPr/>
              </a:pPr>
              <a:r>
                <a:rPr lang="ru-RU" altLang="ru-RU" sz="1000" b="1" u="none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Повышение индекса вовлеченности в проекты</a:t>
              </a: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4648322" y="4069931"/>
              <a:ext cx="2722431" cy="414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lnSpc>
                  <a:spcPts val="1300"/>
                </a:lnSpc>
                <a:buClr>
                  <a:srgbClr val="4AB0AC"/>
                </a:buClr>
                <a:defRPr/>
              </a:pPr>
              <a:r>
                <a:rPr lang="ru-RU" altLang="ru-RU" sz="1000" b="1" u="none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Информация о потребностях целевых аудиторий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7450654" y="3915044"/>
              <a:ext cx="2391791" cy="182152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294331" y="3955426"/>
              <a:ext cx="2263510" cy="178114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767150" y="1968220"/>
              <a:ext cx="2372612" cy="176179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2378431" y="4887946"/>
              <a:ext cx="209530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buClr>
                  <a:srgbClr val="4AB0AC"/>
                </a:buClr>
                <a:defRPr/>
              </a:pPr>
              <a:r>
                <a:rPr lang="ru-RU" altLang="ru-RU" sz="2000" b="1" u="none" dirty="0" smtClean="0">
                  <a:solidFill>
                    <a:srgbClr val="FFC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14</a:t>
              </a:r>
              <a:endParaRPr lang="en-US" altLang="ru-RU" sz="2000" b="1" u="none" dirty="0">
                <a:solidFill>
                  <a:srgbClr val="FFC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 eaLnBrk="0" hangingPunct="0">
                <a:lnSpc>
                  <a:spcPts val="1200"/>
                </a:lnSpc>
                <a:buClr>
                  <a:srgbClr val="4AB0AC"/>
                </a:buClr>
                <a:defRPr/>
              </a:pPr>
              <a:r>
                <a:rPr lang="ru-RU" altLang="ru-RU" sz="1200" b="1" u="none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Целевых аудиторий охвачено проектами экосистемы</a:t>
              </a:r>
              <a:endParaRPr lang="ru-RU" altLang="ru-RU" sz="1200" b="1" u="none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pic>
          <p:nvPicPr>
            <p:cNvPr id="31" name="Picture 5" descr="C:\Users\panfilovanv\Downloads\social-care (2)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143" y="4043989"/>
              <a:ext cx="823751" cy="754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/>
            <p:cNvSpPr/>
            <p:nvPr/>
          </p:nvSpPr>
          <p:spPr bwMode="auto">
            <a:xfrm>
              <a:off x="4720516" y="3082240"/>
              <a:ext cx="2372609" cy="6144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buClr>
                  <a:srgbClr val="4AB0AC"/>
                </a:buClr>
                <a:defRPr/>
              </a:pPr>
              <a:r>
                <a:rPr lang="ru-RU" altLang="ru-RU" sz="2000" b="1" u="none" dirty="0">
                  <a:solidFill>
                    <a:srgbClr val="FFC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14</a:t>
              </a:r>
            </a:p>
            <a:p>
              <a:pPr algn="ctr" eaLnBrk="0" hangingPunct="0">
                <a:lnSpc>
                  <a:spcPts val="1200"/>
                </a:lnSpc>
                <a:buClr>
                  <a:srgbClr val="4AB0AC"/>
                </a:buClr>
                <a:defRPr/>
              </a:pPr>
              <a:r>
                <a:rPr lang="ru-RU" altLang="ru-RU" sz="1200" b="1" u="none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реализованных совместных проектов</a:t>
              </a:r>
              <a:endParaRPr lang="ru-RU" altLang="ru-RU" sz="1200" u="none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4767149" y="4577589"/>
              <a:ext cx="2314536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H="1">
              <a:off x="4750574" y="4952871"/>
              <a:ext cx="2389188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 flipH="1">
              <a:off x="2850479" y="2585685"/>
              <a:ext cx="1466720" cy="99311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V="1">
              <a:off x="3749268" y="3314187"/>
              <a:ext cx="881730" cy="56258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 bwMode="auto">
            <a:xfrm>
              <a:off x="7599873" y="4804749"/>
              <a:ext cx="2110944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buClr>
                  <a:srgbClr val="4AB0AC"/>
                </a:buClr>
                <a:defRPr/>
              </a:pPr>
              <a:r>
                <a:rPr lang="en-US" altLang="ru-RU" sz="2000" b="1" u="none" dirty="0" smtClean="0">
                  <a:solidFill>
                    <a:srgbClr val="FFC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874</a:t>
              </a:r>
              <a:r>
                <a:rPr lang="ru-RU" altLang="ru-RU" sz="2000" b="1" u="none" dirty="0" smtClean="0">
                  <a:solidFill>
                    <a:srgbClr val="FFC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 </a:t>
              </a:r>
              <a:r>
                <a:rPr lang="ru-RU" altLang="ru-RU" sz="1200" b="1" u="none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участника экосистемы</a:t>
              </a:r>
            </a:p>
            <a:p>
              <a:pPr algn="ctr" eaLnBrk="0" hangingPunct="0">
                <a:lnSpc>
                  <a:spcPts val="1200"/>
                </a:lnSpc>
                <a:buClr>
                  <a:srgbClr val="4AB0AC"/>
                </a:buClr>
                <a:defRPr/>
              </a:pPr>
              <a:endParaRPr lang="ru-RU" altLang="ru-RU" sz="2000" b="1" u="none" dirty="0" smtClean="0">
                <a:solidFill>
                  <a:srgbClr val="FFC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 eaLnBrk="0" hangingPunct="0">
                <a:lnSpc>
                  <a:spcPts val="1200"/>
                </a:lnSpc>
                <a:buClr>
                  <a:srgbClr val="4AB0AC"/>
                </a:buClr>
                <a:defRPr/>
              </a:pPr>
              <a:r>
                <a:rPr lang="ru-RU" altLang="ru-RU" sz="2000" b="1" u="none" dirty="0" smtClean="0">
                  <a:solidFill>
                    <a:srgbClr val="FFC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10% </a:t>
              </a:r>
            </a:p>
            <a:p>
              <a:pPr algn="ctr" eaLnBrk="0" hangingPunct="0">
                <a:lnSpc>
                  <a:spcPts val="1200"/>
                </a:lnSpc>
                <a:buClr>
                  <a:srgbClr val="4AB0AC"/>
                </a:buClr>
                <a:defRPr/>
              </a:pPr>
              <a:r>
                <a:rPr lang="ru-RU" altLang="ru-RU" sz="1200" b="1" u="none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(</a:t>
              </a:r>
              <a:r>
                <a:rPr lang="ru-RU" altLang="ru-RU" sz="1200" b="1" u="none" dirty="0" smtClean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от всех субъектов)</a:t>
              </a:r>
              <a:endParaRPr lang="ru-RU" altLang="ru-RU" sz="1200" u="none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18288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750" y="4074798"/>
              <a:ext cx="685200" cy="622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Прямоугольник 51"/>
            <p:cNvSpPr/>
            <p:nvPr/>
          </p:nvSpPr>
          <p:spPr bwMode="auto">
            <a:xfrm rot="1897560">
              <a:off x="7102740" y="3263297"/>
              <a:ext cx="2001885" cy="4257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lnSpc>
                  <a:spcPts val="1300"/>
                </a:lnSpc>
                <a:buClr>
                  <a:srgbClr val="4AB0AC"/>
                </a:buClr>
                <a:defRPr/>
              </a:pPr>
              <a:r>
                <a:rPr lang="ru-RU" altLang="ru-RU" sz="1000" b="1" u="none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Удовлетворение потребностей целевых аудиторий</a:t>
              </a:r>
            </a:p>
          </p:txBody>
        </p:sp>
        <p:cxnSp>
          <p:nvCxnSpPr>
            <p:cNvPr id="53" name="Прямая со стрелкой 52"/>
            <p:cNvCxnSpPr/>
            <p:nvPr/>
          </p:nvCxnSpPr>
          <p:spPr>
            <a:xfrm flipH="1" flipV="1">
              <a:off x="7711690" y="2585686"/>
              <a:ext cx="1397509" cy="803793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2886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988" y="2144119"/>
              <a:ext cx="764856" cy="832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Прямоугольник 57"/>
            <p:cNvSpPr/>
            <p:nvPr/>
          </p:nvSpPr>
          <p:spPr bwMode="auto">
            <a:xfrm rot="1825111">
              <a:off x="7760293" y="2606849"/>
              <a:ext cx="1729485" cy="4141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400"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0" hangingPunct="0">
                <a:lnSpc>
                  <a:spcPts val="1300"/>
                </a:lnSpc>
                <a:buClr>
                  <a:srgbClr val="4AB0AC"/>
                </a:buClr>
                <a:defRPr/>
              </a:pPr>
              <a:r>
                <a:rPr lang="ru-RU" altLang="ru-RU" sz="1000" b="1" u="none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Увеличение числа </a:t>
              </a:r>
              <a:r>
                <a:rPr lang="ru-RU" altLang="ru-RU" sz="1000" b="1" u="none" dirty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проектных</a:t>
              </a:r>
              <a:r>
                <a:rPr lang="ru-RU" altLang="ru-RU" sz="1000" b="1" u="none" dirty="0" smtClean="0">
                  <a:latin typeface="PT Astra Serif" panose="020A0603040505020204" pitchFamily="18" charset="-52"/>
                  <a:ea typeface="PT Astra Serif" panose="020A0603040505020204" pitchFamily="18" charset="-52"/>
                </a:rPr>
                <a:t> инициатив</a:t>
              </a: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7332282" y="3353303"/>
              <a:ext cx="858848" cy="49867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2955014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doEKL.2RgQHQalDTXZn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W1kh1xM9YISgid6L0C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d7rzmJL6jrXQhwKjXa0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Tk1I4QkGtFW2db9u1K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XSTtF6ODYyeQSvvdB07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AAd4xmsVRNTwv8wQhXZ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U4nPkygi0QBUhgZ.sx0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PKLxkqHztSX7Oj2Wrus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ozeD2LNBonTcNaAMPDD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xGrau2RwJYwraYLuk4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_DvHly8Fx7_eykMmQkb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bSWA7_wUtN.tTyrdQP2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D553yf2KIW7nsbg_Tw9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YX.il3CqsxZ5Lt1rFBv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RcwSga_ySjofpVt8Zz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_J2MrTPweYmQPbQpW5t8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dQ3ePIdt9kATCIOZ6B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tWMpU5Y9ay8OCpAMKH.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01S6d6NaWxwiv1sTEb5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ChfdGjUuDZ_6FtbH1l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aP__09mM8TAhp0ZjCyX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.iCDYFvkK7VyaWxcGQ.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V4JGhE6sBUZnTSSmLKG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tJwZb4Ps86O_0Dl9sl4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Z4tYyORtm6KuGgf2dyK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_CUu.q2fDo6NkTwmL5M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h9EZJ7Ika.13lLpRV4i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JrVWiiXj3VfdDiAwYd9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yl6OPGtv3aRymkbv12cQ"/>
</p:tagLst>
</file>

<file path=ppt/theme/theme1.xml><?xml version="1.0" encoding="utf-8"?>
<a:theme xmlns:a="http://schemas.openxmlformats.org/drawingml/2006/main" name="Office Theme">
  <a:themeElements>
    <a:clrScheme name="Починок_New">
      <a:dk1>
        <a:srgbClr val="1C1F26"/>
      </a:dk1>
      <a:lt1>
        <a:sysClr val="window" lastClr="FFFFFF"/>
      </a:lt1>
      <a:dk2>
        <a:srgbClr val="1C1F26"/>
      </a:dk2>
      <a:lt2>
        <a:srgbClr val="E7E6E6"/>
      </a:lt2>
      <a:accent1>
        <a:srgbClr val="D6AE7B"/>
      </a:accent1>
      <a:accent2>
        <a:srgbClr val="C8CBD2"/>
      </a:accent2>
      <a:accent3>
        <a:srgbClr val="AFBBC7"/>
      </a:accent3>
      <a:accent4>
        <a:srgbClr val="657181"/>
      </a:accent4>
      <a:accent5>
        <a:srgbClr val="40BBB1"/>
      </a:accent5>
      <a:accent6>
        <a:srgbClr val="3D9C23"/>
      </a:accent6>
      <a:hlink>
        <a:srgbClr val="00B0F0"/>
      </a:hlink>
      <a:folHlink>
        <a:srgbClr val="0070C0"/>
      </a:folHlink>
    </a:clrScheme>
    <a:fontScheme name="Sberbank HR 1">
      <a:majorFont>
        <a:latin typeface="Calibri Ligh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>
        <a:spAutoFit/>
      </a:bodyPr>
      <a:lstStyle>
        <a:defPPr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402349</TotalTime>
  <Words>2392</Words>
  <Application>Microsoft Office PowerPoint</Application>
  <PresentationFormat>Широкоэкранный</PresentationFormat>
  <Paragraphs>642</Paragraphs>
  <Slides>23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</vt:lpstr>
      <vt:lpstr>PT Astra Serif</vt:lpstr>
      <vt:lpstr>Times New Roman</vt:lpstr>
      <vt:lpstr>Trebuchet MS</vt:lpstr>
      <vt:lpstr>Wingdings</vt:lpstr>
      <vt:lpstr>Office Theme</vt:lpstr>
      <vt:lpstr>Слайд think-cell</vt:lpstr>
      <vt:lpstr>Культура сотрудничества как основа построения экосистемы рынка труда (управленческая модель)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элементы (прикрепляются отдельными документами на платформу)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 island</dc:creator>
  <cp:lastModifiedBy>анна гомозова</cp:lastModifiedBy>
  <cp:revision>2501</cp:revision>
  <cp:lastPrinted>2020-09-25T09:52:48Z</cp:lastPrinted>
  <dcterms:created xsi:type="dcterms:W3CDTF">2015-08-29T06:24:16Z</dcterms:created>
  <dcterms:modified xsi:type="dcterms:W3CDTF">2020-10-29T04:39:25Z</dcterms:modified>
</cp:coreProperties>
</file>