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91" r:id="rId4"/>
    <p:sldId id="271" r:id="rId5"/>
    <p:sldId id="261" r:id="rId6"/>
    <p:sldId id="262" r:id="rId7"/>
    <p:sldId id="264" r:id="rId8"/>
    <p:sldId id="283" r:id="rId9"/>
    <p:sldId id="284" r:id="rId10"/>
    <p:sldId id="288" r:id="rId11"/>
    <p:sldId id="267" r:id="rId12"/>
    <p:sldId id="285" r:id="rId13"/>
    <p:sldId id="286" r:id="rId14"/>
    <p:sldId id="287" r:id="rId15"/>
    <p:sldId id="290" r:id="rId16"/>
    <p:sldId id="292" r:id="rId17"/>
    <p:sldId id="28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old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  Васильев" initials="МВ" lastIdx="1" clrIdx="0">
    <p:extLst>
      <p:ext uri="{19B8F6BF-5375-455C-9EA6-DF929625EA0E}">
        <p15:presenceInfo xmlns:p15="http://schemas.microsoft.com/office/powerpoint/2012/main" userId="S::vasilev@obshee-delo.info::55d06683-2fe5-4c63-93f1-b98320e96d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7143" y="7426126"/>
            <a:ext cx="2898974" cy="289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12554" y="8344041"/>
            <a:ext cx="2948585" cy="1452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30727" y="333343"/>
            <a:ext cx="2712241" cy="2712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30400" y="8130589"/>
            <a:ext cx="3145217" cy="149004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698" y="3835956"/>
            <a:ext cx="16116301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spc="-208" dirty="0">
                <a:solidFill>
                  <a:srgbClr val="14110F"/>
                </a:solidFill>
                <a:latin typeface="Roboto Bold"/>
              </a:rPr>
              <a:t>Зачем СО НКО стандарт качества?  </a:t>
            </a:r>
          </a:p>
          <a:p>
            <a:pPr algn="ctr"/>
            <a:r>
              <a:rPr lang="ru-RU" sz="4800" spc="-208" dirty="0">
                <a:solidFill>
                  <a:srgbClr val="14110F"/>
                </a:solidFill>
                <a:latin typeface="Roboto Bold"/>
              </a:rPr>
              <a:t>опыт реализации проекта </a:t>
            </a:r>
          </a:p>
          <a:p>
            <a:pPr algn="ctr"/>
            <a:r>
              <a:rPr lang="ru-RU" sz="4800" spc="-208" dirty="0">
                <a:solidFill>
                  <a:srgbClr val="14110F"/>
                </a:solidFill>
                <a:latin typeface="Roboto Bold"/>
              </a:rPr>
              <a:t>«Продюсерский центр СО НКО»</a:t>
            </a:r>
          </a:p>
          <a:p>
            <a:pPr algn="ctr"/>
            <a:r>
              <a:rPr lang="ru-RU" sz="4800" spc="-208" dirty="0">
                <a:solidFill>
                  <a:srgbClr val="14110F"/>
                </a:solidFill>
                <a:latin typeface="Roboto Bold"/>
              </a:rPr>
              <a:t>Псковская область</a:t>
            </a:r>
            <a:endParaRPr lang="en-US" sz="4800" spc="-208" dirty="0">
              <a:solidFill>
                <a:srgbClr val="14110F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" name="Group 3"/>
          <p:cNvGrpSpPr/>
          <p:nvPr/>
        </p:nvGrpSpPr>
        <p:grpSpPr>
          <a:xfrm>
            <a:off x="1676400" y="571500"/>
            <a:ext cx="9931055" cy="6795409"/>
            <a:chOff x="0" y="-114300"/>
            <a:chExt cx="13241406" cy="8429709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3241406" cy="69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00"/>
                </a:lnSpc>
                <a:spcBef>
                  <a:spcPct val="0"/>
                </a:spcBef>
              </a:pPr>
              <a:r>
                <a:rPr lang="ru-RU" sz="3200" spc="64" dirty="0">
                  <a:solidFill>
                    <a:srgbClr val="1754F1"/>
                  </a:solidFill>
                  <a:latin typeface="Roboto Bold"/>
                </a:rPr>
                <a:t>Качественные результаты проекта</a:t>
              </a:r>
              <a:endParaRPr lang="en-US" sz="3200" spc="64" dirty="0">
                <a:solidFill>
                  <a:srgbClr val="1754F1"/>
                </a:solidFill>
                <a:latin typeface="Robo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001610"/>
              <a:ext cx="12501807" cy="7313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1" indent="-457200">
                <a:lnSpc>
                  <a:spcPts val="3347"/>
                </a:lnSpc>
                <a:spcBef>
                  <a:spcPct val="0"/>
                </a:spcBef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Команды СО НКО получили возможность дополнительного обучения для внедрения стандарта ISO 9001. </a:t>
              </a:r>
            </a:p>
            <a:p>
              <a:pPr lvl="1" indent="-457200">
                <a:lnSpc>
                  <a:spcPts val="3347"/>
                </a:lnSpc>
                <a:spcBef>
                  <a:spcPct val="0"/>
                </a:spcBef>
                <a:buFontTx/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Профессиональное развитие руководителей и топ-менеджеров СО НКО Псковской области.</a:t>
              </a:r>
            </a:p>
            <a:p>
              <a:pPr lvl="1" indent="-457200">
                <a:lnSpc>
                  <a:spcPts val="3347"/>
                </a:lnSpc>
                <a:spcBef>
                  <a:spcPct val="0"/>
                </a:spcBef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Псковская область разработает и апробирует систему учёта деятельности СО НКО в рамках реализации региональных проектов.</a:t>
              </a:r>
            </a:p>
            <a:p>
              <a:pPr lvl="1" indent="-457200">
                <a:lnSpc>
                  <a:spcPts val="3347"/>
                </a:lnSpc>
                <a:spcBef>
                  <a:spcPct val="0"/>
                </a:spcBef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Рост доверия органов исполнительной власти к СО НКО как к поставщикам социальных услуг и партнёрам по реализации региональных проектов.</a:t>
              </a:r>
            </a:p>
            <a:p>
              <a:pPr lvl="1" indent="-457200">
                <a:lnSpc>
                  <a:spcPts val="3347"/>
                </a:lnSpc>
                <a:spcBef>
                  <a:spcPct val="0"/>
                </a:spcBef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Рост эффективности взаимодействия СО НКО с органами исполнительной власти.</a:t>
              </a:r>
            </a:p>
            <a:p>
              <a:pPr lvl="1" indent="-457200">
                <a:lnSpc>
                  <a:spcPts val="3347"/>
                </a:lnSpc>
                <a:spcBef>
                  <a:spcPct val="0"/>
                </a:spcBef>
                <a:buAutoNum type="arabicPeriod"/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Укрепление устойчивости деятельности 30 СО НКО – участников проекта.</a:t>
              </a:r>
              <a:endParaRPr lang="ru-RU" sz="2400" i="1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95AC38B7-939A-4C4F-89AC-C42E9167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1800" y="397531"/>
            <a:ext cx="8042909" cy="8042909"/>
          </a:xfrm>
          <a:prstGeom prst="rect">
            <a:avLst/>
          </a:prstGeom>
          <a:effectLst>
            <a:glow rad="546100">
              <a:schemeClr val="bg1">
                <a:alpha val="6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171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648200" cy="10287000"/>
          </a:xfrm>
          <a:prstGeom prst="rect">
            <a:avLst/>
          </a:prstGeom>
          <a:solidFill>
            <a:srgbClr val="1754F1"/>
          </a:solidFill>
        </p:spPr>
      </p:sp>
      <p:sp>
        <p:nvSpPr>
          <p:cNvPr id="7" name="TextBox 7"/>
          <p:cNvSpPr txBox="1"/>
          <p:nvPr/>
        </p:nvSpPr>
        <p:spPr>
          <a:xfrm>
            <a:off x="10160022" y="6036944"/>
            <a:ext cx="7746978" cy="28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 spc="34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895882"/>
            <a:ext cx="4267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АНО «Клуб единоборств «Спортивное единство»</a:t>
            </a:r>
            <a:endParaRPr lang="en-US" sz="2400" u="none" spc="3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A2DA30-F0AE-40DA-80D2-1C3752687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46546"/>
            <a:ext cx="6949084" cy="5586412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28A0236D-64D7-45D4-BE65-7CF993B89CF6}"/>
              </a:ext>
            </a:extLst>
          </p:cNvPr>
          <p:cNvSpPr txBox="1"/>
          <p:nvPr/>
        </p:nvSpPr>
        <p:spPr>
          <a:xfrm>
            <a:off x="381000" y="8644958"/>
            <a:ext cx="4267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Тимофеева Кристина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2EB2-3E0F-4AA4-85EA-B44902F9B4EE}"/>
              </a:ext>
            </a:extLst>
          </p:cNvPr>
          <p:cNvSpPr txBox="1"/>
          <p:nvPr/>
        </p:nvSpPr>
        <p:spPr>
          <a:xfrm>
            <a:off x="9082685" y="2338926"/>
            <a:ext cx="882431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«Участие в проекте - как </a:t>
            </a:r>
            <a:r>
              <a:rPr lang="en-US" sz="3200" i="1" spc="-33" dirty="0">
                <a:solidFill>
                  <a:srgbClr val="14110F"/>
                </a:solidFill>
                <a:latin typeface="Roboto Bold"/>
              </a:rPr>
              <a:t>mini-MBA </a:t>
            </a: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для НКО.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Полностью поменяла концепцию работы!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Учредила Центр сопровождения спортивных организаций в регионе, которая позволит вывести на качественно новый уровень и небольшие «подвальные» спортивные секции и уже сформированные спортивные команды!»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endParaRPr lang="ru-RU" sz="3200" i="1" spc="-33" dirty="0">
              <a:solidFill>
                <a:srgbClr val="14110F"/>
              </a:solidFill>
              <a:latin typeface="Roboto Bold"/>
            </a:endParaRP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Во время проекта, стала модератором экспертной сессии по спорту на Форуме «День качества НКО - 2021»</a:t>
            </a:r>
            <a:endParaRPr lang="en-US" sz="3200" i="1" spc="-33" dirty="0">
              <a:solidFill>
                <a:srgbClr val="14110F"/>
              </a:solidFill>
              <a:latin typeface="Roboto Bold"/>
            </a:endParaRPr>
          </a:p>
          <a:p>
            <a:endParaRPr lang="ru-RU" sz="32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648200" cy="10287000"/>
          </a:xfrm>
          <a:prstGeom prst="rect">
            <a:avLst/>
          </a:prstGeom>
          <a:solidFill>
            <a:srgbClr val="1754F1"/>
          </a:solidFill>
        </p:spPr>
      </p:sp>
      <p:sp>
        <p:nvSpPr>
          <p:cNvPr id="7" name="TextBox 7"/>
          <p:cNvSpPr txBox="1"/>
          <p:nvPr/>
        </p:nvSpPr>
        <p:spPr>
          <a:xfrm>
            <a:off x="10160022" y="6036944"/>
            <a:ext cx="7746978" cy="28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 spc="34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647700"/>
            <a:ext cx="4267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ПРО ООО «Ассоциация юристов России»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8A0236D-64D7-45D4-BE65-7CF993B89CF6}"/>
              </a:ext>
            </a:extLst>
          </p:cNvPr>
          <p:cNvSpPr txBox="1"/>
          <p:nvPr/>
        </p:nvSpPr>
        <p:spPr>
          <a:xfrm>
            <a:off x="381000" y="9041368"/>
            <a:ext cx="4267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Лебедева Неля 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2EB2-3E0F-4AA4-85EA-B44902F9B4EE}"/>
              </a:ext>
            </a:extLst>
          </p:cNvPr>
          <p:cNvSpPr txBox="1"/>
          <p:nvPr/>
        </p:nvSpPr>
        <p:spPr>
          <a:xfrm>
            <a:off x="9082685" y="3771900"/>
            <a:ext cx="882431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«Систематизировали документы. 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Получили экспертную обратную связь и смогли улучшить систему оказания услуг.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Перешли с годичной системы планирования на пятилетнюю!»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endParaRPr lang="ru-RU" sz="3200" i="1" spc="-33" dirty="0">
              <a:solidFill>
                <a:srgbClr val="14110F"/>
              </a:solidFill>
              <a:latin typeface="Roboto Bold"/>
            </a:endParaRPr>
          </a:p>
          <a:p>
            <a:endParaRPr lang="ru-RU" sz="32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F3EA85-85B2-4061-B707-3E89668C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66900"/>
            <a:ext cx="5268568" cy="66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2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648200" cy="10287000"/>
          </a:xfrm>
          <a:prstGeom prst="rect">
            <a:avLst/>
          </a:prstGeom>
          <a:solidFill>
            <a:srgbClr val="1754F1"/>
          </a:solidFill>
        </p:spPr>
      </p:sp>
      <p:sp>
        <p:nvSpPr>
          <p:cNvPr id="7" name="TextBox 7"/>
          <p:cNvSpPr txBox="1"/>
          <p:nvPr/>
        </p:nvSpPr>
        <p:spPr>
          <a:xfrm>
            <a:off x="10160022" y="6036944"/>
            <a:ext cx="7746978" cy="28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 spc="34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895882"/>
            <a:ext cx="4267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ПОО ООО «Всероссийское общество инвалидов»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28A0236D-64D7-45D4-BE65-7CF993B89CF6}"/>
              </a:ext>
            </a:extLst>
          </p:cNvPr>
          <p:cNvSpPr txBox="1"/>
          <p:nvPr/>
        </p:nvSpPr>
        <p:spPr>
          <a:xfrm>
            <a:off x="381000" y="8644958"/>
            <a:ext cx="4267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Марина Борисенкова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2EB2-3E0F-4AA4-85EA-B44902F9B4EE}"/>
              </a:ext>
            </a:extLst>
          </p:cNvPr>
          <p:cNvSpPr txBox="1"/>
          <p:nvPr/>
        </p:nvSpPr>
        <p:spPr>
          <a:xfrm>
            <a:off x="9144000" y="3456919"/>
            <a:ext cx="8824316" cy="336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«Привели все документы в порядок!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Стали  более качественно планировать свою деятельность и подходить к работе!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Быть спокойными и уверенными, что при любой контрольно-надзорной проверке, все будет в порядке»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7E11AB-2E72-4E74-9786-5CDDCE13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8" y="2525823"/>
            <a:ext cx="7369668" cy="52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648200" cy="10287000"/>
          </a:xfrm>
          <a:prstGeom prst="rect">
            <a:avLst/>
          </a:prstGeom>
          <a:solidFill>
            <a:srgbClr val="1754F1"/>
          </a:solidFill>
        </p:spPr>
      </p:sp>
      <p:sp>
        <p:nvSpPr>
          <p:cNvPr id="7" name="TextBox 7"/>
          <p:cNvSpPr txBox="1"/>
          <p:nvPr/>
        </p:nvSpPr>
        <p:spPr>
          <a:xfrm>
            <a:off x="10160022" y="6036944"/>
            <a:ext cx="7746978" cy="28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 spc="34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895882"/>
            <a:ext cx="42672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Псковская региональная общественная организация "Социальная станция"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2EB2-3E0F-4AA4-85EA-B44902F9B4EE}"/>
              </a:ext>
            </a:extLst>
          </p:cNvPr>
          <p:cNvSpPr txBox="1"/>
          <p:nvPr/>
        </p:nvSpPr>
        <p:spPr>
          <a:xfrm>
            <a:off x="9144000" y="3456919"/>
            <a:ext cx="8824316" cy="336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«Благодаря этому проекту вышли на новый уровень управления внутри организации! Наладили мониторинг между </a:t>
            </a:r>
            <a:r>
              <a:rPr lang="ru-RU" sz="3200" i="1" spc="-33" dirty="0" err="1">
                <a:solidFill>
                  <a:srgbClr val="14110F"/>
                </a:solidFill>
                <a:latin typeface="Roboto Bold"/>
              </a:rPr>
              <a:t>благополучателями</a:t>
            </a: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 и сотрудниками. </a:t>
            </a:r>
          </a:p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Нашли новые направления для расширения предоставляемых социальных услуг»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4989B-006A-4756-8EDE-46E466FEE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7" y="2525823"/>
            <a:ext cx="7043146" cy="59171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6298BF-94DD-4552-8671-A24F3074CE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972300"/>
            <a:ext cx="1143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648200" cy="10287000"/>
          </a:xfrm>
          <a:prstGeom prst="rect">
            <a:avLst/>
          </a:prstGeom>
          <a:solidFill>
            <a:srgbClr val="1754F1"/>
          </a:solidFill>
        </p:spPr>
      </p:sp>
      <p:sp>
        <p:nvSpPr>
          <p:cNvPr id="7" name="TextBox 7"/>
          <p:cNvSpPr txBox="1"/>
          <p:nvPr/>
        </p:nvSpPr>
        <p:spPr>
          <a:xfrm>
            <a:off x="10160022" y="6036944"/>
            <a:ext cx="7746978" cy="28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 spc="34" dirty="0">
              <a:solidFill>
                <a:srgbClr val="14110F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8600" y="895882"/>
            <a:ext cx="4267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АНО «Центр сопровождения некоммерческих организаций Псковской области»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BC2EB2-3E0F-4AA4-85EA-B44902F9B4EE}"/>
              </a:ext>
            </a:extLst>
          </p:cNvPr>
          <p:cNvSpPr txBox="1"/>
          <p:nvPr/>
        </p:nvSpPr>
        <p:spPr>
          <a:xfrm>
            <a:off x="9144000" y="3456919"/>
            <a:ext cx="8824316" cy="391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290"/>
              </a:lnSpc>
              <a:spcBef>
                <a:spcPct val="0"/>
              </a:spcBef>
            </a:pPr>
            <a:r>
              <a:rPr lang="ru-RU" sz="3200" i="1" spc="-33" dirty="0">
                <a:solidFill>
                  <a:srgbClr val="14110F"/>
                </a:solidFill>
                <a:latin typeface="Roboto Bold"/>
              </a:rPr>
              <a:t>«Участие в проекте и прохождение внешней оценки качества помогло проанализировать всю деятельность организации, собрать и зафиксировать наши достижения, а также понять и разработать план на дальнейшее развитие не только организации, но и каждого сотрудника!»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6A4B43-37E6-430C-A622-5B066BF8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04" y="2557967"/>
            <a:ext cx="4264391" cy="6319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F5FD87-4EB0-41E3-BEB3-8E04618692A5}"/>
              </a:ext>
            </a:extLst>
          </p:cNvPr>
          <p:cNvSpPr txBox="1"/>
          <p:nvPr/>
        </p:nvSpPr>
        <p:spPr>
          <a:xfrm>
            <a:off x="381000" y="9041368"/>
            <a:ext cx="426720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Николаева Елена </a:t>
            </a:r>
            <a:endParaRPr lang="en-US" sz="2400" dirty="0">
              <a:solidFill>
                <a:schemeClr val="bg1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160022" y="6036944"/>
            <a:ext cx="7746978" cy="28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 spc="34" dirty="0">
              <a:solidFill>
                <a:srgbClr val="14110F"/>
              </a:solidFill>
              <a:latin typeface="Robo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F8EC95-CBDB-4A7E-8540-929BCEE86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833543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670756" y="3903345"/>
            <a:ext cx="12946487" cy="233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0"/>
              </a:lnSpc>
            </a:pPr>
            <a:r>
              <a:rPr lang="en-US" sz="14400" dirty="0" err="1">
                <a:solidFill>
                  <a:srgbClr val="FFFFFF"/>
                </a:solidFill>
                <a:latin typeface="Roboto Bold"/>
              </a:rPr>
              <a:t>Спасибо</a:t>
            </a:r>
            <a:r>
              <a:rPr lang="en-US" sz="14400" dirty="0">
                <a:solidFill>
                  <a:srgbClr val="FFFFFF"/>
                </a:solidFill>
                <a:latin typeface="Roboto Bold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65" b="7865"/>
          <a:stretch>
            <a:fillRect/>
          </a:stretch>
        </p:blipFill>
        <p:spPr>
          <a:xfrm>
            <a:off x="1524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6643" y="3314700"/>
            <a:ext cx="8307357" cy="6260783"/>
            <a:chOff x="-713276" y="-496563"/>
            <a:chExt cx="11076475" cy="8347713"/>
          </a:xfrm>
        </p:grpSpPr>
        <p:sp>
          <p:nvSpPr>
            <p:cNvPr id="4" name="TextBox 4"/>
            <p:cNvSpPr txBox="1"/>
            <p:nvPr/>
          </p:nvSpPr>
          <p:spPr>
            <a:xfrm>
              <a:off x="-713275" y="-496563"/>
              <a:ext cx="11076474" cy="20176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4012"/>
                </a:lnSpc>
                <a:spcBef>
                  <a:spcPct val="0"/>
                </a:spcBef>
              </a:pPr>
              <a:r>
                <a:rPr lang="ru-RU" sz="3200" u="none" spc="53" dirty="0">
                  <a:solidFill>
                    <a:srgbClr val="FFFFFF"/>
                  </a:solidFill>
                  <a:latin typeface="Roboto Bold"/>
                </a:rPr>
                <a:t>ПРОО Центр социального проектирования и добровольчества «Команда 2018»</a:t>
              </a:r>
              <a:endParaRPr lang="en-US" sz="3200" u="none" spc="53" dirty="0">
                <a:solidFill>
                  <a:srgbClr val="FFFFFF"/>
                </a:solidFill>
                <a:latin typeface="Roboto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713276" y="1941838"/>
              <a:ext cx="10871200" cy="5909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sz="3600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	</a:t>
              </a:r>
              <a:r>
                <a:rPr lang="ru-RU" sz="3600" i="1" dirty="0">
                  <a:solidFill>
                    <a:schemeClr val="bg1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Команда 2018 – это не место или условия, это – МЫ С ВАМИ, делающие нашу жизнь и жизнь окружающих лучше! Реализуя свой проект, помогая другим идеям стать реальными, мы вносим свой вклад в будущее не только родного края, но и всей страны в целом.</a:t>
              </a:r>
              <a:endParaRPr lang="en-US" sz="3600" i="1" dirty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BD7F0DF3-61A8-4B5A-9675-B1B1DD70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1800" y="-936776"/>
            <a:ext cx="4766309" cy="4766309"/>
          </a:xfrm>
          <a:prstGeom prst="rect">
            <a:avLst/>
          </a:prstGeom>
          <a:effectLst>
            <a:glow rad="546100">
              <a:schemeClr val="bg1">
                <a:alpha val="63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8A68FA-5152-4CBE-882F-B4A0C5EC5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9" y="0"/>
            <a:ext cx="8539921" cy="1028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76540-1BA5-4DF9-ABDC-224BEF2B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17" y="38100"/>
            <a:ext cx="18288000" cy="10287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8FA0DA-6BC3-4835-A40D-8276BAB1D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588">
            <a:off x="1403633" y="3520930"/>
            <a:ext cx="5400909" cy="481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391875-4183-42C1-A9DA-10B494583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460" y="3511599"/>
            <a:ext cx="5957049" cy="4322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2D34F8E-6BA1-4755-91F3-59FA5FA72F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47788" y="3349854"/>
            <a:ext cx="3461033" cy="3461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825500">
              <a:schemeClr val="bg1">
                <a:alpha val="75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1F380D-F7CA-456B-80CE-A0EB2DCD8A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82">
            <a:off x="7220386" y="6558757"/>
            <a:ext cx="2941454" cy="1564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732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4402" y="908808"/>
            <a:ext cx="13554598" cy="1559118"/>
            <a:chOff x="-1" y="-9525"/>
            <a:chExt cx="18072796" cy="2078823"/>
          </a:xfrm>
        </p:grpSpPr>
        <p:sp>
          <p:nvSpPr>
            <p:cNvPr id="3" name="TextBox 3"/>
            <p:cNvSpPr txBox="1"/>
            <p:nvPr/>
          </p:nvSpPr>
          <p:spPr>
            <a:xfrm>
              <a:off x="0" y="1681329"/>
              <a:ext cx="14603850" cy="387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37"/>
                </a:lnSpc>
              </a:pPr>
              <a:r>
                <a:rPr lang="ru-RU" sz="1875" spc="37" dirty="0">
                  <a:solidFill>
                    <a:srgbClr val="14110F"/>
                  </a:solidFill>
                  <a:latin typeface="Roboto"/>
                </a:rPr>
                <a:t>Ключевые проблемы СО НКО в Псковской области, на наш взгляд!</a:t>
              </a:r>
              <a:endParaRPr lang="en-US" sz="1875" spc="37" dirty="0">
                <a:solidFill>
                  <a:srgbClr val="14110F"/>
                </a:solidFill>
                <a:latin typeface="Robot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1" y="-9525"/>
              <a:ext cx="18072796" cy="14704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8640"/>
                </a:lnSpc>
              </a:pPr>
              <a:r>
                <a:rPr lang="ru-RU" sz="7200" spc="-72" dirty="0">
                  <a:solidFill>
                    <a:srgbClr val="14110F"/>
                  </a:solidFill>
                  <a:latin typeface="Roboto Bold" panose="02000000000000000000" pitchFamily="2" charset="0"/>
                  <a:ea typeface="Roboto Bold" panose="02000000000000000000" pitchFamily="2" charset="0"/>
                </a:rPr>
                <a:t>Проблемы «третьего сектора»</a:t>
              </a:r>
              <a:endParaRPr lang="en-US" sz="7200" spc="-72" dirty="0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3503528"/>
            <a:ext cx="4991100" cy="4114800"/>
            <a:chOff x="0" y="0"/>
            <a:chExt cx="848641" cy="1176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04402" y="3757478"/>
            <a:ext cx="387719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>
                <a:latin typeface="Roboto Bold" panose="02000000000000000000" pitchFamily="2" charset="0"/>
                <a:ea typeface="Roboto Bold" panose="02000000000000000000" pitchFamily="2" charset="0"/>
              </a:rPr>
              <a:t>Слабая устойчивость менеджмента в СО НКО</a:t>
            </a:r>
            <a:endParaRPr lang="en-US" sz="2400" spc="26" dirty="0">
              <a:solidFill>
                <a:srgbClr val="14110F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04402" y="4967617"/>
            <a:ext cx="441059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отсутствует единый формат подготовки руководителей и ТОП-менеджеров СО НКО, а существующие курсы не носят обязательный характер</a:t>
            </a:r>
            <a:endParaRPr lang="en-US" sz="2400" spc="23" dirty="0">
              <a:solidFill>
                <a:srgbClr val="14110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6" name="Group 5">
            <a:extLst>
              <a:ext uri="{FF2B5EF4-FFF2-40B4-BE49-F238E27FC236}">
                <a16:creationId xmlns:a16="http://schemas.microsoft.com/office/drawing/2014/main" id="{09631251-CEEE-4B24-9B37-40DEC9321A04}"/>
              </a:ext>
            </a:extLst>
          </p:cNvPr>
          <p:cNvGrpSpPr/>
          <p:nvPr/>
        </p:nvGrpSpPr>
        <p:grpSpPr>
          <a:xfrm>
            <a:off x="6648450" y="3503528"/>
            <a:ext cx="4991100" cy="4114800"/>
            <a:chOff x="0" y="0"/>
            <a:chExt cx="848641" cy="11768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3FB16BF2-EC7E-49F7-A298-019013574C82}"/>
                </a:ext>
              </a:extLst>
            </p:cNvPr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8" name="TextBox 13">
            <a:extLst>
              <a:ext uri="{FF2B5EF4-FFF2-40B4-BE49-F238E27FC236}">
                <a16:creationId xmlns:a16="http://schemas.microsoft.com/office/drawing/2014/main" id="{16CEA842-B325-4B57-95E1-4F71C2993DA4}"/>
              </a:ext>
            </a:extLst>
          </p:cNvPr>
          <p:cNvSpPr txBox="1"/>
          <p:nvPr/>
        </p:nvSpPr>
        <p:spPr>
          <a:xfrm>
            <a:off x="6924152" y="3757478"/>
            <a:ext cx="441059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>
                <a:latin typeface="Roboto Bold" panose="02000000000000000000" pitchFamily="2" charset="0"/>
                <a:ea typeface="Roboto Bold" panose="02000000000000000000" pitchFamily="2" charset="0"/>
              </a:rPr>
              <a:t>Отсутствие опыта включения СО НКО в реализацию задач региональных ОИВ</a:t>
            </a:r>
            <a:endParaRPr lang="en-US" sz="2400" spc="26" dirty="0">
              <a:solidFill>
                <a:srgbClr val="14110F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FADE2C9C-9728-4076-BBDA-558E3DA19448}"/>
              </a:ext>
            </a:extLst>
          </p:cNvPr>
          <p:cNvSpPr txBox="1"/>
          <p:nvPr/>
        </p:nvSpPr>
        <p:spPr>
          <a:xfrm>
            <a:off x="6924152" y="4967617"/>
            <a:ext cx="441059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чиновники имеют негативный опыт взаимодействия с НКО, потому что те чаще выполняли функцию общественных наблюдателей за качеством работы 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ОИВов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, чем партнёров</a:t>
            </a:r>
            <a:endParaRPr lang="en-US" sz="2400" spc="23" dirty="0">
              <a:solidFill>
                <a:srgbClr val="14110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 5">
            <a:extLst>
              <a:ext uri="{FF2B5EF4-FFF2-40B4-BE49-F238E27FC236}">
                <a16:creationId xmlns:a16="http://schemas.microsoft.com/office/drawing/2014/main" id="{949D914B-F326-4C7E-A6C8-0D5536159129}"/>
              </a:ext>
            </a:extLst>
          </p:cNvPr>
          <p:cNvGrpSpPr/>
          <p:nvPr/>
        </p:nvGrpSpPr>
        <p:grpSpPr>
          <a:xfrm>
            <a:off x="12268200" y="3503528"/>
            <a:ext cx="4991100" cy="4114800"/>
            <a:chOff x="0" y="0"/>
            <a:chExt cx="848641" cy="117680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E95D1755-5B3B-450F-ACCD-B8E31DC029D8}"/>
                </a:ext>
              </a:extLst>
            </p:cNvPr>
            <p:cNvSpPr/>
            <p:nvPr/>
          </p:nvSpPr>
          <p:spPr>
            <a:xfrm>
              <a:off x="0" y="0"/>
              <a:ext cx="848641" cy="1176801"/>
            </a:xfrm>
            <a:custGeom>
              <a:avLst/>
              <a:gdLst/>
              <a:ahLst/>
              <a:cxnLst/>
              <a:rect l="l" t="t" r="r" b="b"/>
              <a:pathLst>
                <a:path w="848641" h="1176801">
                  <a:moveTo>
                    <a:pt x="724181" y="1176801"/>
                  </a:moveTo>
                  <a:lnTo>
                    <a:pt x="124460" y="1176801"/>
                  </a:lnTo>
                  <a:cubicBezTo>
                    <a:pt x="55880" y="1176801"/>
                    <a:pt x="0" y="1120921"/>
                    <a:pt x="0" y="1052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4181" y="0"/>
                  </a:lnTo>
                  <a:cubicBezTo>
                    <a:pt x="792761" y="0"/>
                    <a:pt x="848641" y="55880"/>
                    <a:pt x="848641" y="124460"/>
                  </a:cubicBezTo>
                  <a:lnTo>
                    <a:pt x="848641" y="1052341"/>
                  </a:lnTo>
                  <a:cubicBezTo>
                    <a:pt x="848641" y="1120921"/>
                    <a:pt x="792761" y="1176801"/>
                    <a:pt x="724181" y="117680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6" name="TextBox 13">
            <a:extLst>
              <a:ext uri="{FF2B5EF4-FFF2-40B4-BE49-F238E27FC236}">
                <a16:creationId xmlns:a16="http://schemas.microsoft.com/office/drawing/2014/main" id="{C1E51CA9-68DC-434B-AC04-EEDBEC7B4069}"/>
              </a:ext>
            </a:extLst>
          </p:cNvPr>
          <p:cNvSpPr txBox="1"/>
          <p:nvPr/>
        </p:nvSpPr>
        <p:spPr>
          <a:xfrm>
            <a:off x="12543902" y="3757478"/>
            <a:ext cx="443969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>
                <a:latin typeface="Roboto Bold" panose="02000000000000000000" pitchFamily="2" charset="0"/>
                <a:ea typeface="Roboto Bold" panose="02000000000000000000" pitchFamily="2" charset="0"/>
              </a:rPr>
              <a:t>Отсутствие медиа-бренда СО НКО как поставщика качественных услуг</a:t>
            </a:r>
            <a:endParaRPr lang="en-US" sz="2400" dirty="0"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BE143424-431C-4B3A-A564-612376B1D534}"/>
              </a:ext>
            </a:extLst>
          </p:cNvPr>
          <p:cNvSpPr txBox="1"/>
          <p:nvPr/>
        </p:nvSpPr>
        <p:spPr>
          <a:xfrm>
            <a:off x="12543902" y="4967617"/>
            <a:ext cx="441059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 НКО ведут стихийную работу со СМИ и не выстраивают комплексную рекламную компанию своей деятельности. Бизнес и </a:t>
            </a:r>
            <a:r>
              <a:rPr lang="ru-RU" sz="2400" dirty="0" err="1">
                <a:latin typeface="Roboto" panose="02000000000000000000" pitchFamily="2" charset="0"/>
                <a:ea typeface="Roboto" panose="02000000000000000000" pitchFamily="2" charset="0"/>
              </a:rPr>
              <a:t>ОИВы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 не понимают чем они занимаются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1992" y="3450676"/>
            <a:ext cx="14431007" cy="3853379"/>
            <a:chOff x="0" y="0"/>
            <a:chExt cx="2243359" cy="13034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3359" cy="1303489"/>
            </a:xfrm>
            <a:custGeom>
              <a:avLst/>
              <a:gdLst/>
              <a:ahLst/>
              <a:cxnLst/>
              <a:rect l="l" t="t" r="r" b="b"/>
              <a:pathLst>
                <a:path w="2243359" h="1303489">
                  <a:moveTo>
                    <a:pt x="2118899" y="1303489"/>
                  </a:moveTo>
                  <a:lnTo>
                    <a:pt x="124460" y="1303489"/>
                  </a:lnTo>
                  <a:cubicBezTo>
                    <a:pt x="55880" y="1303489"/>
                    <a:pt x="0" y="1247609"/>
                    <a:pt x="0" y="11790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8899" y="0"/>
                  </a:lnTo>
                  <a:cubicBezTo>
                    <a:pt x="2187479" y="0"/>
                    <a:pt x="2243359" y="55880"/>
                    <a:pt x="2243359" y="124460"/>
                  </a:cubicBezTo>
                  <a:lnTo>
                    <a:pt x="2243359" y="1179029"/>
                  </a:lnTo>
                  <a:cubicBezTo>
                    <a:pt x="2243359" y="1247609"/>
                    <a:pt x="2187479" y="1303489"/>
                    <a:pt x="2118899" y="13034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702623" y="4459521"/>
            <a:ext cx="1291837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>
              <a:lnSpc>
                <a:spcPts val="3640"/>
              </a:lnSpc>
              <a:spcBef>
                <a:spcPct val="0"/>
              </a:spcBef>
            </a:pPr>
            <a:r>
              <a:rPr lang="ru-RU" sz="3600" dirty="0">
                <a:latin typeface="Roboto Bold" panose="02000000000000000000" pitchFamily="2" charset="0"/>
                <a:ea typeface="Roboto Bold" panose="02000000000000000000" pitchFamily="2" charset="0"/>
              </a:rPr>
              <a:t>	Обеспечить взаимодействие не менее 30 устойчивых СО НКО с ОИВ в рамках реализации региональных проектов и предоставления социальных услуг населению Псковской области с помощью применения стандарта менеджмента по системе «ОКНО» и развития медиа-бренда СО НКО Псковской области за 2021-2022 гг.</a:t>
            </a:r>
            <a:endParaRPr lang="en-US" sz="3600" u="none" spc="56" dirty="0">
              <a:solidFill>
                <a:srgbClr val="14110F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8855624" y="3162300"/>
            <a:ext cx="576751" cy="57675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02671" y="1494100"/>
            <a:ext cx="11282659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  <a:spcBef>
                <a:spcPct val="0"/>
              </a:spcBef>
            </a:pPr>
            <a:r>
              <a:rPr lang="ru-RU" sz="7200" spc="-72" dirty="0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Ц</a:t>
            </a:r>
            <a:r>
              <a:rPr lang="en-US" sz="7200" spc="-72" dirty="0" err="1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ел</a:t>
            </a:r>
            <a:r>
              <a:rPr lang="ru-RU" sz="7200" spc="-72" dirty="0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ь проекта</a:t>
            </a:r>
            <a:endParaRPr lang="en-US" sz="7200" spc="-72" dirty="0">
              <a:solidFill>
                <a:srgbClr val="14110F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B39441E8-3A52-4AF1-99BE-ED5D7B161659}"/>
              </a:ext>
            </a:extLst>
          </p:cNvPr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54F1"/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1750" y="0"/>
            <a:ext cx="10276250" cy="10287000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" name="Group 3"/>
          <p:cNvGrpSpPr/>
          <p:nvPr/>
        </p:nvGrpSpPr>
        <p:grpSpPr>
          <a:xfrm>
            <a:off x="6620779" y="1028700"/>
            <a:ext cx="10638521" cy="2351341"/>
            <a:chOff x="0" y="0"/>
            <a:chExt cx="3598710" cy="7953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620779" y="3967829"/>
            <a:ext cx="10638521" cy="2351341"/>
            <a:chOff x="0" y="0"/>
            <a:chExt cx="3598710" cy="7953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620779" y="6906959"/>
            <a:ext cx="10638521" cy="2351341"/>
            <a:chOff x="0" y="0"/>
            <a:chExt cx="3598710" cy="79539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98710" cy="795392"/>
            </a:xfrm>
            <a:custGeom>
              <a:avLst/>
              <a:gdLst/>
              <a:ahLst/>
              <a:cxnLst/>
              <a:rect l="l" t="t" r="r" b="b"/>
              <a:pathLst>
                <a:path w="3598710" h="795392">
                  <a:moveTo>
                    <a:pt x="3474250" y="795392"/>
                  </a:moveTo>
                  <a:lnTo>
                    <a:pt x="124460" y="795392"/>
                  </a:lnTo>
                  <a:cubicBezTo>
                    <a:pt x="55880" y="795392"/>
                    <a:pt x="0" y="739512"/>
                    <a:pt x="0" y="6709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74250" y="0"/>
                  </a:lnTo>
                  <a:cubicBezTo>
                    <a:pt x="3542829" y="0"/>
                    <a:pt x="3598710" y="55880"/>
                    <a:pt x="3598710" y="124460"/>
                  </a:cubicBezTo>
                  <a:lnTo>
                    <a:pt x="3598710" y="670932"/>
                  </a:lnTo>
                  <a:cubicBezTo>
                    <a:pt x="3598710" y="739512"/>
                    <a:pt x="3542829" y="795392"/>
                    <a:pt x="3474250" y="7953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8700" y="1011841"/>
            <a:ext cx="5185432" cy="343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0"/>
              </a:lnSpc>
            </a:pPr>
            <a:r>
              <a:rPr lang="en-US" sz="5200" spc="-52" dirty="0" err="1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Основны</a:t>
            </a:r>
            <a:r>
              <a:rPr lang="ru-RU" sz="5200" spc="-52" dirty="0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е этапы</a:t>
            </a:r>
            <a:r>
              <a:rPr lang="en-US" sz="5200" spc="-52" dirty="0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 </a:t>
            </a:r>
            <a:r>
              <a:rPr lang="ru-RU" sz="5200" spc="-52" dirty="0">
                <a:solidFill>
                  <a:srgbClr val="14110F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проекта «Продюсерский центр СО НКО»</a:t>
            </a:r>
            <a:endParaRPr lang="en-US" sz="5200" spc="-52" dirty="0">
              <a:solidFill>
                <a:srgbClr val="14110F"/>
              </a:solidFill>
              <a:latin typeface="Roboto Bold" panose="02000000000000000000" pitchFamily="2" charset="0"/>
              <a:ea typeface="Roboto Bold" panose="02000000000000000000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77229" y="1710976"/>
            <a:ext cx="931963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77229" y="4650105"/>
            <a:ext cx="931963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77229" y="7589234"/>
            <a:ext cx="931963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80"/>
              </a:lnSpc>
              <a:spcBef>
                <a:spcPct val="0"/>
              </a:spcBef>
            </a:pPr>
            <a:r>
              <a:rPr lang="en-US" sz="5600" u="none" spc="-56">
                <a:solidFill>
                  <a:srgbClr val="14110F">
                    <a:alpha val="29804"/>
                  </a:srgbClr>
                </a:solidFill>
                <a:latin typeface="Roboto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91125" y="1409700"/>
            <a:ext cx="8049322" cy="164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67"/>
              </a:lnSpc>
            </a:pPr>
            <a:r>
              <a:rPr lang="ru-RU" sz="2000" dirty="0">
                <a:latin typeface="Roboto Bold" panose="02000000000000000000" pitchFamily="2" charset="0"/>
                <a:ea typeface="Roboto Bold" panose="02000000000000000000" pitchFamily="2" charset="0"/>
              </a:rPr>
              <a:t>УПРАВЛЕЧЕСКИЙ.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Укрепление устойчивости: разработка стратегии и ключевых программ на 5 лет в соответствии с ЦУР и приоритетными целями развития РФ, повышение квалификации по менеджменту качества (обучение, консалтинг и внешняя оценка)</a:t>
            </a:r>
            <a:endParaRPr lang="en-US" sz="2000" spc="39" dirty="0">
              <a:solidFill>
                <a:srgbClr val="14110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91124" y="4152900"/>
            <a:ext cx="8325275" cy="1952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055"/>
              </a:lnSpc>
            </a:pPr>
            <a:r>
              <a:rPr lang="ru-RU" sz="2000" dirty="0">
                <a:latin typeface="Roboto Bold" panose="02000000000000000000" pitchFamily="2" charset="0"/>
                <a:ea typeface="Roboto Bold" panose="02000000000000000000" pitchFamily="2" charset="0"/>
              </a:rPr>
              <a:t>ФУНКЦИОНАЛЬНЫЙ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. Обеспечение взаимодействия с профильными ОИВ и совместная разработка системы учёта деятельности СО НКО в рамках реализации региональных проектов: разработка знака качества,  экспертная поддержка при подготовке к зачислению в реестр поставщиков</a:t>
            </a:r>
            <a:endParaRPr lang="en-US" sz="2000" spc="47" dirty="0">
              <a:solidFill>
                <a:srgbClr val="14110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91125" y="7048500"/>
            <a:ext cx="8049322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762"/>
              </a:lnSpc>
            </a:pPr>
            <a:r>
              <a:rPr lang="ru-RU" sz="2000" dirty="0">
                <a:latin typeface="Roboto Bold" panose="02000000000000000000" pitchFamily="2" charset="0"/>
                <a:ea typeface="Roboto Bold" panose="02000000000000000000" pitchFamily="2" charset="0"/>
              </a:rPr>
              <a:t>ИНФОРМАЦИОННЫЙ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. Разработка медиа-бренда СО НКО: запись видео-визитки, базовая подготовка сообщества в социальной сети «</a:t>
            </a:r>
            <a:r>
              <a:rPr lang="ru-RU" sz="2000" dirty="0" err="1"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», разработка портфолио и презентации о деятельности СО НКО, полугодовая информационная поддержка в СМИ Псковской области для популяризации социального эффекта деятельности СО НКО</a:t>
            </a:r>
            <a:endParaRPr lang="en-US" sz="2000" spc="42" dirty="0">
              <a:solidFill>
                <a:srgbClr val="14110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028700" y="8455649"/>
            <a:ext cx="1338355" cy="802651"/>
            <a:chOff x="0" y="0"/>
            <a:chExt cx="1784474" cy="107020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84474" cy="1070201"/>
              <a:chOff x="0" y="0"/>
              <a:chExt cx="865399" cy="51816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350" y="6360"/>
                <a:ext cx="852699" cy="506284"/>
              </a:xfrm>
              <a:custGeom>
                <a:avLst/>
                <a:gdLst/>
                <a:ahLst/>
                <a:cxnLst/>
                <a:rect l="l" t="t" r="r" b="b"/>
                <a:pathLst>
                  <a:path w="852699" h="506284">
                    <a:moveTo>
                      <a:pt x="252730" y="0"/>
                    </a:moveTo>
                    <a:lnTo>
                      <a:pt x="599969" y="0"/>
                    </a:lnTo>
                    <a:cubicBezTo>
                      <a:pt x="739669" y="0"/>
                      <a:pt x="852699" y="113215"/>
                      <a:pt x="852699" y="253143"/>
                    </a:cubicBezTo>
                    <a:cubicBezTo>
                      <a:pt x="852699" y="393070"/>
                      <a:pt x="739669" y="506285"/>
                      <a:pt x="599969" y="506285"/>
                    </a:cubicBezTo>
                    <a:lnTo>
                      <a:pt x="252730" y="506285"/>
                    </a:lnTo>
                    <a:cubicBezTo>
                      <a:pt x="113030" y="506285"/>
                      <a:pt x="0" y="393070"/>
                      <a:pt x="0" y="253143"/>
                    </a:cubicBezTo>
                    <a:cubicBezTo>
                      <a:pt x="0" y="113215"/>
                      <a:pt x="113030" y="0"/>
                      <a:pt x="252730" y="0"/>
                    </a:cubicBezTo>
                    <a:close/>
                  </a:path>
                </a:pathLst>
              </a:custGeom>
              <a:solidFill>
                <a:srgbClr val="1754F1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393198" y="401024"/>
              <a:ext cx="998079" cy="315171"/>
              <a:chOff x="0" y="0"/>
              <a:chExt cx="1359375" cy="42926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-5080"/>
                <a:ext cx="1359375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359375" h="434340">
                    <a:moveTo>
                      <a:pt x="1341595" y="187960"/>
                    </a:moveTo>
                    <a:lnTo>
                      <a:pt x="1079975" y="11430"/>
                    </a:lnTo>
                    <a:cubicBezTo>
                      <a:pt x="1062195" y="0"/>
                      <a:pt x="1039335" y="3810"/>
                      <a:pt x="1026635" y="21590"/>
                    </a:cubicBezTo>
                    <a:cubicBezTo>
                      <a:pt x="1015205" y="39370"/>
                      <a:pt x="1019015" y="62230"/>
                      <a:pt x="1036795" y="74930"/>
                    </a:cubicBezTo>
                    <a:lnTo>
                      <a:pt x="1195545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195545" y="257810"/>
                    </a:lnTo>
                    <a:lnTo>
                      <a:pt x="1036795" y="364490"/>
                    </a:lnTo>
                    <a:cubicBezTo>
                      <a:pt x="1019015" y="375920"/>
                      <a:pt x="1015205" y="400050"/>
                      <a:pt x="1026635" y="417830"/>
                    </a:cubicBezTo>
                    <a:cubicBezTo>
                      <a:pt x="1034255" y="429260"/>
                      <a:pt x="1045685" y="434340"/>
                      <a:pt x="1058385" y="434340"/>
                    </a:cubicBezTo>
                    <a:cubicBezTo>
                      <a:pt x="1066005" y="434340"/>
                      <a:pt x="1073625" y="431800"/>
                      <a:pt x="1079975" y="427990"/>
                    </a:cubicBezTo>
                    <a:lnTo>
                      <a:pt x="1342865" y="251460"/>
                    </a:lnTo>
                    <a:cubicBezTo>
                      <a:pt x="1353025" y="243840"/>
                      <a:pt x="1359375" y="232410"/>
                      <a:pt x="1359375" y="219710"/>
                    </a:cubicBezTo>
                    <a:cubicBezTo>
                      <a:pt x="1359375" y="207010"/>
                      <a:pt x="1353025" y="195580"/>
                      <a:pt x="1341595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" name="Group 3"/>
          <p:cNvGrpSpPr/>
          <p:nvPr/>
        </p:nvGrpSpPr>
        <p:grpSpPr>
          <a:xfrm>
            <a:off x="1676400" y="1409700"/>
            <a:ext cx="9931055" cy="6732778"/>
            <a:chOff x="0" y="-114300"/>
            <a:chExt cx="13241406" cy="8977033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3241406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00"/>
                </a:lnSpc>
                <a:spcBef>
                  <a:spcPct val="0"/>
                </a:spcBef>
              </a:pPr>
              <a:r>
                <a:rPr lang="ru-RU" sz="3200" spc="64" dirty="0">
                  <a:solidFill>
                    <a:srgbClr val="1754F1"/>
                  </a:solidFill>
                  <a:latin typeface="Roboto Bold"/>
                </a:rPr>
                <a:t>Первый этап проекта</a:t>
              </a:r>
              <a:endParaRPr lang="en-US" sz="3200" spc="64" dirty="0">
                <a:solidFill>
                  <a:srgbClr val="1754F1"/>
                </a:solidFill>
                <a:latin typeface="Robo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001610"/>
              <a:ext cx="12501807" cy="7861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Провели повышение квалификации для 30 отобранных команд СО НКО - образовательный курс по изучению и внедрению СМК.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30 СО НКО провели первичную, вторичную самооценку своей деятельности и разработали чек-листы по устранению выявленных недостатков, влияющих на устойчивость, получили возможность индивидуального консалтинга по внедрению изменений в управление организацией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На текущий момент полностью прошли внешнюю экспертную оценку 7 СО НКО, и получили сертификат соответствия по системе «ОКНО»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en-US" sz="2400" u="none" spc="51" dirty="0">
                <a:solidFill>
                  <a:srgbClr val="14110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E95BCFA8-BA81-40AE-BE91-0BA7D7B84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58100" y="8846013"/>
            <a:ext cx="2971800" cy="1464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8E7F1B-9FD3-4778-B403-0E73CFEB3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723900"/>
            <a:ext cx="5280305" cy="74765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" name="Group 3"/>
          <p:cNvGrpSpPr/>
          <p:nvPr/>
        </p:nvGrpSpPr>
        <p:grpSpPr>
          <a:xfrm>
            <a:off x="1676400" y="571500"/>
            <a:ext cx="9931055" cy="8064987"/>
            <a:chOff x="0" y="-114300"/>
            <a:chExt cx="13241406" cy="10004619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3241406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00"/>
                </a:lnSpc>
                <a:spcBef>
                  <a:spcPct val="0"/>
                </a:spcBef>
              </a:pPr>
              <a:r>
                <a:rPr lang="ru-RU" sz="3200" spc="64" dirty="0">
                  <a:solidFill>
                    <a:srgbClr val="1754F1"/>
                  </a:solidFill>
                  <a:latin typeface="Roboto Bold"/>
                </a:rPr>
                <a:t>Второй этап проекта</a:t>
              </a:r>
              <a:endParaRPr lang="en-US" sz="3200" spc="64" dirty="0">
                <a:solidFill>
                  <a:srgbClr val="1754F1"/>
                </a:solidFill>
                <a:latin typeface="Robo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001609"/>
              <a:ext cx="12501807" cy="8888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Провели 2 общих встречи-консультации с участниками проекта по выявлению стейкхолдеров проектов среди ОИВ и бизнеса.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Провели 4 </a:t>
              </a:r>
              <a:r>
                <a:rPr lang="ru-RU" sz="2400" dirty="0" err="1">
                  <a:latin typeface="Roboto" panose="02000000000000000000" pitchFamily="2" charset="0"/>
                  <a:ea typeface="Roboto" panose="02000000000000000000" pitchFamily="2" charset="0"/>
                </a:rPr>
                <a:t>форсайт</a:t>
              </a: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-сессии СО НКО с профильными </a:t>
              </a:r>
              <a:r>
                <a:rPr lang="ru-RU" sz="2400" dirty="0" err="1">
                  <a:latin typeface="Roboto" panose="02000000000000000000" pitchFamily="2" charset="0"/>
                  <a:ea typeface="Roboto" panose="02000000000000000000" pitchFamily="2" charset="0"/>
                </a:rPr>
                <a:t>ОИВами</a:t>
              </a: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 и выработали совместные планы в перспективе на 5 лет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Выстроили график индивидуальных консультаций с участниками проекта по взаимодействию СО НКО и ОИВ в рамках реализации социальных проектов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Совместно с Общественной палатой и Администрацией Псковской области, разрабатываем пилотный алгоритм учета деятельности СО НКО в региональных проектах и регламент присвоения знака качества. 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u="none" spc="51" dirty="0">
                  <a:solidFill>
                    <a:srgbClr val="14110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Впереди проведени</a:t>
              </a:r>
              <a:r>
                <a:rPr lang="ru-RU" sz="2400" spc="51" dirty="0">
                  <a:solidFill>
                    <a:srgbClr val="14110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е фокус-групп СО НКО и ЦА, для выработки обратной связи и улучшения услуг</a:t>
              </a:r>
              <a:endParaRPr lang="en-US" sz="2400" u="none" spc="51" dirty="0">
                <a:solidFill>
                  <a:srgbClr val="14110F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7ABEE7-2158-47BF-B100-4C5EA0C6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55" y="571500"/>
            <a:ext cx="6102350" cy="79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8870247"/>
            <a:ext cx="18278588" cy="1416753"/>
          </a:xfrm>
          <a:prstGeom prst="rect">
            <a:avLst/>
          </a:prstGeom>
          <a:solidFill>
            <a:srgbClr val="1754F1"/>
          </a:solidFill>
        </p:spPr>
      </p:sp>
      <p:grpSp>
        <p:nvGrpSpPr>
          <p:cNvPr id="3" name="Group 3"/>
          <p:cNvGrpSpPr/>
          <p:nvPr/>
        </p:nvGrpSpPr>
        <p:grpSpPr>
          <a:xfrm>
            <a:off x="1676400" y="571500"/>
            <a:ext cx="9931055" cy="7218602"/>
            <a:chOff x="0" y="-114300"/>
            <a:chExt cx="13241406" cy="895468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3241406" cy="699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800"/>
                </a:lnSpc>
                <a:spcBef>
                  <a:spcPct val="0"/>
                </a:spcBef>
              </a:pPr>
              <a:r>
                <a:rPr lang="ru-RU" sz="3200" spc="64" dirty="0">
                  <a:solidFill>
                    <a:srgbClr val="1754F1"/>
                  </a:solidFill>
                  <a:latin typeface="Roboto Bold"/>
                </a:rPr>
                <a:t>Третий этап проекта</a:t>
              </a:r>
              <a:endParaRPr lang="en-US" sz="3200" spc="64" dirty="0">
                <a:solidFill>
                  <a:srgbClr val="1754F1"/>
                </a:solidFill>
                <a:latin typeface="Robot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" y="1001610"/>
              <a:ext cx="12501807" cy="7838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30 СО НКО получат возможность: 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ru-RU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услуги </a:t>
              </a:r>
              <a:r>
                <a:rPr lang="ru-RU" sz="2400" dirty="0" err="1">
                  <a:latin typeface="Roboto" panose="02000000000000000000" pitchFamily="2" charset="0"/>
                  <a:ea typeface="Roboto" panose="02000000000000000000" pitchFamily="2" charset="0"/>
                </a:rPr>
                <a:t>smm</a:t>
              </a: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-менеджера для оформления страницы </a:t>
              </a:r>
              <a:r>
                <a:rPr lang="ru-RU" sz="2400" dirty="0" err="1">
                  <a:latin typeface="Roboto" panose="02000000000000000000" pitchFamily="2" charset="0"/>
                  <a:ea typeface="Roboto" panose="02000000000000000000" pitchFamily="2" charset="0"/>
                </a:rPr>
                <a:t>ВКонтакте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разработки качественной презентации о своей деятельности</a:t>
              </a: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dirty="0">
                  <a:latin typeface="Roboto" panose="02000000000000000000" pitchFamily="2" charset="0"/>
                  <a:ea typeface="Roboto" panose="02000000000000000000" pitchFamily="2" charset="0"/>
                </a:rPr>
                <a:t>Индивидуальный медиа-план от АНО «Медиацентр 60»:</a:t>
              </a:r>
              <a:endParaRPr lang="en-US" sz="2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lvl="1">
                <a:lnSpc>
                  <a:spcPts val="3347"/>
                </a:lnSpc>
                <a:spcBef>
                  <a:spcPct val="0"/>
                </a:spcBef>
              </a:pPr>
              <a:r>
                <a:rPr lang="ru-RU" sz="2400" i="1" dirty="0">
                  <a:latin typeface="Roboto" panose="02000000000000000000" pitchFamily="2" charset="0"/>
                  <a:ea typeface="Roboto" panose="02000000000000000000" pitchFamily="2" charset="0"/>
                </a:rPr>
                <a:t>Съёмка 30 </a:t>
              </a:r>
              <a:r>
                <a:rPr lang="ru-RU" sz="2400" i="1" dirty="0" err="1">
                  <a:latin typeface="Roboto" panose="02000000000000000000" pitchFamily="2" charset="0"/>
                  <a:ea typeface="Roboto" panose="02000000000000000000" pitchFamily="2" charset="0"/>
                </a:rPr>
                <a:t>видио</a:t>
              </a:r>
              <a:r>
                <a:rPr lang="ru-RU" sz="2400" i="1" dirty="0">
                  <a:latin typeface="Roboto" panose="02000000000000000000" pitchFamily="2" charset="0"/>
                  <a:ea typeface="Roboto" panose="02000000000000000000" pitchFamily="2" charset="0"/>
                </a:rPr>
                <a:t>-визиток для СО НКО (тайминг до 3 минут). Публикация 60 пресс-релизов о деятельности СО НКО на ресурсе ПАИ. Публикация 90 постов о деятельности СО НКО в аккаунтах районных газетах Псковской области в социальных сетях. Публикация 10 макетов объёмом 1/8 в районных газетах Псковской области. Публикация 120 постов о деятельности СО НКО в социальных сетях ПАИ. Запись 30 рекламных роликов (1 неделя проката для каждого) для радио "7 небо"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531E09-BA2E-40C3-854A-D5EB27D39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376" y="419100"/>
            <a:ext cx="6691074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8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854</Words>
  <Application>Microsoft Office PowerPoint</Application>
  <PresentationFormat>Произвольный</PresentationFormat>
  <Paragraphs>79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Roboto Bold</vt:lpstr>
      <vt:lpstr>Calibri</vt:lpstr>
      <vt:lpstr>Roboto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  Васильев</cp:lastModifiedBy>
  <cp:revision>48</cp:revision>
  <dcterms:created xsi:type="dcterms:W3CDTF">2006-08-16T00:00:00Z</dcterms:created>
  <dcterms:modified xsi:type="dcterms:W3CDTF">2021-11-10T11:44:56Z</dcterms:modified>
  <dc:identifier>DAEvCuGnLlk</dc:identifier>
</cp:coreProperties>
</file>