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0" r:id="rId2"/>
    <p:sldId id="257" r:id="rId3"/>
    <p:sldId id="269" r:id="rId4"/>
    <p:sldId id="261" r:id="rId5"/>
    <p:sldId id="262" r:id="rId6"/>
    <p:sldId id="264" r:id="rId7"/>
    <p:sldId id="265" r:id="rId8"/>
    <p:sldId id="263" r:id="rId9"/>
    <p:sldId id="256" r:id="rId10"/>
    <p:sldId id="270" r:id="rId11"/>
  </p:sldIdLst>
  <p:sldSz cx="9144000" cy="5143500" type="screen16x9"/>
  <p:notesSz cx="6858000" cy="99266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18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овикова Елена Николаевна" initials="НЕН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850"/>
    <a:srgbClr val="FF8F75"/>
    <a:srgbClr val="FF9966"/>
    <a:srgbClr val="71BD3D"/>
    <a:srgbClr val="F2F2F2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 showGuides="1">
      <p:cViewPr>
        <p:scale>
          <a:sx n="163" d="100"/>
          <a:sy n="163" d="100"/>
        </p:scale>
        <p:origin x="-432" y="-132"/>
      </p:cViewPr>
      <p:guideLst>
        <p:guide orient="horz" pos="2160"/>
        <p:guide orient="horz" pos="1620"/>
        <p:guide pos="3840"/>
        <p:guide pos="1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091EE-DE5E-4E1C-8585-51AD0C87E51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BB430-D527-4540-A90C-785899C4A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7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6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54EF84-5EF1-4FA5-95E8-918A51EB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CE318EF-9C9F-485A-94E3-1100E5629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5B88FA-1E5E-4688-A85D-84F1184E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3ED9-39F9-42C0-B704-7E7E94E6075A}" type="datetime1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B4DBB6-0147-4FEA-B234-277FA54C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D76253-7725-46B3-BEEE-C2B8AB4A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0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2665FA-7B77-4032-B1B9-EF626523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D34EB9A-0B70-4A20-AF7B-ACAB3418A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FAF9A0-6241-4909-ACB2-9CF23B9D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2769-1759-4F40-86CC-CC99BC068362}" type="datetime1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84432B-34F4-45F0-BF85-73CBC25E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DC4836-036C-43FC-B407-066F31B0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4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C1D9C5C-40CC-4ADB-96B8-8B41AC79E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3B4AB5B-75EF-4FC9-B505-2EB6A560C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621D2C-3DA7-4DF2-B766-7BB2CE8E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6F96-7841-4827-830E-F40B03DF1635}" type="datetime1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CC1102-E70E-4594-88E9-E26081D8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CA07F7-85A9-41EC-AEC9-B79D0EE4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2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B7B2DA-F92C-4A2A-8428-DF0E1768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4BF3A6B-7960-4BD6-84CA-5E66F0DCD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52DCC4-5646-4DEC-B6E6-13842950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0178-4220-4375-8E75-92349EA2EBAA}" type="datetime1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C3CE60-AEE9-4293-BA23-3BB48F05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D0D7F7-F661-41E0-9285-7E59F855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8262AC-0295-4155-9D3D-9081C60DB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1A83992-E966-4FFB-85ED-51FDCA8BA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DE3D51-056C-4E9A-870F-A837A121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1DE5-3877-45B6-BC4B-DEB5D905629A}" type="datetime1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FD16E2D-0C68-4610-AAB5-30C86AB0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91655D-786D-4DFC-962C-BF697406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6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0BCF12-76ED-4589-9D6D-6078FBEB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1F881A-D33C-477F-A53C-6E43C77C2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F94F900-FFC9-48DF-B988-47AAEF0D4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55BDF6-0D97-4F43-B3D1-8B51AEA7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703F-49F3-4DF1-9C05-F5282CFF4C9B}" type="datetime1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A99C311-F87C-4C8B-AD44-118E30B6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8AB07A5-FF0A-43FA-8AFF-E1316888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1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A8CBC4-053F-4CAB-83B0-544BCD5F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CA0468F-CCE8-41FE-9B99-77805C457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F209749-F2ED-47EC-9299-AABA6B136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7F00BDE-1830-4EDB-9276-75F460702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58BDF56-1123-4A61-8D9B-14B9AC277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E1FE3F4-E5FD-42E5-9D91-DE263012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9D05-2E85-43D4-8721-94BBDC9459EF}" type="datetime1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5ACD9F4-1B46-4D81-8C11-3006A7AD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4023233-A7F4-4AD1-9D98-7F0578DA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4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DA33FD-B686-45A8-ADB2-0D5BBF30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13C7F75-4184-400D-B413-59444EF5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409E-1E1C-4FF0-8CC7-079BE54A254E}" type="datetime1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4EBF57B-ACEF-4A29-A7E3-3AE3A7A6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725B0EE-DB76-4838-84E4-59F27CD9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7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595B37E-08C9-4D8C-B54D-34AE4073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980A-233A-4EDF-A1BF-29DE664299C3}" type="datetime1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C12A87B-0A14-4B2E-8964-275F48A7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F38706-0C9B-4954-8D9D-570C55CA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9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749ACA-C4BB-46DE-9961-C06796A4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F053BE-5DD5-459C-A36D-6EBF3CA61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EEBB92C-6047-4B38-A480-5FD618A57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B53B0E-EE1D-4B4D-BC9C-5E510FC1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04A-2E3D-493E-AF68-6C284D8FBF94}" type="datetime1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6469CB1-63BF-40D3-BE89-828D3DDE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422179C-9BAA-4C6B-8A5F-04F98523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5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CBB948-D42C-448C-9F78-F6016319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660285B-A534-4F48-A699-072A1FCEE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808816D-A846-4E9F-A10A-84D80B91B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2350579-6577-4303-89F0-860A8D39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FF13-411A-43CB-B8F9-A66455C0F91F}" type="datetime1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0C0C8D5-2CF6-43C1-9363-A6FA8A78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1C64946-CF31-4F47-942F-5B40D3B1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4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C225A5-B90B-44A2-946D-4904377A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C19A65-CE92-4276-A50D-F8DB3FE7F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6B45CE-9ECE-48FF-9E3F-A10A34E8C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5C2F0-050B-4332-88BB-98E37504478C}" type="datetime1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FAADD9-39C6-423E-87E4-CDEB114B7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B99C36-9928-4051-B7E2-EB7FAB36E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80FAB-E321-4025-96C1-9FB3AB9CF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3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B12A044F-5D0E-4D2A-8C7F-97D2C1ED1A28}"/>
              </a:ext>
            </a:extLst>
          </p:cNvPr>
          <p:cNvSpPr/>
          <p:nvPr/>
        </p:nvSpPr>
        <p:spPr>
          <a:xfrm>
            <a:off x="0" y="-60517"/>
            <a:ext cx="9144000" cy="5356418"/>
          </a:xfrm>
          <a:custGeom>
            <a:avLst/>
            <a:gdLst/>
            <a:ahLst/>
            <a:cxnLst/>
            <a:rect l="l" t="t" r="r" b="b"/>
            <a:pathLst>
              <a:path w="13077825" h="10287000">
                <a:moveTo>
                  <a:pt x="0" y="10286999"/>
                </a:moveTo>
                <a:lnTo>
                  <a:pt x="13077823" y="10286999"/>
                </a:lnTo>
                <a:lnTo>
                  <a:pt x="13077823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12A52"/>
          </a:solidFill>
        </p:spPr>
        <p:txBody>
          <a:bodyPr wrap="square" lIns="0" tIns="0" rIns="0" bIns="0" rtlCol="0"/>
          <a:lstStyle/>
          <a:p>
            <a:endParaRPr sz="2400" dirty="0">
              <a:latin typeface="Century Gothic" panose="020B050202020202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="" xmlns:a16="http://schemas.microsoft.com/office/drawing/2014/main" id="{4DDAB07A-1C29-43A4-B663-12C225A63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0934" y="966340"/>
            <a:ext cx="6168492" cy="1266158"/>
          </a:xfrm>
          <a:prstGeom prst="rect">
            <a:avLst/>
          </a:prstGeom>
        </p:spPr>
        <p:txBody>
          <a:bodyPr vert="horz" wrap="square" lIns="0" tIns="156633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о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беспечить биологическую безопасность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территорий бывших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скотомогильников?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4E6DC16-78C9-4934-9BE8-72E5C9081ABC}"/>
              </a:ext>
            </a:extLst>
          </p:cNvPr>
          <p:cNvSpPr txBox="1"/>
          <p:nvPr/>
        </p:nvSpPr>
        <p:spPr>
          <a:xfrm>
            <a:off x="735994" y="710648"/>
            <a:ext cx="3428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1DE4CD0-0332-450F-BD6A-75B928604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5" y="116580"/>
            <a:ext cx="2920718" cy="732568"/>
          </a:xfrm>
          <a:prstGeom prst="rect">
            <a:avLst/>
          </a:prstGeom>
        </p:spPr>
      </p:pic>
      <p:pic>
        <p:nvPicPr>
          <p:cNvPr id="1026" name="Picture 2" descr="C:\Users\ZakrevskiySR\Desktop\Фото Скотомогильники МО\скотомогильн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81" y="1878514"/>
            <a:ext cx="1971139" cy="147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im0-tub-ru.yandex.net/i?id=b98d83d3c0938055b73315d92c852df7-sr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6" y="1599419"/>
            <a:ext cx="617884" cy="7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akrevskiySR\Desktop\астапово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03" y="2329411"/>
            <a:ext cx="2069920" cy="15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0" y="2409024"/>
            <a:ext cx="914297" cy="1393214"/>
          </a:xfrm>
          <a:prstGeom prst="rect">
            <a:avLst/>
          </a:prstGeom>
        </p:spPr>
      </p:pic>
      <p:pic>
        <p:nvPicPr>
          <p:cNvPr id="1029" name="Picture 5" descr="C:\Users\ZakrevskiySR\Desktop\д. соколово г.о. Егорьевс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88" y="3686376"/>
            <a:ext cx="1535796" cy="11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akrevskiySR\Desktop\городна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11" y="310968"/>
            <a:ext cx="1445401" cy="10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ZakrevskiySR\Desktop\р.п. обухово Богородский г.о.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34" y="4082588"/>
            <a:ext cx="1084593" cy="8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ZakrevskiySR\Desktop\Донино 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62" y="4184490"/>
            <a:ext cx="1302977" cy="7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ZakrevskiySR\Desktop\Фото Скотомогильники МО\IMG-20220210-WA002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66" y="2617691"/>
            <a:ext cx="2463540" cy="138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7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518" y="198239"/>
            <a:ext cx="7886700" cy="81580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Ожидаемый результат за периоды 2021-2023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г.г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10</a:t>
            </a:fld>
            <a:endParaRPr lang="ru-RU"/>
          </a:p>
        </p:txBody>
      </p:sp>
      <p:pic>
        <p:nvPicPr>
          <p:cNvPr id="6" name="Picture 2" descr="https://im0-tub-ru.yandex.net/i?id=b98d83d3c0938055b73315d92c852df7-sr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47" y="2041571"/>
            <a:ext cx="1392314" cy="16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1141" y="1083035"/>
            <a:ext cx="24794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Ликвидация скотомогильников на территории Московской области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5706" y="1170085"/>
            <a:ext cx="24384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 в хозяйственный оборот порядка </a:t>
            </a: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27 000 га земель на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территории Московской области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ttps://www.gov.kz/uploads/2021/8/11/5d547ba8685dd8efee6e1a3b4935e95a_original.212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07" y="2083457"/>
            <a:ext cx="2310059" cy="12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3272266" y="2440158"/>
            <a:ext cx="2008980" cy="54918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3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57FE54C-A3C5-4FA7-978C-43425136DA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7000"/>
                    </a14:imgEffect>
                    <a14:imgEffect>
                      <a14:colorTemperature colorTemp="6725"/>
                    </a14:imgEffect>
                    <a14:imgEffect>
                      <a14:saturation sat="2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87" y="552389"/>
            <a:ext cx="2981473" cy="236248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41697" y="3013052"/>
            <a:ext cx="8666847" cy="673807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2133" y="3848992"/>
            <a:ext cx="8685976" cy="1117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685" y="3114032"/>
            <a:ext cx="4198620" cy="471845"/>
          </a:xfrm>
          <a:noFill/>
        </p:spPr>
        <p:txBody>
          <a:bodyPr>
            <a:noAutofit/>
          </a:bodyPr>
          <a:lstStyle/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СИБИРЕЯЗВЕННЫЕ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СКОТОМОГИЛЬНИКИ ЛИКВИДАЦИИ НЕ ПОДЛЕЖАТ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1560" y="1437624"/>
            <a:ext cx="8424936" cy="2700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b="1" dirty="0" smtClean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611560" y="4569972"/>
            <a:ext cx="8424936" cy="48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ru-RU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09784" y="3088346"/>
            <a:ext cx="4031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скотомогильники на территории Московской области не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создаются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1" y="3892863"/>
            <a:ext cx="3985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НЕСИБИРЕЯЗВЕННЫЕ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СКОТОМОГИЛЬНИКИ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7958" y="4441731"/>
            <a:ext cx="411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еиспользуемые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скотомогильники имеют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собственников и ликвидируются за их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счет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934" y="952011"/>
            <a:ext cx="4754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110 СКОТОМОГИЛЬНИКОВ: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1437624"/>
            <a:ext cx="2758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СИБИРЕЯЗВЕННЫЙ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1736" y="3939030"/>
            <a:ext cx="383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Обустройство и содержание за счет средств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собственников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2" y="4113788"/>
            <a:ext cx="39852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(биотермические ямы), срок последнего </a:t>
            </a:r>
            <a:r>
              <a:rPr lang="ru-RU" sz="1200" dirty="0" smtClean="0"/>
              <a:t>захоронения, </a:t>
            </a:r>
          </a:p>
          <a:p>
            <a:r>
              <a:rPr lang="ru-RU" sz="1200" dirty="0" smtClean="0"/>
              <a:t>в </a:t>
            </a:r>
            <a:r>
              <a:rPr lang="ru-RU" sz="1200" dirty="0"/>
              <a:t>которых </a:t>
            </a:r>
            <a:r>
              <a:rPr lang="ru-RU" sz="1200" dirty="0" smtClean="0"/>
              <a:t>составляет: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не </a:t>
            </a:r>
            <a:r>
              <a:rPr lang="ru-RU" sz="1200" dirty="0"/>
              <a:t>менее 2 лет </a:t>
            </a:r>
            <a:r>
              <a:rPr lang="ru-RU" sz="1200" dirty="0" smtClean="0"/>
              <a:t>для биотермических ям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не </a:t>
            </a:r>
            <a:r>
              <a:rPr lang="ru-RU" sz="1200" dirty="0"/>
              <a:t>менее 25 лет для земляных </a:t>
            </a:r>
            <a:r>
              <a:rPr lang="ru-RU" sz="1200" dirty="0" smtClean="0"/>
              <a:t>ям</a:t>
            </a:r>
            <a:endParaRPr lang="ru-RU" sz="1200" dirty="0"/>
          </a:p>
          <a:p>
            <a:endParaRPr lang="ru-RU" dirty="0"/>
          </a:p>
        </p:txBody>
      </p:sp>
      <p:sp>
        <p:nvSpPr>
          <p:cNvPr id="22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8658" y="46221"/>
            <a:ext cx="8532440" cy="7040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Скотомогильники на территории Московской области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1977435"/>
            <a:ext cx="2701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НЕСИБИРЕЯЗВЕННЫЙ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3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7" y="2817359"/>
            <a:ext cx="585333" cy="89193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062850" y="2302883"/>
            <a:ext cx="2082135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</a:t>
            </a:r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Московской области, потенциально опасных в биологическом отношении, неиспользуемых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скотомогильников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Ограничение </a:t>
            </a:r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использованию земель,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которых находятся неиспользуемые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скотомогильники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3489145" y="2866031"/>
            <a:ext cx="1725831" cy="54918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192862" y="1949428"/>
            <a:ext cx="1775152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7071801" y="2372862"/>
            <a:ext cx="0" cy="802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062850" y="1926776"/>
            <a:ext cx="1775152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8066" y="472267"/>
            <a:ext cx="83109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Неиспользуемый скотомогильник -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участок земли, находящийся в границах, определенных ветеринарно-санитарной карточкой, имеющий одну или несколько биотермических или земляных ям, используемых для утилизации биологических отходов, срок последнего захоронения в которых составляет не менее 2 лет для биотермических ям и не менее 25 лет для земляных ям.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493201" y="1953416"/>
            <a:ext cx="1563500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</a:t>
            </a:r>
            <a:endParaRPr lang="ru-RU" sz="1500" b="1" dirty="0">
              <a:ln w="0"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61259" y="2226858"/>
            <a:ext cx="2227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«Порядок </a:t>
            </a:r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ликвидации неиспользуемых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скотомогильников» </a:t>
            </a:r>
          </a:p>
          <a:p>
            <a:pPr algn="ctr"/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утв.</a:t>
            </a:r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</a:t>
            </a:r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Московской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25.12.2020 </a:t>
            </a:r>
            <a:endParaRPr lang="ru-RU" sz="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1041/44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625862" y="3794935"/>
            <a:ext cx="15181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Ликвидация безопасных скотомогильников </a:t>
            </a:r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409289" y="2617517"/>
            <a:ext cx="1586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Ветеринарно-санитарное освидетельствование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скотомогильников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383416" y="3186188"/>
            <a:ext cx="1723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сводного перечня </a:t>
            </a:r>
            <a:r>
              <a:rPr lang="ru-RU" sz="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скотомогильников</a:t>
            </a:r>
            <a:r>
              <a:rPr lang="ru-RU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подлежащих ликвидации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 flipH="1">
            <a:off x="6018737" y="2372862"/>
            <a:ext cx="586286" cy="218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7432431" y="2372862"/>
            <a:ext cx="952500" cy="1362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im0-tub-ru.yandex.net/i?id=b98d83d3c0938055b73315d92c852df7-sr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6" y="2076817"/>
            <a:ext cx="566381" cy="6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49" y="3345070"/>
            <a:ext cx="798469" cy="788420"/>
          </a:xfrm>
          <a:prstGeom prst="rect">
            <a:avLst/>
          </a:prstGeom>
        </p:spPr>
      </p:pic>
      <p:pic>
        <p:nvPicPr>
          <p:cNvPr id="2052" name="Picture 4" descr="https://otv-media.ru/upload/iblock/df9/df9f3ec2faf0218b60d727e1593545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3" y="3972517"/>
            <a:ext cx="1338366" cy="75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ликвидации 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неиспользуемых скотомогильников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0" y="1277814"/>
            <a:ext cx="7886700" cy="270803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1-й этап -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Ветеринарно-санитарное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освидетельствование неиспользуемых скотомогильников, подлежащих ликвидации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2-й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 -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сводного перечня неиспользуемых скотомогильников, подлежащих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ликвидации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3-й этап -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Ликвидация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неиспользуемых скотомогильников, безопасных в ветеринарно-санитарном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отношении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5" t="43000" r="45165" b="43000"/>
          <a:stretch/>
        </p:blipFill>
        <p:spPr>
          <a:xfrm>
            <a:off x="7827851" y="392404"/>
            <a:ext cx="718272" cy="7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4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065" y="514167"/>
            <a:ext cx="7886700" cy="406095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состав комиссии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ликвидации включаются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727" y="964773"/>
            <a:ext cx="7886700" cy="374790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Представитель Министерства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сельского хозяйства и продовольствия Московской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Ветеринарные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специалисты учреждений, на территории деятельности которых расположены неиспользуемые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скотомогильники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Представитель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органа местного самоуправления муниципального образования Московской области, на территории которого расположены неиспользуемые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скотомогильники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Представитель Управления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Федеральной службы по ветеринарному и фитосанитарному надзору по городу Москва, Московской и Тульской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областям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Представитель Управления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Федеральной службы по надзору в сфере защиты прав потребителей и благополучия человека по Московской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59800" r="79976" b="26200"/>
          <a:stretch/>
        </p:blipFill>
        <p:spPr>
          <a:xfrm>
            <a:off x="7812212" y="241622"/>
            <a:ext cx="672777" cy="6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8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Этап. Ветеринарно-санитарное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освидетельствование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скотомогильника (эпизоотологическое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лабораторно-бактериологическое обследование)</a:t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15" y="1203164"/>
            <a:ext cx="7886700" cy="2343246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сроков </a:t>
            </a:r>
            <a:r>
              <a:rPr lang="ru-RU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 работ по эпизоотологическому и лабораторно-бактериологическому обследованию.</a:t>
            </a:r>
          </a:p>
          <a:p>
            <a:r>
              <a:rPr lang="ru-RU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Комиссионное </a:t>
            </a:r>
            <a:r>
              <a:rPr lang="ru-RU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эпизоотологическое обследование </a:t>
            </a:r>
            <a:r>
              <a:rPr lang="ru-RU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скотомогильника</a:t>
            </a:r>
          </a:p>
          <a:p>
            <a:r>
              <a:rPr lang="ru-RU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Осмотр скотомогильника</a:t>
            </a:r>
            <a:r>
              <a:rPr lang="ru-RU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сбор и анализ информации о </a:t>
            </a:r>
            <a:r>
              <a:rPr lang="ru-RU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собственнике, об истории возникновения скотомогильника, его точное местонахождение. </a:t>
            </a:r>
          </a:p>
          <a:p>
            <a:r>
              <a:rPr lang="ru-RU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Отбор проб почвы и лабораторно-бактериологическое </a:t>
            </a:r>
            <a:r>
              <a:rPr lang="ru-RU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 </a:t>
            </a:r>
            <a:r>
              <a:rPr lang="ru-RU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лаборатории</a:t>
            </a:r>
            <a:r>
              <a:rPr lang="ru-RU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имеющей лицензию </a:t>
            </a:r>
            <a:r>
              <a:rPr lang="ru-RU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работу с возбудителями инфекций II группы </a:t>
            </a:r>
            <a:r>
              <a:rPr lang="ru-RU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патогенности.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3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5830" y="3633799"/>
            <a:ext cx="30538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Основной критерий </a:t>
            </a:r>
            <a:r>
              <a:rPr lang="ru-RU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ветеринарно-санитарной безопасности скотомогильника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0908" y="3633799"/>
            <a:ext cx="3681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</a:t>
            </a:r>
            <a:r>
              <a:rPr lang="ru-RU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почве и в гуммированном </a:t>
            </a:r>
            <a:r>
              <a:rPr lang="ru-RU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остатке </a:t>
            </a:r>
            <a:endParaRPr lang="ru-RU" sz="16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патогенных </a:t>
            </a:r>
            <a:r>
              <a:rPr lang="ru-RU" sz="16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энтеробактерий</a:t>
            </a:r>
            <a:r>
              <a:rPr lang="ru-RU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сибирской язвы</a:t>
            </a:r>
            <a:endParaRPr lang="ru-RU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634155" y="3774831"/>
            <a:ext cx="1576753" cy="63304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2401" r="80800" b="79400"/>
          <a:stretch/>
        </p:blipFill>
        <p:spPr>
          <a:xfrm>
            <a:off x="7731953" y="259521"/>
            <a:ext cx="86409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0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035" y="303152"/>
            <a:ext cx="7886700" cy="99417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сводного перечня неиспользуемых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скотомогильников на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территории Московской области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подлежащих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ликвидации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основании акта обследования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скотомогильника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учреждение в течение 3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рабочих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дней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включает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 в перечень неиспользуемых скотомогильников, подлежащих ликвидации.</a:t>
            </a: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Сформированный перечень неиспользуемых скотомогильников, подлежащих ликвидации, вместе с копиями ветеринарно-санитарных карточек учреждение направляет в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сельского хозяйства и продовольствия Московской области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не позднее 1 августа текущего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года).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сельского хозяйства и продовольствия Московской области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формирует и утверждает сводный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неиспользуемых скотомогильников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(не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позднее 15 августа текущего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года).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59800" r="79976" b="26200"/>
          <a:stretch/>
        </p:blipFill>
        <p:spPr>
          <a:xfrm>
            <a:off x="7871354" y="480148"/>
            <a:ext cx="613618" cy="6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606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ликвидации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скотомогильников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14045"/>
            <a:ext cx="7886700" cy="318281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Дезинфекция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демонтаж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металлических конструкций;</a:t>
            </a: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емонтаж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ликвидация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деревянных конструкций путем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сжигания с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соблюдением мер противопожарной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безопасности.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Дезинфекция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демонтаж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конструкций из других материалов с последующим вывозом на полигоны твердых бытовых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отходов.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Захоронение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гуммированного остатка в землю на территории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скотомогильника.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Засыпка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биотермических ям и траншей грунтом,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последующим разравниванием, прикатыванием и профилактической дезинфекцией поверхностного слоя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почвы.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0" t="79400" r="22000" b="3801"/>
          <a:stretch/>
        </p:blipFill>
        <p:spPr>
          <a:xfrm>
            <a:off x="7840168" y="376939"/>
            <a:ext cx="817200" cy="7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2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ликвидации на территории Московской области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неиспользуемых скотомогильников в 2022 году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0FAB-E321-4025-96C1-9FB3AB9CF9A1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064" y="994171"/>
            <a:ext cx="5336194" cy="401064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78603"/>
              </p:ext>
            </p:extLst>
          </p:nvPr>
        </p:nvGraphicFramePr>
        <p:xfrm>
          <a:off x="457200" y="994171"/>
          <a:ext cx="2657856" cy="3919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315">
                  <a:extLst>
                    <a:ext uri="{9D8B030D-6E8A-4147-A177-3AD203B41FA5}">
                      <a16:colId xmlns="" xmlns:a16="http://schemas.microsoft.com/office/drawing/2014/main" val="1870413744"/>
                    </a:ext>
                  </a:extLst>
                </a:gridCol>
                <a:gridCol w="1149541">
                  <a:extLst>
                    <a:ext uri="{9D8B030D-6E8A-4147-A177-3AD203B41FA5}">
                      <a16:colId xmlns="" xmlns:a16="http://schemas.microsoft.com/office/drawing/2014/main" val="1525178430"/>
                    </a:ext>
                  </a:extLst>
                </a:gridCol>
              </a:tblGrid>
              <a:tr h="405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98" marR="71798" marT="35899" marB="358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98" marR="71798" marT="35899" marB="35899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3001239"/>
                  </a:ext>
                </a:extLst>
              </a:tr>
              <a:tr h="260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Волоколамский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4930175"/>
                  </a:ext>
                </a:extLst>
              </a:tr>
              <a:tr h="260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Домодедово 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7419824"/>
                  </a:ext>
                </a:extLst>
              </a:tr>
              <a:tr h="260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Егорьевск 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55596"/>
                  </a:ext>
                </a:extLst>
              </a:tr>
              <a:tr h="260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Зарайск 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9762076"/>
                  </a:ext>
                </a:extLst>
              </a:tr>
              <a:tr h="260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Коломна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953562"/>
                  </a:ext>
                </a:extLst>
              </a:tr>
              <a:tr h="260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Лотошино 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7263416"/>
                  </a:ext>
                </a:extLst>
              </a:tr>
              <a:tr h="260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Лыткарино 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5249514"/>
                  </a:ext>
                </a:extLst>
              </a:tr>
              <a:tr h="260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Можайск 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9511651"/>
                  </a:ext>
                </a:extLst>
              </a:tr>
              <a:tr h="260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Руза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1904064"/>
                  </a:ext>
                </a:extLst>
              </a:tr>
              <a:tr h="260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Ступино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9677539"/>
                  </a:ext>
                </a:extLst>
              </a:tr>
              <a:tr h="3889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Талдом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1798" marR="71798" marT="35899" marB="358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0272322"/>
                  </a:ext>
                </a:extLst>
              </a:tr>
              <a:tr h="5192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</a:p>
                  </a:txBody>
                  <a:tcPr marL="71798" marR="71798" marT="35899" marB="35899">
                    <a:solidFill>
                      <a:srgbClr val="7AB8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L="71798" marR="71798" marT="35899" marB="35899">
                    <a:solidFill>
                      <a:srgbClr val="7AB8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1204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4468</TotalTime>
  <Words>650</Words>
  <Application>Microsoft Office PowerPoint</Application>
  <PresentationFormat>Экран (16:9)</PresentationFormat>
  <Paragraphs>101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Как обеспечить биологическую безопасность территорий бывших скотомогильников?</vt:lpstr>
      <vt:lpstr>СИБИРЕЯЗВЕННЫЕ СКОТОМОГИЛЬНИКИ ЛИКВИДАЦИИ НЕ ПОДЛЕЖАТ</vt:lpstr>
      <vt:lpstr>Презентация PowerPoint</vt:lpstr>
      <vt:lpstr> Мероприятия по ликвидации неиспользуемых скотомогильников </vt:lpstr>
      <vt:lpstr>В состав комиссии по ликвидации включаются: </vt:lpstr>
      <vt:lpstr>I Этап. Ветеринарно-санитарное освидетельствование скотомогильника (эпизоотологическое и лабораторно-бактериологическое обследование) </vt:lpstr>
      <vt:lpstr>II Этап. Формирование сводного перечня неиспользуемых скотомогильников на территории Московской области, подлежащих ликвидации</vt:lpstr>
      <vt:lpstr>III Этап. Работы по ликвидации скотомогильников </vt:lpstr>
      <vt:lpstr>План ликвидации на территории Московской области неиспользуемых скотомогильников в 2022 году</vt:lpstr>
      <vt:lpstr>Ожидаемый результат за периоды 2021-2023 г.г.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Lili</dc:creator>
  <cp:lastModifiedBy>Закревский Станислав Ромуальдович</cp:lastModifiedBy>
  <cp:revision>320</cp:revision>
  <cp:lastPrinted>2022-02-07T11:44:59Z</cp:lastPrinted>
  <dcterms:created xsi:type="dcterms:W3CDTF">2022-01-20T07:48:20Z</dcterms:created>
  <dcterms:modified xsi:type="dcterms:W3CDTF">2022-02-17T13:21:04Z</dcterms:modified>
</cp:coreProperties>
</file>