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04" r:id="rId4"/>
    <p:sldId id="285" r:id="rId5"/>
    <p:sldId id="287" r:id="rId6"/>
    <p:sldId id="288" r:id="rId7"/>
    <p:sldId id="291" r:id="rId8"/>
    <p:sldId id="290" r:id="rId9"/>
    <p:sldId id="289" r:id="rId10"/>
    <p:sldId id="305" r:id="rId11"/>
    <p:sldId id="306" r:id="rId12"/>
    <p:sldId id="307" r:id="rId13"/>
    <p:sldId id="299" r:id="rId14"/>
    <p:sldId id="300" r:id="rId15"/>
    <p:sldId id="301" r:id="rId16"/>
    <p:sldId id="297" r:id="rId17"/>
    <p:sldId id="302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3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04806489585468E-2"/>
          <c:y val="6.2941360458508261E-2"/>
          <c:w val="0.93873032747916307"/>
          <c:h val="0.391947911205874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8979165436726954E-2"/>
          <c:w val="0.73222499087402992"/>
          <c:h val="0.282316127092127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Целевые группы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43-4E38-BFD7-B3EA188DDA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F1-4E94-BF9D-894D617E7C0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D43-4E38-BFD7-B3EA188DDA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F1-4E94-BF9D-894D617E7C0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43-4E38-BFD7-B3EA188DDA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F1-4E94-BF9D-894D617E7C0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43-4E38-BFD7-B3EA188DD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беременные женщины и женщины с  новорождёнными детьми, находящиеся в социально опасном положении или иной трудной жизненной ситуации</c:v>
                </c:pt>
                <c:pt idx="1">
                  <c:v>воспитанницы и (или) выпускницы организаций для детей-сирот и детей, оставшихся без попечения родителей, в период беременности и в течение первого года рождения после рождения ребёнка </c:v>
                </c:pt>
                <c:pt idx="2">
                  <c:v>несовершеннолетние беременные и женщины на грани совершения аборта (с кризисной беременностью), лишенные поддержки со стороны отца ребенка, родителей, иных близких людей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3-4E38-BFD7-B3EA188DD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5306241018757481E-2"/>
          <c:y val="0.38253131691608089"/>
          <c:w val="0.88938729030107766"/>
          <c:h val="0.53161564979092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938349639638148E-2"/>
          <c:w val="0.75765527540511968"/>
          <c:h val="0.478744678487260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8427262106812645E-2"/>
          <c:y val="0.53365347112732153"/>
          <c:w val="0.87781318307201728"/>
          <c:h val="0.36039346691975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938349639638148E-2"/>
          <c:w val="0.75765527540511968"/>
          <c:h val="0.478744678487260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384937369193763E-2"/>
          <c:y val="0.64856072389263142"/>
          <c:w val="0.89685540249273743"/>
          <c:h val="0.32030952789757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938349639638148E-2"/>
          <c:w val="0.75765527540511968"/>
          <c:h val="0.478744678487260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427262106812645E-2"/>
          <c:y val="0.53365347112732153"/>
          <c:w val="0.87781318307201728"/>
          <c:h val="0.36039346691975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938349639638148E-2"/>
          <c:w val="0.75765527540511968"/>
          <c:h val="0.478744678487260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06-4A47-8A3F-BA5F40936C4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06-4A47-8A3F-BA5F40936C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06-4A47-8A3F-BA5F40936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F06-4A47-8A3F-BA5F40936C4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06-4A47-8A3F-BA5F40936C4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06-4A47-8A3F-BA5F40936C4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06-4A47-8A3F-BA5F40936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Женщины с риском изъятия детей из семьи</c:v>
                </c:pt>
                <c:pt idx="1">
                  <c:v> Женщины с отказом от ребёнка или риском отказа от будущего ребёнка</c:v>
                </c:pt>
                <c:pt idx="2">
                  <c:v>Женщины в трудной жизненной ситуации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06-4A47-8A3F-BA5F4093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8427262106812645E-2"/>
          <c:y val="0.53365347112732153"/>
          <c:w val="0.87781318307201728"/>
          <c:h val="0.36039346691975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3C13-1D9C-4283-8252-3E6240404BF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D8D91-931C-426B-A588-62AF9604C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4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5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4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4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2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8D91-931C-426B-A588-62AF9604CB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9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B8BB02-AA4A-45A3-B60E-F8C83D769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657FD-728A-42BC-AFDB-ADC041E800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4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6A94-55B5-4296-BE6F-9F1F6C304A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70257-7C36-4CF1-8DDD-4F9BAFB219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F7B9-ECAB-4965-BF95-CDB59AB731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4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248B3-5977-465D-A03D-C4CEB271E8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FF98-817D-408C-9081-F2F6A2E79A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7F62-2D58-41A7-8C38-96F84BEFC0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3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FD38-CA18-4289-BC08-25F8537345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6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EA74-E16E-4D5F-B256-EF82E3A115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4BAA-427B-4263-9C70-C575E047EE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7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41BA60-9616-4E5A-871B-465752F79B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emf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1244"/>
            <a:ext cx="9144000" cy="68692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1075354" y="260648"/>
            <a:ext cx="767311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Амурской области</a:t>
            </a:r>
          </a:p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Свободненский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комплексный центр социального обслуживания населения «Лада» </a:t>
            </a:r>
          </a:p>
          <a:p>
            <a:pPr algn="ctr"/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«Сохрани ребёнка»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Фонда поддержки детей, находящихся в трудной жизненной ситуации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«Никому не отдам!»</a:t>
            </a:r>
          </a:p>
          <a:p>
            <a:pPr algn="ctr"/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профилактики отказов от новорождённых, помощи несовершеннолетним беременным и родившим детей</a:t>
            </a:r>
          </a:p>
          <a:p>
            <a:pPr algn="ctr"/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социальной и психолого-педагогической поддержки женщин в кризисной ситуации, сомневающихся в необходимости рождения ребёнка; профилактика абортов и отказов от новорождённых детей</a:t>
            </a:r>
          </a:p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организационно-методической работы по обеспечению реализации проекта «Сохрани ребёнка»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оказания социально-психологической помощи и поддержки женщинам, сомневающимся в рождении ребёнка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психолого-педагогического и социального сопровождения беременных женщин и женщин с новорожденными детьми, находящихся в социально опасном положении или иной трудной жизненной ситуации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381"/>
            <a:ext cx="1763617" cy="1564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1763617" cy="156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19375"/>
              </p:ext>
            </p:extLst>
          </p:nvPr>
        </p:nvGraphicFramePr>
        <p:xfrm>
          <a:off x="106456" y="332656"/>
          <a:ext cx="5642880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3" imgW="5938880" imgH="8762673" progId="Word.Document.12">
                  <p:embed/>
                </p:oleObj>
              </mc:Choice>
              <mc:Fallback>
                <p:oleObj name="Документ" r:id="rId3" imgW="5938880" imgH="8762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56" y="332656"/>
                        <a:ext cx="5642880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60" y="1700808"/>
            <a:ext cx="2944270" cy="26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86410"/>
              </p:ext>
            </p:extLst>
          </p:nvPr>
        </p:nvGraphicFramePr>
        <p:xfrm>
          <a:off x="92075" y="92074"/>
          <a:ext cx="4479925" cy="673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3" imgW="5938880" imgH="8929980" progId="Word.Document.12">
                  <p:embed/>
                </p:oleObj>
              </mc:Choice>
              <mc:Fallback>
                <p:oleObj name="Документ" r:id="rId3" imgW="5938880" imgH="8929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4479925" cy="673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9" y="1412776"/>
            <a:ext cx="365261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194420"/>
              </p:ext>
            </p:extLst>
          </p:nvPr>
        </p:nvGraphicFramePr>
        <p:xfrm>
          <a:off x="107504" y="0"/>
          <a:ext cx="8648008" cy="528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3" imgW="9704493" imgH="5925852" progId="Word.Document.12">
                  <p:embed/>
                </p:oleObj>
              </mc:Choice>
              <mc:Fallback>
                <p:oleObj name="Документ" r:id="rId3" imgW="9704493" imgH="5925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8648008" cy="528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89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4075" y="-557442"/>
            <a:ext cx="3799914" cy="5148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8965" y="2061815"/>
            <a:ext cx="4265124" cy="5327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404665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разработан за счёт собственных средств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66898"/>
            <a:ext cx="2700762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70076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597971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50851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разработан за счёт средств Фонда поддержки детей, находящихся в трудной жизненной ситуации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51383"/>
            <a:ext cx="1772816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49284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626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психологов проекта «Сохрани ребёнка»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614"/>
            <a:ext cx="2014956" cy="268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857809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32849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98" y="3648265"/>
            <a:ext cx="5004048" cy="28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77533"/>
            <a:ext cx="2843426" cy="268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6206534"/>
            <a:ext cx="547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женщинами целевой группы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5" y="-171400"/>
            <a:ext cx="9142775" cy="7029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5" y="1443"/>
            <a:ext cx="9004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с 01.04.2020 г. по 30.09.2021 г. </a:t>
            </a:r>
          </a:p>
          <a:p>
            <a:endParaRPr lang="ru-RU" dirty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целевую группу вошли 55 женщин                                       Организовано психолого-педагогическое и социальное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сопровождение женщин целевой группы:    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524000" y="4725144"/>
          <a:ext cx="2399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66250108"/>
              </p:ext>
            </p:extLst>
          </p:nvPr>
        </p:nvGraphicFramePr>
        <p:xfrm>
          <a:off x="1225" y="1310163"/>
          <a:ext cx="47147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095938441"/>
              </p:ext>
            </p:extLst>
          </p:nvPr>
        </p:nvGraphicFramePr>
        <p:xfrm>
          <a:off x="5004048" y="1340768"/>
          <a:ext cx="40016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27942847"/>
              </p:ext>
            </p:extLst>
          </p:nvPr>
        </p:nvGraphicFramePr>
        <p:xfrm>
          <a:off x="5446703" y="1805502"/>
          <a:ext cx="3711370" cy="385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7147526"/>
              </p:ext>
            </p:extLst>
          </p:nvPr>
        </p:nvGraphicFramePr>
        <p:xfrm>
          <a:off x="5156448" y="1493168"/>
          <a:ext cx="40016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79243291"/>
              </p:ext>
            </p:extLst>
          </p:nvPr>
        </p:nvGraphicFramePr>
        <p:xfrm>
          <a:off x="5308848" y="1645568"/>
          <a:ext cx="40016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442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https://svblada.ru/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7"/>
            <a:ext cx="2948574" cy="4136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2564904"/>
            <a:ext cx="3660556" cy="334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3995936" y="1709519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https://svblada.ru/sokhrani-rebenka/index.php</a:t>
            </a:r>
          </a:p>
        </p:txBody>
      </p:sp>
    </p:spTree>
    <p:extLst>
      <p:ext uri="{BB962C8B-B14F-4D97-AF65-F5344CB8AC3E}">
        <p14:creationId xmlns:p14="http://schemas.microsoft.com/office/powerpoint/2010/main" val="35452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99305"/>
              </p:ext>
            </p:extLst>
          </p:nvPr>
        </p:nvGraphicFramePr>
        <p:xfrm>
          <a:off x="35496" y="428341"/>
          <a:ext cx="9108504" cy="64436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1917">
                  <a:extLst>
                    <a:ext uri="{9D8B030D-6E8A-4147-A177-3AD203B41FA5}">
                      <a16:colId xmlns:a16="http://schemas.microsoft.com/office/drawing/2014/main" val="945035227"/>
                    </a:ext>
                  </a:extLst>
                </a:gridCol>
                <a:gridCol w="7596587">
                  <a:extLst>
                    <a:ext uri="{9D8B030D-6E8A-4147-A177-3AD203B41FA5}">
                      <a16:colId xmlns:a16="http://schemas.microsoft.com/office/drawing/2014/main" val="938201614"/>
                    </a:ext>
                  </a:extLst>
                </a:gridCol>
              </a:tblGrid>
              <a:tr h="32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Грантополучателя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бюджетное учреждение Амурской области «Свободненский комплексный центр социального обслуживания  населения «Лада»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1535415758"/>
                  </a:ext>
                </a:extLst>
              </a:tr>
              <a:tr h="602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 Грантодателя, в рамках которой выполняется проект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«Никому не отдам»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2464591979"/>
                  </a:ext>
                </a:extLst>
              </a:tr>
              <a:tr h="357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направление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наличии)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отказов от новорождённых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810196512"/>
                  </a:ext>
                </a:extLst>
              </a:tr>
              <a:tr h="36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социальной и психолого-педагогической поддержки женщин в кризисной ситуации, сомневающихся в необходимости рождения ребенка; профилактика абортов и отказов матерей от новорожденных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1403223871"/>
                  </a:ext>
                </a:extLst>
              </a:tr>
              <a:tr h="847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Проведение организационно-методической работы по  обеспечению реализации проекта «Сохрани ребёнка»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условий для оказания социально-психологической помощи и поддержки женщинам, сомневающимся в рождении ребёнка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психолого-педагогического и социального сопровождения беременных женщин и женщин с новорожденными детьми, находящихся в социально опасном положении или иной трудной жизненной ситуации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171238401"/>
                  </a:ext>
                </a:extLst>
              </a:tr>
              <a:tr h="1456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сомневающиеся в необходимости рождения ребенка или принятия рожденного ребенка из медицинского учреждения, в том числе: 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беременные женщины (на поздних сроках беременности) и женщины с новорожденными детьми, находящиеся в социально опасном положении и иной трудной жизненной ситуации – 40 чел; 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воспитанницы и (или) выпускницы организаций для детей-сирот и детей, оставшихся без попечения родителей, в период беременности и в течение первого года рождения после рождения ребёнка – 5 чел.;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несовершеннолетние беременные и женщины на грани совершения аборта (с кризисной беременностью), лишенные поддержки со стороны отца ребенка, родителей, иных близких людей – 10 чел.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количество женщин целевой группы  55 человек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4292713243"/>
                  </a:ext>
                </a:extLst>
              </a:tr>
              <a:tr h="641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практика, технология, методика или способ действий, внедряемые в рамках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и психолого-педагогическое сопровождение женщин в кризисной ситуации, сомневающихся в необходимости рождения ребенка.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2710704186"/>
                  </a:ext>
                </a:extLst>
              </a:tr>
              <a:tr h="357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Продолжительность,  сроки реализации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месяцев,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апреля 2020 года по 30 сентября 2021 г.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2394124760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реализации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область, г. Свободный, Свободненский район, ЗАТО Циолковский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32368957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Соисполнители мероприятий проекта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1967809126"/>
                  </a:ext>
                </a:extLst>
              </a:tr>
              <a:tr h="968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средств, необходимых для реализации мероприятий проекта, (всего) – 1 127 046 рублей, в том числе: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гранта, запрашиваемых на реализацию мероприятий проекта, – 626 850 рублей;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собственных средств заявителя, направляемых на реализацию мероприятий проекта, – 490 196 рублей;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привлеченных (благотворительных, спонсорских) средств, поступивших от сторонних организаций или граждан на реализацию мероприятий проекта, – 10 000 рублей.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/>
                </a:tc>
                <a:extLst>
                  <a:ext uri="{0D108BD9-81ED-4DB2-BD59-A6C34878D82A}">
                    <a16:rowId xmlns:a16="http://schemas.microsoft.com/office/drawing/2014/main" val="69701199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72" y="1502467"/>
            <a:ext cx="13040676" cy="53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116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65426"/>
              </p:ext>
            </p:extLst>
          </p:nvPr>
        </p:nvGraphicFramePr>
        <p:xfrm>
          <a:off x="0" y="548681"/>
          <a:ext cx="9143999" cy="645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823">
                  <a:extLst>
                    <a:ext uri="{9D8B030D-6E8A-4147-A177-3AD203B41FA5}">
                      <a16:colId xmlns:a16="http://schemas.microsoft.com/office/drawing/2014/main" val="3525435898"/>
                    </a:ext>
                  </a:extLst>
                </a:gridCol>
                <a:gridCol w="1483384">
                  <a:extLst>
                    <a:ext uri="{9D8B030D-6E8A-4147-A177-3AD203B41FA5}">
                      <a16:colId xmlns:a16="http://schemas.microsoft.com/office/drawing/2014/main" val="2804955170"/>
                    </a:ext>
                  </a:extLst>
                </a:gridCol>
                <a:gridCol w="658823">
                  <a:extLst>
                    <a:ext uri="{9D8B030D-6E8A-4147-A177-3AD203B41FA5}">
                      <a16:colId xmlns:a16="http://schemas.microsoft.com/office/drawing/2014/main" val="583809680"/>
                    </a:ext>
                  </a:extLst>
                </a:gridCol>
                <a:gridCol w="658823">
                  <a:extLst>
                    <a:ext uri="{9D8B030D-6E8A-4147-A177-3AD203B41FA5}">
                      <a16:colId xmlns:a16="http://schemas.microsoft.com/office/drawing/2014/main" val="3448622824"/>
                    </a:ext>
                  </a:extLst>
                </a:gridCol>
                <a:gridCol w="1169460">
                  <a:extLst>
                    <a:ext uri="{9D8B030D-6E8A-4147-A177-3AD203B41FA5}">
                      <a16:colId xmlns:a16="http://schemas.microsoft.com/office/drawing/2014/main" val="762380535"/>
                    </a:ext>
                  </a:extLst>
                </a:gridCol>
                <a:gridCol w="1169460">
                  <a:extLst>
                    <a:ext uri="{9D8B030D-6E8A-4147-A177-3AD203B41FA5}">
                      <a16:colId xmlns:a16="http://schemas.microsoft.com/office/drawing/2014/main" val="459489106"/>
                    </a:ext>
                  </a:extLst>
                </a:gridCol>
                <a:gridCol w="2175766">
                  <a:extLst>
                    <a:ext uri="{9D8B030D-6E8A-4147-A177-3AD203B41FA5}">
                      <a16:colId xmlns:a16="http://schemas.microsoft.com/office/drawing/2014/main" val="1773217271"/>
                    </a:ext>
                  </a:extLst>
                </a:gridCol>
                <a:gridCol w="1169460">
                  <a:extLst>
                    <a:ext uri="{9D8B030D-6E8A-4147-A177-3AD203B41FA5}">
                      <a16:colId xmlns:a16="http://schemas.microsoft.com/office/drawing/2014/main" val="848258465"/>
                    </a:ext>
                  </a:extLst>
                </a:gridCol>
              </a:tblGrid>
              <a:tr h="10767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задачи, 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 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указанием количественных и качественных показателей)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3765373"/>
                  </a:ext>
                </a:extLst>
              </a:tr>
              <a:tr h="107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4214600"/>
                  </a:ext>
                </a:extLst>
              </a:tr>
              <a:tr h="238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6263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Январь-июнь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626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7010281"/>
                  </a:ext>
                </a:extLst>
              </a:tr>
              <a:tr h="10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582274"/>
                  </a:ext>
                </a:extLst>
              </a:tr>
              <a:tr h="107677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Проведение организационно-методической работы по  обеспечению реализации проекта «Сохрани ребёнка»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60651"/>
                  </a:ext>
                </a:extLst>
              </a:tr>
              <a:tr h="3454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 группы по обеспечению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 мероприятий проекта   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Январь-июнь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 деятельность рабочей группы проекта с целью обеспечения четкого взаимодействия всех специалистов, обеспечивающих работу по реализации мероприятий. В состав рабочей группы включены: директор, заместитель директора учреждения, заведующий организационно-методическим отделением, юрисконсульт и главный бухгалтер ГБУ АО КЦСОН «Лада», специалисты отделений дневного пребывания детей и социальной помощи семье и детям.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 решает административные вопросы, ответственен на за подготовку нормативных документов, финансовой отчётности, осуществляет контроль за целевым использованием  денежных средств, отвечает за проведение закупок необходимого оборудования и дидактического материала,  разработку программ, направленных на профилактику отказов от новорождённых, координирует сбор и анализ информации полученной в ходе реализации проекта, оказывает помощь специалистам в работе с семьями целевой группы.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 рабочей группы проводится  1 раз в два месяца в течение всего периода реализации проекта.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618640"/>
                  </a:ext>
                </a:extLst>
              </a:tr>
              <a:tr h="2185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нормативных, методических, организационных, информационных и других документов и материалов, обеспечивающих реализацию проекта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Январь-июнь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решения поставленных задач Проекта и достижения поставленной цели будут разработаны: алгоритм действия специалистов ГБУ АО «Свободненский КЦСОН «Лада» по организации работы и реализации мероприятий проекта «Сохрани ребёнка»; информационная анкета;   согласие на сотрудничество в рамках проекта между Учреждением и женщиной, изъявившей желание сотрудничать со специалистами учреждения в рамках данного Проекта; индивидуальный план реабилитации женщины (семьи); форма отчётной документации (журнал регистрации участников проекта, журнал оказания услуг,  журнал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доабортного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консультирования),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63" marR="26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63644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88640"/>
            <a:ext cx="802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реализации мероприятий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5" y="-99122"/>
            <a:ext cx="9142775" cy="695712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1075354" y="260648"/>
            <a:ext cx="7795302" cy="659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 «Сохрани ребёнка: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сомневающиеся в необходимости рождения ребенка или принятия рожденного ребенка из медицинского учреждения, в том числе: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женщины (на поздних сроках беременности) и женщины с новорожденными детьми, находящиеся в социально опасном положении и иной трудной жизненной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ситуации;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и (или) выпускницы организаций для детей-сирот и детей, оставшихся без попечения родителей, в период беременности и в течение первого года рождения после рождения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беременные и женщины на грани совершения аборта (с кризисной беременностью), лишенные поддержки со стороны отца ребенка, родителей, иных близких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практика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женщин в кризисной ситуации, сомневающихся в необходимости рождения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целевой группой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                                            Психолого-педагогическое                        Создание пункта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 социальное сопровождение                    проката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онсультирования                              беременных женщин и                               «Умная аренда»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женщин с  новорождёнными детьми,      (предоставление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находящихся в социально опасном          во временное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положении или иной                                    пользование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трудной жизненной ситуации                    детских товаров,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выдача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комплекта для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новорождённого)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8217477" flipH="1">
            <a:off x="1869060" y="3704498"/>
            <a:ext cx="43204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870790" y="3704498"/>
            <a:ext cx="36003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063153">
            <a:off x="7560545" y="3698232"/>
            <a:ext cx="43204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229200"/>
            <a:ext cx="1375860" cy="145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" y="5157192"/>
            <a:ext cx="1665724" cy="100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517864"/>
            <a:ext cx="1038810" cy="138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9" y="5800364"/>
            <a:ext cx="964002" cy="128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" y="3019264"/>
            <a:ext cx="121753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5" y="-99122"/>
            <a:ext cx="9142775" cy="695712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187624" y="116632"/>
            <a:ext cx="7920880" cy="119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алгоритм действий психологов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диагностика реальных причин решения об аборте (как она сама относится к беременности, хотела бы она ребенка, если бы в жизни было все благополучно, есть ли страх беременности и родов, отношение к беременности ее близких, испытывает ли она давление с чье-либо стороны, какова вообще ситуация в семье; есть ли дети, есть ли проблемы у детей и какая помощь им нужна, что с работой; проблемы со здоровьем и информирована ли она о последствиях аборта.) Важно говорить о самой женщине, о ее чувствах, без осуждения и с пониманием ситуации.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обратная связь, мотивирование на получение помощи, разработка поведенческой стратегии. Нужно обязательно подробно рассказать какую именно, у кого и где женщина может получить помощь по своим проблемам и какие изменения возможны после этих действий. Уделяется внимание психологическим и социальным аспектам ее ситуации, можно дать контакты юриста, медика, благотворительной организации при необходимости, озвучить возможности получения финансовой и вещевой помощи. Предложить услуги, оказываемые в ГБУ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КЦСОН «Лада».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информирование: о правах, которые женщина получает при рождении ребенка, о последствиях аборта, о внутриутробном развитии ребенка.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психологическое консультирование. Организуется работа с чувствами самой женщины, снятие болезненного эмоционального состояния,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предыдущих беременностей и родов, детско-родительские отношения, поведение при оказании давления, анализ страхов, повышение уровня родительской компетентности и пр. Техники возможно использовать разные, главное, чтобы они работали. Важно понимать, что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предабортном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психолог не уговаривает женщину отказаться от аборта, он помогает «расшатать» ее убеждение в необходимости аборта, как единственно верного решения, помогает, сняв эмоциональное напряжение, увидеть выбор и еще раз все взвесить, имея на вооружении возможности решения актуальных проблем.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Предабортное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психологическое консультирование очень важная и нужная работа, которая в прямом смысле спасает и меняет жизни не только рожденного ребенка, но и самой женщины, а также всех членное ее семьи, оберегая их от последствий страшного фатального шага убийства своего дитя.</a:t>
            </a:r>
          </a:p>
          <a:p>
            <a:pPr algn="just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331"/>
            <a:ext cx="1294720" cy="11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1400"/>
            <a:ext cx="9250279" cy="7029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187624" y="116632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G:\проект сохрани ребёнка\отчётная документация в Фонд\ежеквартальная информация о информационной кампании отправлена май 2020\информация июнь - сентябрь\оборудование при поддержке Фонда\20200629_1446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r="1544"/>
          <a:stretch/>
        </p:blipFill>
        <p:spPr bwMode="auto">
          <a:xfrm rot="5400000">
            <a:off x="788715" y="1235621"/>
            <a:ext cx="4164330" cy="307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проект сохрани ребёнка\отчётная документация в Фонд\ежеквартальная информация о информационной кампании отправлена май 2020\информация июнь - сентябрь\оборудование при поддержке Фонда\20200629_1459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8064" y="701044"/>
            <a:ext cx="3143250" cy="188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:\проект сохрани ребёнка\отчётная документация в Фонд\ежеквартальная информация о информационной кампании отправлена май 2020\информация июнь - сентябрь\оборудование при поддержке Фонда\20200629_1447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2774861"/>
            <a:ext cx="256476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:\проект сохрани ребёнка\отчётная документация в Фонд\ежеквартальная информация о информационной кампании отправлена май 2020\информация июнь - сентябрь\оборудование при поддержке Фонда\20200629_1453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1786" y="4325162"/>
            <a:ext cx="3057525" cy="229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8" y="4860224"/>
            <a:ext cx="2097626" cy="18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1400"/>
            <a:ext cx="9250279" cy="7029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202376" y="188640"/>
            <a:ext cx="79208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пункта проката «Умная аренда» 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социальных проблем женщин и их семей создан пункт проката детских товаров «Умная аренда», где во временное пользование предоставляются детские товары - детские коляски, кроватки, ванночки, ходунки, выдаётся необходимый комплект для новорождённого -  конверт на выписку, ползунки, распашонки, чепчики,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товары, необходимые для ребёнка. 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3" y="4293096"/>
            <a:ext cx="1747808" cy="22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43100"/>
            <a:ext cx="36099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48" y="4739684"/>
            <a:ext cx="1706880" cy="208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95" y="2204864"/>
            <a:ext cx="2926435" cy="390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" y="1785372"/>
            <a:ext cx="2339757" cy="20756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1793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98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1400"/>
            <a:ext cx="9250279" cy="7029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187624" y="116632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и социальное сопровождение                    беременных женщин и женщин с  новорождёнными детьми,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социально опасном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ситуации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27" y="1694270"/>
            <a:ext cx="2339355" cy="311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96" y="2544679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52" y="4017016"/>
            <a:ext cx="1909232" cy="283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" y="3920967"/>
            <a:ext cx="1917576" cy="255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65" y="1636328"/>
            <a:ext cx="2401839" cy="188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" y="2188841"/>
            <a:ext cx="1453026" cy="128902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21900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444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1400"/>
            <a:ext cx="9250279" cy="7029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</a:b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987"/>
          <a:stretch>
            <a:fillRect/>
          </a:stretch>
        </p:blipFill>
        <p:spPr bwMode="auto">
          <a:xfrm>
            <a:off x="0" y="32948"/>
            <a:ext cx="1075354" cy="1021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187624" y="116632"/>
            <a:ext cx="7920880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и социальное сопровождение                    беременных женщин и женщин с  новорождёнными детьми,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социально опасном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ситуации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информации о беременных женщинах и женщинах с новорождёнными детьми, находящихся в трудной жизненной ситуации, осуществляем выезд в семью психолога и  специалиста по социальной работе, если это личное обращение, то проводится консультирование психологом проекта в кабинете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консультирования. Выезд в семью или первичное консультирование осуществляется с целью  информирования о возможности получения услуг, оказываемых в рамках реализации данного Проекта.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консультирования рассказываем женщинам об  услугах, оказываемых специалистами проекта. При принятии   женщиной  решения стать участницей проекта «Сохрани ребёнка» она   подписывает  согласие о сотрудничестве, согласие на обработку персональных данных, заполняет анкету «Готовность к родам и материнству»,  составляется акт обследования семьи, тем самым выясняются остальные социальные проблемы.  Разрабатывается индивидуальный план реабилитации, в котором прописываем дальнейшую работу с женщиной и её семьёй.  Услуги в рамках проекта «Сохрани ребёнка» оказываются на бесплатной основе.</a:t>
            </a:r>
          </a:p>
          <a:p>
            <a:pPr algn="just"/>
            <a:r>
              <a:rPr lang="ru-RU" sz="1400" dirty="0"/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того, как женщина стала участницей проекта «Сохрани ребёнка», ей оказываются педагогические, психологические и социальные услуги.    С женщинами проводятся консультации и занятия как в кабинете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консультирования, так и на дому. При работе с женщинами в кабинете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 применяем метафорические ассоциативные карты и психологические игры, которые являются психодиагностическим, консультативным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инструментом. Модель ребёнка позволяет женщинам увидеть и ощутить развитие будущего малыша от 7 недель до рождения. На дому специалисты проводят консультации, практические занятия по вопросам воспитания малыша.  Специалисты по социальной работе проекта «Сохрани ребёнка»  помогают женщинам в решении экономических и  правовых вопросов. Оказывают содействие в оформлении социальных выплат, в получении справок, в подаче документов для оформления субсидий на оплату ЖКУ, для постановки на очередь в ДОУ. Осуществляют сопровождение в различные учреждения и инстанции, помогают решать жилищные проблемы.</a:t>
            </a: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1"/>
            <a:ext cx="113637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Радуга'">
  <a:themeElements>
    <a:clrScheme name="OF_RU_RainBow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_RU_RainBow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_RU_RainBow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'Радуга'</Template>
  <TotalTime>977</TotalTime>
  <Words>2056</Words>
  <Application>Microsoft Office PowerPoint</Application>
  <PresentationFormat>Экран (4:3)</PresentationFormat>
  <Paragraphs>267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Heavy</vt:lpstr>
      <vt:lpstr>Times New Roman</vt:lpstr>
      <vt:lpstr>Шаблон оформления 'Радуга'</vt:lpstr>
      <vt:lpstr>Документ Microsoft Word</vt:lpstr>
      <vt:lpstr>                  </vt:lpstr>
      <vt:lpstr>Презентация PowerPoint</vt:lpstr>
      <vt:lpstr>Презентация PowerPoint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</vt:lpstr>
      <vt:lpstr>Презентация PowerPoint</vt:lpstr>
    </vt:vector>
  </TitlesOfParts>
  <Manager/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Детское</dc:creator>
  <cp:keywords/>
  <dc:description/>
  <cp:lastModifiedBy>User</cp:lastModifiedBy>
  <cp:revision>95</cp:revision>
  <dcterms:created xsi:type="dcterms:W3CDTF">2013-04-10T05:42:49Z</dcterms:created>
  <dcterms:modified xsi:type="dcterms:W3CDTF">2021-09-07T12:39:54Z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TC101080291049</vt:lpwstr>
  </property>
</Properties>
</file>