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6" r:id="rId3"/>
    <p:sldId id="404" r:id="rId4"/>
    <p:sldId id="389" r:id="rId5"/>
    <p:sldId id="390" r:id="rId6"/>
    <p:sldId id="383" r:id="rId7"/>
    <p:sldId id="405" r:id="rId8"/>
    <p:sldId id="391" r:id="rId9"/>
    <p:sldId id="396" r:id="rId10"/>
    <p:sldId id="385" r:id="rId11"/>
    <p:sldId id="392" r:id="rId12"/>
    <p:sldId id="393" r:id="rId13"/>
    <p:sldId id="394" r:id="rId14"/>
    <p:sldId id="406" r:id="rId15"/>
    <p:sldId id="39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1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801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orient="horz" pos="2614" userDrawn="1">
          <p15:clr>
            <a:srgbClr val="A4A3A4"/>
          </p15:clr>
        </p15:guide>
        <p15:guide id="10" pos="2729" userDrawn="1">
          <p15:clr>
            <a:srgbClr val="A4A3A4"/>
          </p15:clr>
        </p15:guide>
        <p15:guide id="11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58E"/>
    <a:srgbClr val="83B8D9"/>
    <a:srgbClr val="E8E6E9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32" y="240"/>
      </p:cViewPr>
      <p:guideLst>
        <p:guide pos="5110"/>
        <p:guide pos="370"/>
        <p:guide pos="7287"/>
        <p:guide orient="horz" pos="391"/>
        <p:guide orient="horz" pos="3884"/>
        <p:guide pos="801"/>
        <p:guide pos="2593"/>
        <p:guide orient="horz" pos="2614"/>
        <p:guide pos="2729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7CBE9-6BE5-4B83-87AD-A337BE3A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CE9DEE-7ADE-4CD2-B56E-E52280197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BEAC9-5802-42C4-B8FB-3DFF3BE5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B07E7-1806-4B18-8F13-A908C791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0DE1E-D081-4CA4-A516-2A1FEB63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8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2925B-1268-4450-B0C9-55507C2E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641BF1-F960-4EDC-9736-6B2B0D005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DF567-2B72-43CA-96CD-9E0A9BB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79FC9-01DB-4BD8-9401-B070E732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4ADF0-2DA0-4A28-A964-4A3A1461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D1B023-D00F-456F-A0A8-9C5D4FFF3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26C251-28FD-45E7-8343-E60F50BEF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ED226-AF77-483B-8544-E6F33FE9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8C47-2632-43A5-8F42-8A46FF0E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C624C-1FE5-4680-87AE-0E8AB3D9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A21E3-BE49-43DE-8F25-92685B8D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2FB642-36AE-4CF3-AC08-F689AA9D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425E7-4E09-486F-B0BD-776E714E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67DEE-04DA-49F2-A1C4-7ECA3993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D8237-AC2B-488C-A6DC-7B83BE7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D7547-7EEE-4859-9E09-B5A110EA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EA01F-2069-4529-9B88-8E72955F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2FC85-3BA0-4146-AEE6-849845BB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9E612-9F2E-46B3-9C54-6E690C02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FDA4C2-7504-4265-A701-56D89C37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BE6CD-D40A-4213-9653-5ACD00D6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45E67-F68B-4EF7-B349-A95AB556E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C001D-A3DF-4F6D-ACA6-A68F91104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3D94-DA39-4910-87BA-EF87674E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76BC79-37A5-4572-A551-9AEFA5A2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A5C05-9990-44DA-A3E2-187942FF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12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AFF0F-A208-4EBC-945A-989D32E7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80DC92-1D32-4C9E-820E-71AB91D3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D11694-B3DC-486E-A94A-06ABBAE2A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FF639E-F8CF-4BF5-8B79-2D44219AF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F52EB5-ED1B-4F13-8BBC-AB4CF44FE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9A2B26-CCB6-4238-8A03-33E659F4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380651-E7B0-4E59-94D7-C83B8C76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A2324C-80FF-4647-B0C6-053D6B8A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20533-9A82-469F-8F34-5649EC39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104ABA-67FE-4D33-BBCA-F03582D1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591F5-8FE9-4AE1-B942-F0FF3277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6BB8A-3004-4FAB-8578-2D1E2EC8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5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281EC9-50C7-48AB-B2B3-21CCD880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6EC1A-A3EC-4435-A1A5-EC1ECF18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6DB13-EF46-4226-A22D-2EDB1FE1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9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53D84-1E4C-4594-9BC8-E14D4A53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AD508-B105-4720-B9D2-F2A3A600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C31EF-1162-431C-A6E4-7B6BDF091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C8E33C-FAC0-412F-975B-AFBB792C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E7312-3B9F-497E-A9C7-83A2866D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B92A3-1A6C-4D01-AA92-A25A56B0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5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F21BE-E728-4CCA-8ADF-23C747BE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18BBBF-2079-4083-A7F3-253CBBD3F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9B3D48-8542-4EE9-BAB1-ED899E1A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C6185-121B-49E9-A37C-807E99F0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FDFF1-7984-4273-94EA-1260C5A2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845D54-0E2C-46C9-8908-F8013D35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90C04-5287-4591-BD39-8E2E853F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3D5DB-6018-44C8-B00B-E3C014BC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BB21B-7C9A-4A0A-A59F-FCE75E4B7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A3A54-B943-42EF-943E-5E1D8EB96562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F696F-AF4F-4DC1-947D-D81AAF9BE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EFFB1-DE0D-4948-8405-C7259C8B9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2389-DB7A-4DE0-AFB5-A0D452758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ru.wikipedia.org/wiki/%D0%9F%D0%BE%D1%81%D1%82%D1%82%D1%80%D0%B0%D0%B2%D0%BC%D0%B0%D1%82%D0%B8%D1%87%D0%B5%D1%81%D0%BA%D0%BE%D0%B5_%D1%81%D1%82%D1%80%D0%B5%D1%81%D1%81%D0%BE%D0%B2%D0%BE%D0%B5_%D1%80%D0%B0%D1%81%D1%81%D1%82%D1%80%D0%BE%D0%B9%D1%81%D1%82%D0%B2%D0%B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48C81D0-2CB4-83E8-1CC5-2C947D8F30BB}"/>
              </a:ext>
            </a:extLst>
          </p:cNvPr>
          <p:cNvSpPr/>
          <p:nvPr/>
        </p:nvSpPr>
        <p:spPr>
          <a:xfrm>
            <a:off x="-30480" y="2560320"/>
            <a:ext cx="12283440" cy="4328160"/>
          </a:xfrm>
          <a:custGeom>
            <a:avLst/>
            <a:gdLst>
              <a:gd name="connsiteX0" fmla="*/ 30480 w 12283440"/>
              <a:gd name="connsiteY0" fmla="*/ 2042160 h 4328160"/>
              <a:gd name="connsiteX1" fmla="*/ 12283440 w 12283440"/>
              <a:gd name="connsiteY1" fmla="*/ 0 h 4328160"/>
              <a:gd name="connsiteX2" fmla="*/ 12283440 w 12283440"/>
              <a:gd name="connsiteY2" fmla="*/ 4328160 h 4328160"/>
              <a:gd name="connsiteX3" fmla="*/ 0 w 12283440"/>
              <a:gd name="connsiteY3" fmla="*/ 4328160 h 4328160"/>
              <a:gd name="connsiteX4" fmla="*/ 30480 w 12283440"/>
              <a:gd name="connsiteY4" fmla="*/ 2042160 h 43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3440" h="4328160">
                <a:moveTo>
                  <a:pt x="30480" y="2042160"/>
                </a:moveTo>
                <a:lnTo>
                  <a:pt x="12283440" y="0"/>
                </a:lnTo>
                <a:lnTo>
                  <a:pt x="12283440" y="4328160"/>
                </a:lnTo>
                <a:lnTo>
                  <a:pt x="0" y="4328160"/>
                </a:lnTo>
                <a:lnTo>
                  <a:pt x="30480" y="2042160"/>
                </a:lnTo>
                <a:close/>
              </a:path>
            </a:pathLst>
          </a:custGeom>
          <a:solidFill>
            <a:srgbClr val="E8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4E1D26-4694-10B5-2577-26CAC802AF70}"/>
              </a:ext>
            </a:extLst>
          </p:cNvPr>
          <p:cNvSpPr/>
          <p:nvPr/>
        </p:nvSpPr>
        <p:spPr>
          <a:xfrm rot="16200000">
            <a:off x="3287713" y="-2043114"/>
            <a:ext cx="5616575" cy="1094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83D94-0F3B-66EA-1333-5DCEC9752BCD}"/>
              </a:ext>
            </a:extLst>
          </p:cNvPr>
          <p:cNvSpPr txBox="1"/>
          <p:nvPr/>
        </p:nvSpPr>
        <p:spPr>
          <a:xfrm>
            <a:off x="1173480" y="1805970"/>
            <a:ext cx="9875520" cy="167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МЕДИЦИСКОГО РЕАБИЛИТАЦИОННОГО КОМПЛЕКСА </a:t>
            </a:r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УЧАСТНИКОВ БОЕВЫХ ДЕЙСТВИЙ </a:t>
            </a:r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ЛЕНИНГРАДСКОЙ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3B03D-287F-08A9-A704-46115544B30D}"/>
              </a:ext>
            </a:extLst>
          </p:cNvPr>
          <p:cNvSpPr txBox="1"/>
          <p:nvPr/>
        </p:nvSpPr>
        <p:spPr>
          <a:xfrm>
            <a:off x="1173480" y="1099275"/>
            <a:ext cx="9875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+++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09804-6B08-51CA-CF2E-956F687014B5}"/>
              </a:ext>
            </a:extLst>
          </p:cNvPr>
          <p:cNvCxnSpPr>
            <a:cxnSpLocks/>
          </p:cNvCxnSpPr>
          <p:nvPr/>
        </p:nvCxnSpPr>
        <p:spPr>
          <a:xfrm>
            <a:off x="1271588" y="4803913"/>
            <a:ext cx="176371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2F1AB57-D483-D8DB-566F-F45CB10CB433}"/>
              </a:ext>
            </a:extLst>
          </p:cNvPr>
          <p:cNvCxnSpPr>
            <a:cxnSpLocks/>
          </p:cNvCxnSpPr>
          <p:nvPr/>
        </p:nvCxnSpPr>
        <p:spPr>
          <a:xfrm>
            <a:off x="3672183" y="4803913"/>
            <a:ext cx="1631655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9A4EC6-C0F9-3EAE-7D08-B4961D2EF7C1}"/>
              </a:ext>
            </a:extLst>
          </p:cNvPr>
          <p:cNvSpPr/>
          <p:nvPr/>
        </p:nvSpPr>
        <p:spPr>
          <a:xfrm>
            <a:off x="5974670" y="4775482"/>
            <a:ext cx="228848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br>
              <a:rPr lang="ru-RU" sz="12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endParaRPr lang="ru-RU" sz="1200" b="1" dirty="0">
              <a:solidFill>
                <a:srgbClr val="0C458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6687FC4-EB30-7BF7-356D-907ED64750A7}"/>
              </a:ext>
            </a:extLst>
          </p:cNvPr>
          <p:cNvCxnSpPr>
            <a:cxnSpLocks/>
          </p:cNvCxnSpPr>
          <p:nvPr/>
        </p:nvCxnSpPr>
        <p:spPr>
          <a:xfrm>
            <a:off x="6072778" y="4803913"/>
            <a:ext cx="1894885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FF15C8E-AEC4-73F4-6BEE-40440ABDA3C8}"/>
              </a:ext>
            </a:extLst>
          </p:cNvPr>
          <p:cNvSpPr/>
          <p:nvPr/>
        </p:nvSpPr>
        <p:spPr>
          <a:xfrm>
            <a:off x="1173479" y="4775482"/>
            <a:ext cx="975183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Комитет по здравоохранению Ленинградской области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64F823D-8C52-51F6-7EEE-FB38BC40818E}"/>
              </a:ext>
            </a:extLst>
          </p:cNvPr>
          <p:cNvCxnSpPr>
            <a:cxnSpLocks/>
          </p:cNvCxnSpPr>
          <p:nvPr/>
        </p:nvCxnSpPr>
        <p:spPr>
          <a:xfrm>
            <a:off x="8734940" y="4803913"/>
            <a:ext cx="2020956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9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8803E3-31F2-6FBD-623E-633CC0DDCEE6}"/>
              </a:ext>
            </a:extLst>
          </p:cNvPr>
          <p:cNvSpPr txBox="1"/>
          <p:nvPr/>
        </p:nvSpPr>
        <p:spPr>
          <a:xfrm>
            <a:off x="466408" y="508433"/>
            <a:ext cx="10747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dirty="0"/>
              <a:t>Здравоохранение. </a:t>
            </a:r>
            <a:br>
              <a:rPr lang="ru-RU" sz="3000" dirty="0"/>
            </a:br>
            <a:r>
              <a:rPr lang="ru-RU" sz="3000" dirty="0">
                <a:solidFill>
                  <a:srgbClr val="83B8D9"/>
                </a:solidFill>
              </a:rPr>
              <a:t>Медицинская реабилитация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83ADF-7AA5-6469-223F-0576732C9B84}"/>
              </a:ext>
            </a:extLst>
          </p:cNvPr>
          <p:cNvSpPr txBox="1"/>
          <p:nvPr/>
        </p:nvSpPr>
        <p:spPr>
          <a:xfrm>
            <a:off x="481779" y="1629234"/>
            <a:ext cx="10420917" cy="323165"/>
          </a:xfrm>
          <a:prstGeom prst="rect">
            <a:avLst/>
          </a:prstGeom>
          <a:noFill/>
        </p:spPr>
        <p:txBody>
          <a:bodyPr wrap="square" tIns="0" anchor="ctr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Министерства Здравоохранения РФ от 30. 09. 2022 №15-5/И/1-16468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7E11E0-55E7-4F65-9864-239340399420}"/>
              </a:ext>
            </a:extLst>
          </p:cNvPr>
          <p:cNvSpPr/>
          <p:nvPr/>
        </p:nvSpPr>
        <p:spPr>
          <a:xfrm>
            <a:off x="481779" y="2181818"/>
            <a:ext cx="4110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01ABBC-0CA1-A131-AB16-42B43F9EF596}"/>
              </a:ext>
            </a:extLst>
          </p:cNvPr>
          <p:cNvSpPr/>
          <p:nvPr/>
        </p:nvSpPr>
        <p:spPr>
          <a:xfrm>
            <a:off x="5986491" y="2181818"/>
            <a:ext cx="4912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МАРШРУТИЗАЦИЯ ПАЦИЕНТОВ С ПТСР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A8BD3A-BAD4-8956-1BE1-4EC2619363CC}"/>
              </a:ext>
            </a:extLst>
          </p:cNvPr>
          <p:cNvSpPr/>
          <p:nvPr/>
        </p:nvSpPr>
        <p:spPr>
          <a:xfrm>
            <a:off x="481779" y="2511139"/>
            <a:ext cx="4621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предоставляющая сведения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вопросам организации оказания медицинской помощи при ПТСР; ЛОПНД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33C9B5-B0B2-EE16-AAE6-F365D8A460AC}"/>
              </a:ext>
            </a:extLst>
          </p:cNvPr>
          <p:cNvSpPr/>
          <p:nvPr/>
        </p:nvSpPr>
        <p:spPr>
          <a:xfrm>
            <a:off x="5990506" y="2515095"/>
            <a:ext cx="5480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его признаками с целью оказания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 медицинской помощи в условиях,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соответствующих тяжести их состояния</a:t>
            </a:r>
            <a:endParaRPr lang="ru-RU" sz="1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8B642A-D6F2-3DD8-1395-9C8A743F33AE}"/>
              </a:ext>
            </a:extLst>
          </p:cNvPr>
          <p:cNvSpPr/>
          <p:nvPr/>
        </p:nvSpPr>
        <p:spPr>
          <a:xfrm>
            <a:off x="491366" y="4946888"/>
            <a:ext cx="4422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ИНФОРМАЦИОННЫЕ СТАТЬИ/ </a:t>
            </a:r>
            <a:b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ВИДЕОРОЛИКИ/ БУКЛЕТЫ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EADDBA-7897-2A88-E284-9D495EF1F9DD}"/>
              </a:ext>
            </a:extLst>
          </p:cNvPr>
          <p:cNvSpPr/>
          <p:nvPr/>
        </p:nvSpPr>
        <p:spPr>
          <a:xfrm>
            <a:off x="5990507" y="5579192"/>
            <a:ext cx="566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создаются на базе межрайонных многопрофильных медицинских организаций в амбулаторных условиях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 методическим руководством ЛОПНД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23145D-D199-3A19-6100-B335CC4A72D4}"/>
              </a:ext>
            </a:extLst>
          </p:cNvPr>
          <p:cNvSpPr/>
          <p:nvPr/>
        </p:nvSpPr>
        <p:spPr>
          <a:xfrm>
            <a:off x="491366" y="5579192"/>
            <a:ext cx="4912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целью информирования населения о клинических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проявлениях ПТСР, методах самостоятельной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коррекции, мерах поддержки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7056BF5-2CCB-4CF6-DDCA-E79FDC8E71EE}"/>
              </a:ext>
            </a:extLst>
          </p:cNvPr>
          <p:cNvSpPr/>
          <p:nvPr/>
        </p:nvSpPr>
        <p:spPr>
          <a:xfrm>
            <a:off x="5986491" y="4946888"/>
            <a:ext cx="4912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КАБИНЕТЫ ПСИХОТЕРАПЕВТИЧЕСКОЙ ПОДДЕРЖКИ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F69B29-81F2-BFFA-61EE-379E9A095C0F}"/>
              </a:ext>
            </a:extLst>
          </p:cNvPr>
          <p:cNvSpPr/>
          <p:nvPr/>
        </p:nvSpPr>
        <p:spPr>
          <a:xfrm>
            <a:off x="481779" y="3920165"/>
            <a:ext cx="462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подготовки медицинских работников государственной и муниципальных систем здравоохранения по вопросам диагностики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лечения ПТСР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A13B47-762D-AACA-5FA9-369592497D6A}"/>
              </a:ext>
            </a:extLst>
          </p:cNvPr>
          <p:cNvSpPr/>
          <p:nvPr/>
        </p:nvSpPr>
        <p:spPr>
          <a:xfrm>
            <a:off x="5990506" y="3920165"/>
            <a:ext cx="407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Оказывающих психотерапевтическую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психиатрическую помощь населению 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Ленинградской области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FFDA87-0C6D-30B0-ED7E-51CD5209CAC1}"/>
              </a:ext>
            </a:extLst>
          </p:cNvPr>
          <p:cNvSpPr/>
          <p:nvPr/>
        </p:nvSpPr>
        <p:spPr>
          <a:xfrm>
            <a:off x="481779" y="3314183"/>
            <a:ext cx="4621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КАДРОВЫЙ </a:t>
            </a:r>
            <a:b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B438BB-CB3D-A214-6870-63F5E51800C2}"/>
              </a:ext>
            </a:extLst>
          </p:cNvPr>
          <p:cNvSpPr/>
          <p:nvPr/>
        </p:nvSpPr>
        <p:spPr>
          <a:xfrm>
            <a:off x="5990506" y="3314183"/>
            <a:ext cx="548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 ВЫЕЗДНОЙ РАБОТЫ СПЕЦИАЛИСТОВ ЛОПНД</a:t>
            </a:r>
          </a:p>
        </p:txBody>
      </p:sp>
    </p:spTree>
    <p:extLst>
      <p:ext uri="{BB962C8B-B14F-4D97-AF65-F5344CB8AC3E}">
        <p14:creationId xmlns:p14="http://schemas.microsoft.com/office/powerpoint/2010/main" val="22818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9217D69-43E1-48AC-85E2-0D24FCC9B370}"/>
              </a:ext>
            </a:extLst>
          </p:cNvPr>
          <p:cNvSpPr txBox="1"/>
          <p:nvPr/>
        </p:nvSpPr>
        <p:spPr>
          <a:xfrm>
            <a:off x="466408" y="508433"/>
            <a:ext cx="69242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dirty="0"/>
              <a:t>Организация отделений </a:t>
            </a:r>
            <a:br>
              <a:rPr lang="ru-RU" sz="3000" dirty="0"/>
            </a:br>
            <a:r>
              <a:rPr lang="ru-RU" sz="3000" dirty="0">
                <a:solidFill>
                  <a:srgbClr val="83B8D9"/>
                </a:solidFill>
              </a:rPr>
              <a:t>амбулаторной помощи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11062E-A7F7-4EB8-BD71-05840018D204}"/>
              </a:ext>
            </a:extLst>
          </p:cNvPr>
          <p:cNvSpPr txBox="1"/>
          <p:nvPr/>
        </p:nvSpPr>
        <p:spPr>
          <a:xfrm>
            <a:off x="474901" y="1640757"/>
            <a:ext cx="6134417" cy="600164"/>
          </a:xfrm>
          <a:prstGeom prst="rect">
            <a:avLst/>
          </a:prstGeom>
          <a:noFill/>
        </p:spPr>
        <p:txBody>
          <a:bodyPr wrap="square" tIns="0" anchor="ctr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в том числе, с койками кратковременного </a:t>
            </a:r>
            <a:br>
              <a:rPr lang="ru-RU" dirty="0"/>
            </a:br>
            <a:r>
              <a:rPr lang="ru-RU" dirty="0"/>
              <a:t>пребывания в составе городских поликлиник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C7439256-AFA3-483D-BFC3-CB2D06BAF10F}"/>
              </a:ext>
            </a:extLst>
          </p:cNvPr>
          <p:cNvSpPr txBox="1">
            <a:spLocks/>
          </p:cNvSpPr>
          <p:nvPr/>
        </p:nvSpPr>
        <p:spPr>
          <a:xfrm>
            <a:off x="474901" y="3526969"/>
            <a:ext cx="1846109" cy="6740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Индивидуальная медицинская карта участника СВО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ECF0D7E-7B4A-404F-8B7F-6CF04391D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4" t="6968" r="38994" b="60019"/>
          <a:stretch/>
        </p:blipFill>
        <p:spPr bwMode="auto">
          <a:xfrm>
            <a:off x="9195176" y="695232"/>
            <a:ext cx="1241098" cy="12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18B486C4-7DBE-4378-9607-4253A42A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25" y="746829"/>
            <a:ext cx="924439" cy="11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37C2EAD5-CB9C-4972-BBB2-86F799EE18BB}"/>
              </a:ext>
            </a:extLst>
          </p:cNvPr>
          <p:cNvSpPr txBox="1">
            <a:spLocks/>
          </p:cNvSpPr>
          <p:nvPr/>
        </p:nvSpPr>
        <p:spPr>
          <a:xfrm>
            <a:off x="2782787" y="3526969"/>
            <a:ext cx="2760510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Отдельный врач – терапевт, отвечающий за мед. помощь участникам СВО в районе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09AC231-4A70-43D0-8183-CA72AFC04F9A}"/>
              </a:ext>
            </a:extLst>
          </p:cNvPr>
          <p:cNvSpPr txBox="1">
            <a:spLocks/>
          </p:cNvSpPr>
          <p:nvPr/>
        </p:nvSpPr>
        <p:spPr>
          <a:xfrm>
            <a:off x="6005074" y="3526969"/>
            <a:ext cx="2760510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Направление от специалиста/ участкового врача/ самостоятельное обращение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1C076B2-6641-4D3E-8BF8-1F0044DEB14A}"/>
              </a:ext>
            </a:extLst>
          </p:cNvPr>
          <p:cNvSpPr txBox="1">
            <a:spLocks/>
          </p:cNvSpPr>
          <p:nvPr/>
        </p:nvSpPr>
        <p:spPr>
          <a:xfrm>
            <a:off x="9227362" y="3526968"/>
            <a:ext cx="2554031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Осмотр, назначение плана обследования, разработка схемы лечения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5989BC3-8DDB-4821-A6D1-98954C51752E}"/>
              </a:ext>
            </a:extLst>
          </p:cNvPr>
          <p:cNvSpPr txBox="1">
            <a:spLocks/>
          </p:cNvSpPr>
          <p:nvPr/>
        </p:nvSpPr>
        <p:spPr>
          <a:xfrm>
            <a:off x="833928" y="4786187"/>
            <a:ext cx="1487083" cy="2308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000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 в неделю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E5648A2-F83D-415F-ABFD-79448223DB7B}"/>
              </a:ext>
            </a:extLst>
          </p:cNvPr>
          <p:cNvSpPr txBox="1">
            <a:spLocks/>
          </p:cNvSpPr>
          <p:nvPr/>
        </p:nvSpPr>
        <p:spPr>
          <a:xfrm>
            <a:off x="474901" y="4778154"/>
            <a:ext cx="503410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40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1FC69AAD-337B-4F5A-AEAA-2349E161C3A4}"/>
              </a:ext>
            </a:extLst>
          </p:cNvPr>
          <p:cNvSpPr txBox="1">
            <a:spLocks/>
          </p:cNvSpPr>
          <p:nvPr/>
        </p:nvSpPr>
        <p:spPr>
          <a:xfrm>
            <a:off x="474901" y="5388153"/>
            <a:ext cx="1293119" cy="4801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коррекция состояния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5B2AF801-7FBF-40C9-819A-51AE0D95FB2A}"/>
              </a:ext>
            </a:extLst>
          </p:cNvPr>
          <p:cNvSpPr txBox="1">
            <a:spLocks/>
          </p:cNvSpPr>
          <p:nvPr/>
        </p:nvSpPr>
        <p:spPr>
          <a:xfrm>
            <a:off x="3220229" y="4786187"/>
            <a:ext cx="1487083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00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сессии </a:t>
            </a:r>
            <a:br>
              <a:rPr lang="ru-RU" dirty="0"/>
            </a:br>
            <a:r>
              <a:rPr lang="ru-RU" dirty="0"/>
              <a:t>у психотерапевта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807112C4-85D8-46C2-88B1-3A650D48DB4B}"/>
              </a:ext>
            </a:extLst>
          </p:cNvPr>
          <p:cNvSpPr txBox="1">
            <a:spLocks/>
          </p:cNvSpPr>
          <p:nvPr/>
        </p:nvSpPr>
        <p:spPr>
          <a:xfrm>
            <a:off x="2778073" y="4778154"/>
            <a:ext cx="503410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40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72761EA9-79B2-46C6-9C9A-86C41A07C499}"/>
              </a:ext>
            </a:extLst>
          </p:cNvPr>
          <p:cNvSpPr txBox="1">
            <a:spLocks/>
          </p:cNvSpPr>
          <p:nvPr/>
        </p:nvSpPr>
        <p:spPr>
          <a:xfrm>
            <a:off x="2778073" y="5388153"/>
            <a:ext cx="2145087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незапущенных случаях, для пациентов с ПТСР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0C405F04-F5C9-4093-BA40-45B214FEF9DE}"/>
              </a:ext>
            </a:extLst>
          </p:cNvPr>
          <p:cNvSpPr txBox="1">
            <a:spLocks/>
          </p:cNvSpPr>
          <p:nvPr/>
        </p:nvSpPr>
        <p:spPr>
          <a:xfrm>
            <a:off x="6439554" y="4786187"/>
            <a:ext cx="1487083" cy="369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00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сессий </a:t>
            </a:r>
            <a:br>
              <a:rPr lang="ru-RU" dirty="0"/>
            </a:br>
            <a:r>
              <a:rPr lang="ru-RU" dirty="0"/>
              <a:t>у психотерапевта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8CFD3B1F-FA91-4302-9BC8-00ACC3891797}"/>
              </a:ext>
            </a:extLst>
          </p:cNvPr>
          <p:cNvSpPr txBox="1">
            <a:spLocks/>
          </p:cNvSpPr>
          <p:nvPr/>
        </p:nvSpPr>
        <p:spPr>
          <a:xfrm>
            <a:off x="5997398" y="4778154"/>
            <a:ext cx="503410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40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8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CAA8C1EE-62AF-46A7-AB95-AF4CFF00A205}"/>
              </a:ext>
            </a:extLst>
          </p:cNvPr>
          <p:cNvSpPr txBox="1">
            <a:spLocks/>
          </p:cNvSpPr>
          <p:nvPr/>
        </p:nvSpPr>
        <p:spPr>
          <a:xfrm>
            <a:off x="5997398" y="5388153"/>
            <a:ext cx="3669069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пациентов, находящихся в средне-тяжелом состоянии, подключении медикаментозной терапии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E493EAA-B398-4551-94BA-099B1F486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7" y="2834308"/>
            <a:ext cx="576000" cy="576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C8BA28F-6D39-4AC2-9C2D-0724C650B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53" y="2870308"/>
            <a:ext cx="504000" cy="504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AF459F-508F-42E3-B975-3A92231EF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36" y="2870308"/>
            <a:ext cx="504000" cy="504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EDAA6BD-2B55-4DF0-9E8A-BDE68A51E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22" y="2874785"/>
            <a:ext cx="480237" cy="4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D16FB-39C8-44B8-9687-66747E61E897}"/>
              </a:ext>
            </a:extLst>
          </p:cNvPr>
          <p:cNvSpPr txBox="1"/>
          <p:nvPr/>
        </p:nvSpPr>
        <p:spPr>
          <a:xfrm>
            <a:off x="466407" y="508433"/>
            <a:ext cx="11004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dirty="0"/>
              <a:t>Служба </a:t>
            </a:r>
            <a:r>
              <a:rPr lang="ru-RU" sz="3000" dirty="0" err="1">
                <a:solidFill>
                  <a:srgbClr val="83B8D9"/>
                </a:solidFill>
              </a:rPr>
              <a:t>психолого</a:t>
            </a:r>
            <a:r>
              <a:rPr lang="ru-RU" sz="3000" dirty="0">
                <a:solidFill>
                  <a:srgbClr val="83B8D9"/>
                </a:solidFill>
              </a:rPr>
              <a:t> – психотерапевтической </a:t>
            </a:r>
            <a:br>
              <a:rPr lang="ru-RU" sz="3000" dirty="0">
                <a:solidFill>
                  <a:srgbClr val="83B8D9"/>
                </a:solidFill>
              </a:rPr>
            </a:br>
            <a:r>
              <a:rPr lang="ru-RU" sz="3000" dirty="0"/>
              <a:t>помощи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D576410-F1D0-4D11-8D68-387BA5829B71}"/>
              </a:ext>
            </a:extLst>
          </p:cNvPr>
          <p:cNvCxnSpPr>
            <a:cxnSpLocks/>
          </p:cNvCxnSpPr>
          <p:nvPr/>
        </p:nvCxnSpPr>
        <p:spPr>
          <a:xfrm>
            <a:off x="585541" y="2978771"/>
            <a:ext cx="1100413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7AF8D9-A741-4B83-A398-54C9C9CDCBFE}"/>
              </a:ext>
            </a:extLst>
          </p:cNvPr>
          <p:cNvSpPr/>
          <p:nvPr/>
        </p:nvSpPr>
        <p:spPr>
          <a:xfrm>
            <a:off x="498327" y="2133353"/>
            <a:ext cx="4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АМБУЛАТОРНАЯ ПОМОЩЬ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56A37-B921-4E75-82E4-495D9E3872C2}"/>
              </a:ext>
            </a:extLst>
          </p:cNvPr>
          <p:cNvSpPr txBox="1"/>
          <p:nvPr/>
        </p:nvSpPr>
        <p:spPr>
          <a:xfrm>
            <a:off x="498327" y="3172736"/>
            <a:ext cx="2488334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Самостоятельный вид медицинской помощи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B9229-2D06-4681-9423-227FA3BDEC10}"/>
              </a:ext>
            </a:extLst>
          </p:cNvPr>
          <p:cNvSpPr txBox="1"/>
          <p:nvPr/>
        </p:nvSpPr>
        <p:spPr>
          <a:xfrm>
            <a:off x="3976114" y="3172736"/>
            <a:ext cx="3172986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Оказывается в межрайонной медицинской организации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4A8FE-0319-465B-967C-030C920FBD1D}"/>
              </a:ext>
            </a:extLst>
          </p:cNvPr>
          <p:cNvSpPr txBox="1"/>
          <p:nvPr/>
        </p:nvSpPr>
        <p:spPr>
          <a:xfrm>
            <a:off x="498327" y="3786878"/>
            <a:ext cx="3172986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Предназначена для оказания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помощи пациентам с ПТСР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E90A9-ED67-45B6-B426-09F65C2D1693}"/>
              </a:ext>
            </a:extLst>
          </p:cNvPr>
          <p:cNvSpPr txBox="1"/>
          <p:nvPr/>
        </p:nvSpPr>
        <p:spPr>
          <a:xfrm>
            <a:off x="7758702" y="3172736"/>
            <a:ext cx="3555135" cy="6740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Требуется врач – психотерапевт,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врач – терапевт с соответствующим сертификатом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3650A-8266-4A61-BDE0-213451D89EE7}"/>
              </a:ext>
            </a:extLst>
          </p:cNvPr>
          <p:cNvSpPr txBox="1"/>
          <p:nvPr/>
        </p:nvSpPr>
        <p:spPr>
          <a:xfrm>
            <a:off x="3976114" y="3786878"/>
            <a:ext cx="2826734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Оказывается в экстренной и неотложной формах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0FA5B28-F496-49C0-A7A4-16D0554C8DC2}"/>
              </a:ext>
            </a:extLst>
          </p:cNvPr>
          <p:cNvCxnSpPr>
            <a:cxnSpLocks/>
          </p:cNvCxnSpPr>
          <p:nvPr/>
        </p:nvCxnSpPr>
        <p:spPr>
          <a:xfrm>
            <a:off x="585541" y="5799601"/>
            <a:ext cx="1100413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413D6C-4B44-4FB6-95D7-335B501DBADA}"/>
              </a:ext>
            </a:extLst>
          </p:cNvPr>
          <p:cNvSpPr/>
          <p:nvPr/>
        </p:nvSpPr>
        <p:spPr>
          <a:xfrm>
            <a:off x="498327" y="4914672"/>
            <a:ext cx="4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СТАЦИОНАРНАЯ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D2CE8-3C50-42C7-963F-884C9614895C}"/>
              </a:ext>
            </a:extLst>
          </p:cNvPr>
          <p:cNvSpPr txBox="1"/>
          <p:nvPr/>
        </p:nvSpPr>
        <p:spPr>
          <a:xfrm>
            <a:off x="498327" y="4997411"/>
            <a:ext cx="4661582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ru-RU"/>
            </a:defPPr>
            <a:lvl1pPr indent="12700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indent="0"/>
            <a:r>
              <a:rPr lang="ru-RU" dirty="0"/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A710CCF-3DA1-891F-C4A4-EACC7D4235CE}"/>
              </a:ext>
            </a:extLst>
          </p:cNvPr>
          <p:cNvSpPr/>
          <p:nvPr/>
        </p:nvSpPr>
        <p:spPr>
          <a:xfrm>
            <a:off x="458571" y="2579985"/>
            <a:ext cx="10855266" cy="323165"/>
          </a:xfrm>
          <a:prstGeom prst="rect">
            <a:avLst/>
          </a:prstGeom>
          <a:noFill/>
        </p:spPr>
        <p:txBody>
          <a:bodyPr wrap="square" tIns="0" anchor="ctr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Оказывается структурными подразделениями территориальной поликлиники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01B77A-8D1D-BCC7-A34D-5EE1A5C2CDCB}"/>
              </a:ext>
            </a:extLst>
          </p:cNvPr>
          <p:cNvSpPr/>
          <p:nvPr/>
        </p:nvSpPr>
        <p:spPr>
          <a:xfrm>
            <a:off x="498327" y="5377368"/>
            <a:ext cx="9095035" cy="323165"/>
          </a:xfrm>
          <a:prstGeom prst="rect">
            <a:avLst/>
          </a:prstGeom>
          <a:noFill/>
        </p:spPr>
        <p:txBody>
          <a:bodyPr wrap="square" tIns="0" anchor="ctr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Оказывается на базе 2 многопрофильных медицинских учреждений ЛО</a:t>
            </a:r>
          </a:p>
        </p:txBody>
      </p:sp>
    </p:spTree>
    <p:extLst>
      <p:ext uri="{BB962C8B-B14F-4D97-AF65-F5344CB8AC3E}">
        <p14:creationId xmlns:p14="http://schemas.microsoft.com/office/powerpoint/2010/main" val="41432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C89F59-8C05-433E-B016-F5F5DD1A8A10}"/>
              </a:ext>
            </a:extLst>
          </p:cNvPr>
          <p:cNvSpPr txBox="1"/>
          <p:nvPr/>
        </p:nvSpPr>
        <p:spPr>
          <a:xfrm>
            <a:off x="466407" y="508433"/>
            <a:ext cx="11254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dirty="0"/>
              <a:t>Подробнее о оказании медицинской помощи </a:t>
            </a:r>
            <a:br>
              <a:rPr lang="ru-RU" sz="3000" dirty="0"/>
            </a:br>
            <a:r>
              <a:rPr lang="ru-RU" sz="3000" dirty="0">
                <a:solidFill>
                  <a:srgbClr val="83B8D9"/>
                </a:solidFill>
              </a:rPr>
              <a:t>в условиях стационара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0890C6-828F-4F39-AD29-CC54ED6745F0}"/>
              </a:ext>
            </a:extLst>
          </p:cNvPr>
          <p:cNvSpPr/>
          <p:nvPr/>
        </p:nvSpPr>
        <p:spPr>
          <a:xfrm>
            <a:off x="491437" y="1974472"/>
            <a:ext cx="4323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НОЗООЛОГИЧЕСКИЕ </a:t>
            </a:r>
            <a:b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ЛЕЧЕНИЯ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C2C18F-FD0C-4263-AE43-6157A5C34018}"/>
              </a:ext>
            </a:extLst>
          </p:cNvPr>
          <p:cNvSpPr/>
          <p:nvPr/>
        </p:nvSpPr>
        <p:spPr>
          <a:xfrm>
            <a:off x="491437" y="2651213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Паническая атака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1D4701-ECFA-45AB-BBBB-4A93DA838964}"/>
              </a:ext>
            </a:extLst>
          </p:cNvPr>
          <p:cNvSpPr/>
          <p:nvPr/>
        </p:nvSpPr>
        <p:spPr>
          <a:xfrm>
            <a:off x="491437" y="2947538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Бессонница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3F3A80-0C40-43F0-879A-CB91C1D04342}"/>
              </a:ext>
            </a:extLst>
          </p:cNvPr>
          <p:cNvSpPr/>
          <p:nvPr/>
        </p:nvSpPr>
        <p:spPr>
          <a:xfrm>
            <a:off x="491437" y="3243863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Депрессия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156A70-E122-4711-A0FA-2E70F2B4DB88}"/>
              </a:ext>
            </a:extLst>
          </p:cNvPr>
          <p:cNvSpPr/>
          <p:nvPr/>
        </p:nvSpPr>
        <p:spPr>
          <a:xfrm>
            <a:off x="491436" y="3836513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Невроз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обсессивно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компульсивный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03E425-B93E-4F32-A895-BC8E2AFD9C41}"/>
              </a:ext>
            </a:extLst>
          </p:cNvPr>
          <p:cNvSpPr/>
          <p:nvPr/>
        </p:nvSpPr>
        <p:spPr>
          <a:xfrm>
            <a:off x="491436" y="3540188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Вегетососудистая дистония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892E26-0E0E-4C16-AD07-051BFAFCF418}"/>
              </a:ext>
            </a:extLst>
          </p:cNvPr>
          <p:cNvSpPr/>
          <p:nvPr/>
        </p:nvSpPr>
        <p:spPr>
          <a:xfrm>
            <a:off x="491436" y="4132838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Невроз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фобический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77315C-D4D5-4BA3-A591-AB08959277CD}"/>
              </a:ext>
            </a:extLst>
          </p:cNvPr>
          <p:cNvSpPr/>
          <p:nvPr/>
        </p:nvSpPr>
        <p:spPr>
          <a:xfrm>
            <a:off x="488260" y="4429163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Тревога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2E28D4-9E99-450C-A6CE-FA3096706370}"/>
              </a:ext>
            </a:extLst>
          </p:cNvPr>
          <p:cNvSpPr/>
          <p:nvPr/>
        </p:nvSpPr>
        <p:spPr>
          <a:xfrm>
            <a:off x="491436" y="5021813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Реактивные состояния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628A6C-4C0E-4DC9-8C1B-FA3651A9BB6A}"/>
              </a:ext>
            </a:extLst>
          </p:cNvPr>
          <p:cNvSpPr/>
          <p:nvPr/>
        </p:nvSpPr>
        <p:spPr>
          <a:xfrm>
            <a:off x="485084" y="4725488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Психопатия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415CFDF-FC9E-4EC9-BC86-D87B3999E972}"/>
              </a:ext>
            </a:extLst>
          </p:cNvPr>
          <p:cNvSpPr/>
          <p:nvPr/>
        </p:nvSpPr>
        <p:spPr>
          <a:xfrm>
            <a:off x="485083" y="5318138"/>
            <a:ext cx="383920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Соматоформное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расстройство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4048CB-4131-46B2-96B5-490CC021DF91}"/>
              </a:ext>
            </a:extLst>
          </p:cNvPr>
          <p:cNvSpPr/>
          <p:nvPr/>
        </p:nvSpPr>
        <p:spPr>
          <a:xfrm>
            <a:off x="491436" y="5614468"/>
            <a:ext cx="4476519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Посттравматическое стрессовое расстройство</a:t>
            </a:r>
            <a:endParaRPr lang="ru-RU" sz="1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DF92F6-EBB3-4367-A371-4BE00A614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7447" b="8422"/>
          <a:stretch/>
        </p:blipFill>
        <p:spPr>
          <a:xfrm>
            <a:off x="5950822" y="2039819"/>
            <a:ext cx="5594549" cy="2824337"/>
          </a:xfrm>
          <a:prstGeom prst="rect">
            <a:avLst/>
          </a:prstGeom>
          <a:noFill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6DDEF5-33CE-4784-A549-9FD54A3566B2}"/>
              </a:ext>
            </a:extLst>
          </p:cNvPr>
          <p:cNvSpPr/>
          <p:nvPr/>
        </p:nvSpPr>
        <p:spPr>
          <a:xfrm>
            <a:off x="5875119" y="5000361"/>
            <a:ext cx="148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БАЗЫ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E47B90-E53B-4354-ABCE-C4B6A99FAD5A}"/>
              </a:ext>
            </a:extLst>
          </p:cNvPr>
          <p:cNvSpPr/>
          <p:nvPr/>
        </p:nvSpPr>
        <p:spPr>
          <a:xfrm>
            <a:off x="5875119" y="5397784"/>
            <a:ext cx="5768252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ГБУЗ ЛО «Волховская межрайонная больница» г. Сясьстрой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48460E0-3889-4363-9438-AF66065D1696}"/>
              </a:ext>
            </a:extLst>
          </p:cNvPr>
          <p:cNvSpPr/>
          <p:nvPr/>
        </p:nvSpPr>
        <p:spPr>
          <a:xfrm>
            <a:off x="5875119" y="5658393"/>
            <a:ext cx="5768252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ГБУЗ ЛО «Тосненская межрайонная больница» г. Никольское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1C6E76-B7C2-4D5B-A8A9-D110C6B63D36}"/>
              </a:ext>
            </a:extLst>
          </p:cNvPr>
          <p:cNvSpPr/>
          <p:nvPr/>
        </p:nvSpPr>
        <p:spPr>
          <a:xfrm>
            <a:off x="4138878" y="1974472"/>
            <a:ext cx="1498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</a:t>
            </a:r>
            <a:b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91ED9E-A6A4-47AD-B515-F926581FC3B2}"/>
              </a:ext>
            </a:extLst>
          </p:cNvPr>
          <p:cNvSpPr/>
          <p:nvPr/>
        </p:nvSpPr>
        <p:spPr>
          <a:xfrm>
            <a:off x="4138878" y="2651213"/>
            <a:ext cx="1474648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39922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0C72A-FC5E-47D5-8A12-EBCB4088085E}"/>
              </a:ext>
            </a:extLst>
          </p:cNvPr>
          <p:cNvSpPr txBox="1"/>
          <p:nvPr/>
        </p:nvSpPr>
        <p:spPr>
          <a:xfrm>
            <a:off x="456402" y="423106"/>
            <a:ext cx="11254538" cy="634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000" dirty="0"/>
              <a:t>Как попасть на лечение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54D8411-8AEC-4A51-A7D5-6763569EF761}"/>
              </a:ext>
            </a:extLst>
          </p:cNvPr>
          <p:cNvCxnSpPr>
            <a:cxnSpLocks/>
          </p:cNvCxnSpPr>
          <p:nvPr/>
        </p:nvCxnSpPr>
        <p:spPr>
          <a:xfrm>
            <a:off x="853548" y="1853524"/>
            <a:ext cx="0" cy="3998082"/>
          </a:xfrm>
          <a:prstGeom prst="line">
            <a:avLst/>
          </a:prstGeom>
          <a:ln w="12700">
            <a:solidFill>
              <a:srgbClr val="0C45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B26516DF-B35C-4AE6-AF44-9EEB2C72C2C6}"/>
              </a:ext>
            </a:extLst>
          </p:cNvPr>
          <p:cNvSpPr>
            <a:spLocks noChangeAspect="1"/>
          </p:cNvSpPr>
          <p:nvPr/>
        </p:nvSpPr>
        <p:spPr>
          <a:xfrm>
            <a:off x="593596" y="1394841"/>
            <a:ext cx="540000" cy="540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CC6697-FA02-480B-BE13-3CD225705D50}"/>
              </a:ext>
            </a:extLst>
          </p:cNvPr>
          <p:cNvSpPr/>
          <p:nvPr/>
        </p:nvSpPr>
        <p:spPr>
          <a:xfrm>
            <a:off x="1294721" y="1373393"/>
            <a:ext cx="2853180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Обратиться в поликлинику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месту жительства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0F3564-8F93-46AB-BB2A-790351C712D5}"/>
              </a:ext>
            </a:extLst>
          </p:cNvPr>
          <p:cNvSpPr/>
          <p:nvPr/>
        </p:nvSpPr>
        <p:spPr>
          <a:xfrm>
            <a:off x="1258485" y="2144420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участковому терапевту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A66F9A-DA04-4A4F-9B76-5231A9D87FBC}"/>
              </a:ext>
            </a:extLst>
          </p:cNvPr>
          <p:cNvSpPr/>
          <p:nvPr/>
        </p:nvSpPr>
        <p:spPr>
          <a:xfrm>
            <a:off x="1258485" y="2463446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неврологу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463E8E-FA4A-4D11-A94F-194DDDBC9188}"/>
              </a:ext>
            </a:extLst>
          </p:cNvPr>
          <p:cNvSpPr/>
          <p:nvPr/>
        </p:nvSpPr>
        <p:spPr>
          <a:xfrm>
            <a:off x="1258485" y="2782472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кардиологу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73425B-7451-430A-AAFE-FE993A023C6D}"/>
              </a:ext>
            </a:extLst>
          </p:cNvPr>
          <p:cNvSpPr/>
          <p:nvPr/>
        </p:nvSpPr>
        <p:spPr>
          <a:xfrm>
            <a:off x="1258485" y="3101498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психиатру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EE5B6D-73B3-45B7-B991-071FDFA2A50F}"/>
              </a:ext>
            </a:extLst>
          </p:cNvPr>
          <p:cNvSpPr/>
          <p:nvPr/>
        </p:nvSpPr>
        <p:spPr>
          <a:xfrm>
            <a:off x="1258485" y="3420525"/>
            <a:ext cx="2853180" cy="2862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психотерапевту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3913A59-D84A-4B62-8206-DE93F0200768}"/>
              </a:ext>
            </a:extLst>
          </p:cNvPr>
          <p:cNvSpPr/>
          <p:nvPr/>
        </p:nvSpPr>
        <p:spPr>
          <a:xfrm>
            <a:off x="1294721" y="1865897"/>
            <a:ext cx="2853180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обязательна прописка в ЛО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CD830A5-46E8-431F-AED4-8E0B9E96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8" y="1482745"/>
            <a:ext cx="324000" cy="324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0728EB6-6228-66FE-0690-030190369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74" y="1806745"/>
            <a:ext cx="5845739" cy="397327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5BFA0EAC-CFCD-C140-7921-87E279D624BE}"/>
              </a:ext>
            </a:extLst>
          </p:cNvPr>
          <p:cNvSpPr>
            <a:spLocks noChangeAspect="1"/>
          </p:cNvSpPr>
          <p:nvPr/>
        </p:nvSpPr>
        <p:spPr>
          <a:xfrm>
            <a:off x="588346" y="3964798"/>
            <a:ext cx="540000" cy="540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316072-822D-C782-2A84-3F18BD63562B}"/>
              </a:ext>
            </a:extLst>
          </p:cNvPr>
          <p:cNvSpPr/>
          <p:nvPr/>
        </p:nvSpPr>
        <p:spPr>
          <a:xfrm>
            <a:off x="1294720" y="3961033"/>
            <a:ext cx="2816943" cy="8679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Получить направление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госпитализацию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поликлинике по месту жительства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3870B-39AF-9287-60EC-AA22E2031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6" y="4074598"/>
            <a:ext cx="320400" cy="320400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2EC731BE-0A42-1A63-E5BF-D4E6127A1029}"/>
              </a:ext>
            </a:extLst>
          </p:cNvPr>
          <p:cNvSpPr>
            <a:spLocks noChangeAspect="1"/>
          </p:cNvSpPr>
          <p:nvPr/>
        </p:nvSpPr>
        <p:spPr>
          <a:xfrm>
            <a:off x="588346" y="5581606"/>
            <a:ext cx="540000" cy="540000"/>
          </a:xfrm>
          <a:prstGeom prst="ellips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1CDBAC-71A0-0433-9788-DB9B10C37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6" y="5707606"/>
            <a:ext cx="288000" cy="28800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A738805-7CBC-E99B-738F-C9AFF925B41D}"/>
              </a:ext>
            </a:extLst>
          </p:cNvPr>
          <p:cNvSpPr/>
          <p:nvPr/>
        </p:nvSpPr>
        <p:spPr>
          <a:xfrm>
            <a:off x="1294721" y="5581606"/>
            <a:ext cx="3145306" cy="6740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необходимости запросить транспорт (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сантранспорт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соц</a:t>
            </a:r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такси)для доставки в отделение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59433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3170E-6846-7686-457B-43F1BD1C5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7" y="3008765"/>
            <a:ext cx="3456000" cy="21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689B04-5EDB-6AC0-6BF7-48171A722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64" y="3008765"/>
            <a:ext cx="3307173" cy="21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CECE74-D215-946E-2CE0-332CA04B5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1" y="3008765"/>
            <a:ext cx="3252703" cy="2160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526388-510B-4FE0-D3FD-EEA3692297EE}"/>
              </a:ext>
            </a:extLst>
          </p:cNvPr>
          <p:cNvSpPr/>
          <p:nvPr/>
        </p:nvSpPr>
        <p:spPr>
          <a:xfrm>
            <a:off x="478259" y="5315108"/>
            <a:ext cx="3376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МЕЖДИСЦИПЛИНАРНЫЙ </a:t>
            </a:r>
            <a:b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87CB0D-BF01-2877-705C-2F63C358E8DB}"/>
              </a:ext>
            </a:extLst>
          </p:cNvPr>
          <p:cNvSpPr/>
          <p:nvPr/>
        </p:nvSpPr>
        <p:spPr>
          <a:xfrm>
            <a:off x="489576" y="5984522"/>
            <a:ext cx="3776640" cy="5078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Терапевт, узкие специалисты (эндокринолог/невролог/</a:t>
            </a:r>
          </a:p>
          <a:p>
            <a:pPr indent="12700">
              <a:lnSpc>
                <a:spcPct val="90000"/>
              </a:lnSpc>
              <a:spcBef>
                <a:spcPct val="0"/>
              </a:spcBef>
            </a:pP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кардиолог/хирург/травматолог/), психолог, </a:t>
            </a:r>
            <a:br>
              <a:rPr lang="en-GB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психотерапевт, массажист, ЛФК, кабинет физиотерапии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CE325-B5D0-3B03-7D60-221CA1B96479}"/>
              </a:ext>
            </a:extLst>
          </p:cNvPr>
          <p:cNvSpPr txBox="1"/>
          <p:nvPr/>
        </p:nvSpPr>
        <p:spPr>
          <a:xfrm>
            <a:off x="456402" y="423106"/>
            <a:ext cx="11254538" cy="634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000" dirty="0"/>
              <a:t>В отделении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AA279DA-A923-1F79-32A7-805B4E6CED9E}"/>
              </a:ext>
            </a:extLst>
          </p:cNvPr>
          <p:cNvSpPr/>
          <p:nvPr/>
        </p:nvSpPr>
        <p:spPr>
          <a:xfrm>
            <a:off x="4209600" y="5315108"/>
            <a:ext cx="3376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ИНДИВИДУАЛЬНЫЙ ЧЕК – ЛИСТ ОБСЛЕДОВАНИЙ, АНАЛИЗОВ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B4CB8F1-AC3F-591F-4AD8-E55DCF72093C}"/>
              </a:ext>
            </a:extLst>
          </p:cNvPr>
          <p:cNvSpPr/>
          <p:nvPr/>
        </p:nvSpPr>
        <p:spPr>
          <a:xfrm>
            <a:off x="7985187" y="5315108"/>
            <a:ext cx="3376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ИНДИВИДУАЛЬНАЯ ПРОГРАММА РЕАБИЛИТАЦИИ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7A24E4C-3653-509A-AAC8-61699985CFEF}"/>
              </a:ext>
            </a:extLst>
          </p:cNvPr>
          <p:cNvSpPr/>
          <p:nvPr/>
        </p:nvSpPr>
        <p:spPr>
          <a:xfrm>
            <a:off x="495147" y="1136083"/>
            <a:ext cx="10855266" cy="261610"/>
          </a:xfrm>
          <a:prstGeom prst="rect">
            <a:avLst/>
          </a:prstGeom>
          <a:noFill/>
        </p:spPr>
        <p:txBody>
          <a:bodyPr wrap="square" tIns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организации оказания медицинской помощи следует учитывать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приказами Минздрава России утверждены: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4198B69-97B2-BFBC-2FF3-703E6A145DC5}"/>
              </a:ext>
            </a:extLst>
          </p:cNvPr>
          <p:cNvSpPr/>
          <p:nvPr/>
        </p:nvSpPr>
        <p:spPr>
          <a:xfrm>
            <a:off x="495147" y="1473663"/>
            <a:ext cx="10855266" cy="692497"/>
          </a:xfrm>
          <a:prstGeom prst="rect">
            <a:avLst/>
          </a:prstGeom>
          <a:noFill/>
        </p:spPr>
        <p:txBody>
          <a:bodyPr wrap="square" tIns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стандарт первичной медико-санитарной помощи при невротических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связанных со стрессом и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соматоформных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расстройствах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посттравматическом стрессовом расстройстве в амбулаторных условиях психоневрологического диспансера (диспансерного отделения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кабинета) (приказ 20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.12.2012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№ 1223н)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8AA370D-41EC-8BD5-9C8A-CDD5289D9BA4}"/>
              </a:ext>
            </a:extLst>
          </p:cNvPr>
          <p:cNvSpPr/>
          <p:nvPr/>
        </p:nvSpPr>
        <p:spPr>
          <a:xfrm>
            <a:off x="495147" y="2240579"/>
            <a:ext cx="10855266" cy="477054"/>
          </a:xfrm>
          <a:prstGeom prst="rect">
            <a:avLst/>
          </a:prstGeom>
          <a:noFill/>
        </p:spPr>
        <p:txBody>
          <a:bodyPr wrap="square" tIns="0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стандарт специализированной медицинской помощи при невротических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связанных со стрессом и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соматоформных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расстройствах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посттравматическом стрессовом расстройстве (приказ 20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.12.2012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№ 12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34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47D8DC-7324-477A-99EF-80F5CC7E06D9}"/>
              </a:ext>
            </a:extLst>
          </p:cNvPr>
          <p:cNvSpPr/>
          <p:nvPr/>
        </p:nvSpPr>
        <p:spPr>
          <a:xfrm>
            <a:off x="466408" y="509009"/>
            <a:ext cx="11500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Мощные стресс факторы, оказывают</a:t>
            </a:r>
            <a:r>
              <a:rPr lang="en-GB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внушительное </a:t>
            </a:r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воздействие на личность, психику и поведение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CD57B3-FB43-45D7-859E-B4E6887DFE60}"/>
              </a:ext>
            </a:extLst>
          </p:cNvPr>
          <p:cNvSpPr/>
          <p:nvPr/>
        </p:nvSpPr>
        <p:spPr>
          <a:xfrm>
            <a:off x="6419641" y="3854703"/>
            <a:ext cx="167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9794D0-5510-4613-A065-7BFCCED49A26}"/>
              </a:ext>
            </a:extLst>
          </p:cNvPr>
          <p:cNvSpPr/>
          <p:nvPr/>
        </p:nvSpPr>
        <p:spPr>
          <a:xfrm>
            <a:off x="7904261" y="-3834535"/>
            <a:ext cx="277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ГИБЕЛЬ ТОВАРИЩЕЙ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82742B-6F1C-48D6-A602-BF523D0058EF}"/>
              </a:ext>
            </a:extLst>
          </p:cNvPr>
          <p:cNvSpPr/>
          <p:nvPr/>
        </p:nvSpPr>
        <p:spPr>
          <a:xfrm>
            <a:off x="6419641" y="1882553"/>
            <a:ext cx="1402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РАНЕНИЕ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9A3A42-F920-4205-BC2C-DB98CC47A4BC}"/>
              </a:ext>
            </a:extLst>
          </p:cNvPr>
          <p:cNvSpPr/>
          <p:nvPr/>
        </p:nvSpPr>
        <p:spPr>
          <a:xfrm>
            <a:off x="6419641" y="3197319"/>
            <a:ext cx="236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ИНВАЛИДНОСТЬ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0DF0AC-D79D-48EE-ADAC-E90E11D7E9EA}"/>
              </a:ext>
            </a:extLst>
          </p:cNvPr>
          <p:cNvSpPr/>
          <p:nvPr/>
        </p:nvSpPr>
        <p:spPr>
          <a:xfrm>
            <a:off x="9058959" y="2760907"/>
            <a:ext cx="250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НЕОЖИДАННОСТЬ </a:t>
            </a:r>
            <a:b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ИЗМЕНЕНИЯ СОБЫТИЙ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151F69-526E-46BF-BB97-F1266A70C312}"/>
              </a:ext>
            </a:extLst>
          </p:cNvPr>
          <p:cNvSpPr/>
          <p:nvPr/>
        </p:nvSpPr>
        <p:spPr>
          <a:xfrm>
            <a:off x="9068574" y="1882553"/>
            <a:ext cx="277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ВЫСОЧАЙШАЯ ОТВЕТСТВЕННОСТЬ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561401-2868-479B-BC7A-460F34651838}"/>
              </a:ext>
            </a:extLst>
          </p:cNvPr>
          <p:cNvSpPr/>
          <p:nvPr/>
        </p:nvSpPr>
        <p:spPr>
          <a:xfrm>
            <a:off x="6419641" y="2539936"/>
            <a:ext cx="101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DCB2A15-0601-4A06-A0C6-04778CDC27C8}"/>
              </a:ext>
            </a:extLst>
          </p:cNvPr>
          <p:cNvCxnSpPr>
            <a:cxnSpLocks/>
          </p:cNvCxnSpPr>
          <p:nvPr/>
        </p:nvCxnSpPr>
        <p:spPr>
          <a:xfrm>
            <a:off x="8000601" y="-3874639"/>
            <a:ext cx="2681424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69DA406-38DD-4660-A92F-3EDF6E4C20AF}"/>
              </a:ext>
            </a:extLst>
          </p:cNvPr>
          <p:cNvCxnSpPr>
            <a:cxnSpLocks/>
          </p:cNvCxnSpPr>
          <p:nvPr/>
        </p:nvCxnSpPr>
        <p:spPr>
          <a:xfrm>
            <a:off x="6501233" y="1866009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9AD4CA5-1050-405D-9C4A-C10B1D3B778C}"/>
              </a:ext>
            </a:extLst>
          </p:cNvPr>
          <p:cNvCxnSpPr>
            <a:cxnSpLocks/>
          </p:cNvCxnSpPr>
          <p:nvPr/>
        </p:nvCxnSpPr>
        <p:spPr>
          <a:xfrm>
            <a:off x="6501233" y="2519902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668C008-A1CC-40F6-8F85-A0E8B5184A87}"/>
              </a:ext>
            </a:extLst>
          </p:cNvPr>
          <p:cNvCxnSpPr>
            <a:cxnSpLocks/>
          </p:cNvCxnSpPr>
          <p:nvPr/>
        </p:nvCxnSpPr>
        <p:spPr>
          <a:xfrm>
            <a:off x="6503287" y="3827688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30C1C08-736E-4865-B626-8D4F73533356}"/>
              </a:ext>
            </a:extLst>
          </p:cNvPr>
          <p:cNvCxnSpPr>
            <a:cxnSpLocks/>
          </p:cNvCxnSpPr>
          <p:nvPr/>
        </p:nvCxnSpPr>
        <p:spPr>
          <a:xfrm>
            <a:off x="6503287" y="3173795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61D36C5-A969-470B-985F-8349F59B1074}"/>
              </a:ext>
            </a:extLst>
          </p:cNvPr>
          <p:cNvCxnSpPr>
            <a:cxnSpLocks/>
          </p:cNvCxnSpPr>
          <p:nvPr/>
        </p:nvCxnSpPr>
        <p:spPr>
          <a:xfrm>
            <a:off x="9139988" y="2745261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F8E2D34-A5C9-4C23-95B4-E620B5FB1F97}"/>
              </a:ext>
            </a:extLst>
          </p:cNvPr>
          <p:cNvCxnSpPr>
            <a:cxnSpLocks/>
          </p:cNvCxnSpPr>
          <p:nvPr/>
        </p:nvCxnSpPr>
        <p:spPr>
          <a:xfrm>
            <a:off x="9156919" y="1866009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58D8A8-5418-4C18-962F-67D26D8F4FF9}"/>
              </a:ext>
            </a:extLst>
          </p:cNvPr>
          <p:cNvSpPr/>
          <p:nvPr/>
        </p:nvSpPr>
        <p:spPr>
          <a:xfrm>
            <a:off x="587376" y="4680041"/>
            <a:ext cx="10980738" cy="1485810"/>
          </a:xfrm>
          <a:prstGeom prst="rect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7C5C8D8-CDEB-48C2-BF19-4368A4B80BA8}"/>
              </a:ext>
            </a:extLst>
          </p:cNvPr>
          <p:cNvSpPr/>
          <p:nvPr/>
        </p:nvSpPr>
        <p:spPr>
          <a:xfrm>
            <a:off x="1055305" y="4961281"/>
            <a:ext cx="1004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бою человек вынужден действовать вопреки своей природе, наперекор инстинктам самосохранения, игнорируя потребности своего организма, во имя надличностных, социальных целей 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23185CED-4ED4-2E05-48EB-11E14608A00C}"/>
              </a:ext>
            </a:extLst>
          </p:cNvPr>
          <p:cNvSpPr txBox="1">
            <a:spLocks/>
          </p:cNvSpPr>
          <p:nvPr/>
        </p:nvSpPr>
        <p:spPr>
          <a:xfrm>
            <a:off x="490463" y="1805913"/>
            <a:ext cx="354058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России уже сейчас проживают: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68C94C02-CEDC-47BF-AB23-7E0C79812755}"/>
              </a:ext>
            </a:extLst>
          </p:cNvPr>
          <p:cNvSpPr txBox="1">
            <a:spLocks/>
          </p:cNvSpPr>
          <p:nvPr/>
        </p:nvSpPr>
        <p:spPr>
          <a:xfrm>
            <a:off x="-17407394" y="1805912"/>
            <a:ext cx="9129505" cy="4003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России уже сейчас проживают около 30 000 инвалидов войн, более 12 000 инвалидов «горячих точек», более 26 000 инвалидов Чернобыля.</a:t>
            </a:r>
          </a:p>
          <a:p>
            <a:endParaRPr lang="ru-RU" dirty="0">
              <a:solidFill>
                <a:srgbClr val="0C45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Учитывая опыт предыдущих боевых действий, следует помнить, что по возвращению из зоны СВО, боец сталкивается с рядом психологических проблем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CA1329CC-6F94-09F6-7489-6D4262A750F4}"/>
              </a:ext>
            </a:extLst>
          </p:cNvPr>
          <p:cNvSpPr txBox="1">
            <a:spLocks/>
          </p:cNvSpPr>
          <p:nvPr/>
        </p:nvSpPr>
        <p:spPr>
          <a:xfrm>
            <a:off x="490463" y="2279982"/>
            <a:ext cx="163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30 000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942DD717-052A-903B-C055-CBB5C6D016D4}"/>
              </a:ext>
            </a:extLst>
          </p:cNvPr>
          <p:cNvSpPr txBox="1">
            <a:spLocks/>
          </p:cNvSpPr>
          <p:nvPr/>
        </p:nvSpPr>
        <p:spPr>
          <a:xfrm>
            <a:off x="490463" y="2708048"/>
            <a:ext cx="10176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1270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инвалидов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войн</a:t>
            </a:r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3253D273-084C-40C1-D47B-6882A200C02D}"/>
              </a:ext>
            </a:extLst>
          </p:cNvPr>
          <p:cNvSpPr txBox="1">
            <a:spLocks/>
          </p:cNvSpPr>
          <p:nvPr/>
        </p:nvSpPr>
        <p:spPr>
          <a:xfrm>
            <a:off x="2285396" y="2279982"/>
            <a:ext cx="163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12 000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6D2CCFBC-CB9E-C907-37A4-E3DAAC83EE2C}"/>
              </a:ext>
            </a:extLst>
          </p:cNvPr>
          <p:cNvSpPr txBox="1">
            <a:spLocks/>
          </p:cNvSpPr>
          <p:nvPr/>
        </p:nvSpPr>
        <p:spPr>
          <a:xfrm>
            <a:off x="2285396" y="2708048"/>
            <a:ext cx="16823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1270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инвалидов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«горячих точек»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:a16="http://schemas.microsoft.com/office/drawing/2014/main" id="{4B7A06C6-0CBF-F896-47BF-1A578CBB2EE5}"/>
              </a:ext>
            </a:extLst>
          </p:cNvPr>
          <p:cNvSpPr txBox="1">
            <a:spLocks/>
          </p:cNvSpPr>
          <p:nvPr/>
        </p:nvSpPr>
        <p:spPr>
          <a:xfrm>
            <a:off x="4054820" y="2279982"/>
            <a:ext cx="163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&gt;26</a:t>
            </a:r>
            <a:r>
              <a:rPr lang="ru-RU" sz="2400" dirty="0"/>
              <a:t> 000</a:t>
            </a:r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3F9AEE17-AD17-8F27-74B5-8EC30EDDE6D5}"/>
              </a:ext>
            </a:extLst>
          </p:cNvPr>
          <p:cNvSpPr txBox="1">
            <a:spLocks/>
          </p:cNvSpPr>
          <p:nvPr/>
        </p:nvSpPr>
        <p:spPr>
          <a:xfrm>
            <a:off x="4054820" y="2708048"/>
            <a:ext cx="16823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1270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инвалидов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Чернобыля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1A53E3BA-0E8B-30B0-71C4-5DCA5DABF8F8}"/>
              </a:ext>
            </a:extLst>
          </p:cNvPr>
          <p:cNvSpPr txBox="1">
            <a:spLocks/>
          </p:cNvSpPr>
          <p:nvPr/>
        </p:nvSpPr>
        <p:spPr>
          <a:xfrm>
            <a:off x="490462" y="3423816"/>
            <a:ext cx="524671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Учитывая опыт предыдущих боевых действий, следует помнить, что по возвращению из зоны СВО, боец сталкивается с рядом психологических проблем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1038C34-102E-216E-5005-2CE7190B7DB7}"/>
              </a:ext>
            </a:extLst>
          </p:cNvPr>
          <p:cNvCxnSpPr>
            <a:cxnSpLocks/>
          </p:cNvCxnSpPr>
          <p:nvPr/>
        </p:nvCxnSpPr>
        <p:spPr>
          <a:xfrm>
            <a:off x="9139988" y="3624512"/>
            <a:ext cx="2160000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BEFC1D2-CE8A-7935-8F77-118799A71E71}"/>
              </a:ext>
            </a:extLst>
          </p:cNvPr>
          <p:cNvSpPr/>
          <p:nvPr/>
        </p:nvSpPr>
        <p:spPr>
          <a:xfrm>
            <a:off x="9058959" y="3639260"/>
            <a:ext cx="250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ГИБЕЛЬ </a:t>
            </a:r>
            <a:b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ТОВАРИЩЕЙ</a:t>
            </a:r>
          </a:p>
        </p:txBody>
      </p:sp>
    </p:spTree>
    <p:extLst>
      <p:ext uri="{BB962C8B-B14F-4D97-AF65-F5344CB8AC3E}">
        <p14:creationId xmlns:p14="http://schemas.microsoft.com/office/powerpoint/2010/main" val="428579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33B021-626B-451D-9AFC-6F34D5E1B526}"/>
              </a:ext>
            </a:extLst>
          </p:cNvPr>
          <p:cNvSpPr/>
          <p:nvPr/>
        </p:nvSpPr>
        <p:spPr>
          <a:xfrm>
            <a:off x="3633339" y="3552815"/>
            <a:ext cx="2357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Повышенная ранимость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57F726-1408-4CFE-8A93-173325300CB0}"/>
              </a:ext>
            </a:extLst>
          </p:cNvPr>
          <p:cNvSpPr/>
          <p:nvPr/>
        </p:nvSpPr>
        <p:spPr>
          <a:xfrm>
            <a:off x="3633339" y="2915370"/>
            <a:ext cx="1910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Недоверчивость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6DC27F-F0E7-4930-834F-DBCED70F5685}"/>
              </a:ext>
            </a:extLst>
          </p:cNvPr>
          <p:cNvSpPr/>
          <p:nvPr/>
        </p:nvSpPr>
        <p:spPr>
          <a:xfrm>
            <a:off x="838943" y="5567582"/>
            <a:ext cx="1883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Отгороженность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D6BE5C-2974-4BFE-B35F-6BBFF71EE76B}"/>
              </a:ext>
            </a:extLst>
          </p:cNvPr>
          <p:cNvSpPr/>
          <p:nvPr/>
        </p:nvSpPr>
        <p:spPr>
          <a:xfrm>
            <a:off x="3633339" y="4436481"/>
            <a:ext cx="2292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Разочарование и страх перед будущим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9DFABC-87E9-49D3-8228-A0592CB9F7C6}"/>
              </a:ext>
            </a:extLst>
          </p:cNvPr>
          <p:cNvSpPr/>
          <p:nvPr/>
        </p:nvSpPr>
        <p:spPr>
          <a:xfrm>
            <a:off x="6540650" y="5324126"/>
            <a:ext cx="2677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Нарушение социальной коммуникации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C801FF-CF03-4F72-AF7C-1C9284CE5770}"/>
              </a:ext>
            </a:extLst>
          </p:cNvPr>
          <p:cNvSpPr/>
          <p:nvPr/>
        </p:nvSpPr>
        <p:spPr>
          <a:xfrm>
            <a:off x="9545654" y="2909297"/>
            <a:ext cx="2302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Склонность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агрессивному,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саморазрушающему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поведению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D743B9-DFBC-440F-9A38-7E452937C3D5}"/>
              </a:ext>
            </a:extLst>
          </p:cNvPr>
          <p:cNvSpPr/>
          <p:nvPr/>
        </p:nvSpPr>
        <p:spPr>
          <a:xfrm>
            <a:off x="9545654" y="4169286"/>
            <a:ext cx="2292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Злоупотребление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наркосодержащими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веществами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EBC758-59BC-41A1-9B58-AF4E93FF1C25}"/>
              </a:ext>
            </a:extLst>
          </p:cNvPr>
          <p:cNvSpPr/>
          <p:nvPr/>
        </p:nvSpPr>
        <p:spPr>
          <a:xfrm>
            <a:off x="6567284" y="4604972"/>
            <a:ext cx="259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Усиление тревожности, подавленности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88EEDA-F85E-4EFC-A4CD-9521A7D9B202}"/>
              </a:ext>
            </a:extLst>
          </p:cNvPr>
          <p:cNvSpPr/>
          <p:nvPr/>
        </p:nvSpPr>
        <p:spPr>
          <a:xfrm>
            <a:off x="838943" y="5017170"/>
            <a:ext cx="1622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Чувство вины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26C269-8306-4F22-A810-1F45C9D0F4E6}"/>
              </a:ext>
            </a:extLst>
          </p:cNvPr>
          <p:cNvSpPr/>
          <p:nvPr/>
        </p:nvSpPr>
        <p:spPr>
          <a:xfrm>
            <a:off x="838943" y="3974315"/>
            <a:ext cx="2921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Повышенная чувствительность </a:t>
            </a:r>
            <a:b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несправедливости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D75442-0E65-41AE-B58E-1A1B3D10AB47}"/>
              </a:ext>
            </a:extLst>
          </p:cNvPr>
          <p:cNvSpPr/>
          <p:nvPr/>
        </p:nvSpPr>
        <p:spPr>
          <a:xfrm>
            <a:off x="6522894" y="3639595"/>
            <a:ext cx="1838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«Застревание» на негативных переживаниях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B77D54-4566-4699-94B3-E126865CE6C7}"/>
              </a:ext>
            </a:extLst>
          </p:cNvPr>
          <p:cNvSpPr/>
          <p:nvPr/>
        </p:nvSpPr>
        <p:spPr>
          <a:xfrm>
            <a:off x="838943" y="2931460"/>
            <a:ext cx="236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Восприятие окружающей среды как враждебной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95C587-2056-47DF-BAB5-FF4E5797AF22}"/>
              </a:ext>
            </a:extLst>
          </p:cNvPr>
          <p:cNvSpPr/>
          <p:nvPr/>
        </p:nvSpPr>
        <p:spPr>
          <a:xfrm>
            <a:off x="3633339" y="5320147"/>
            <a:ext cx="2495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Гиперактивация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внимания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5F497D-CE5A-4E30-9779-0A98473594F0}"/>
              </a:ext>
            </a:extLst>
          </p:cNvPr>
          <p:cNvSpPr/>
          <p:nvPr/>
        </p:nvSpPr>
        <p:spPr>
          <a:xfrm>
            <a:off x="6558406" y="2929318"/>
            <a:ext cx="2282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Тревожная настороженность</a:t>
            </a:r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2DAC02E1-3120-4495-B4A3-274A7D3B125E}"/>
              </a:ext>
            </a:extLst>
          </p:cNvPr>
          <p:cNvSpPr/>
          <p:nvPr/>
        </p:nvSpPr>
        <p:spPr>
          <a:xfrm rot="5400000">
            <a:off x="3422686" y="3001322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A248F006-3E55-46EB-AF79-2B67D0AB1A18}"/>
              </a:ext>
            </a:extLst>
          </p:cNvPr>
          <p:cNvSpPr/>
          <p:nvPr/>
        </p:nvSpPr>
        <p:spPr>
          <a:xfrm rot="5400000">
            <a:off x="620903" y="3001323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A5E60109-B9E7-4397-88D7-8497820D9C03}"/>
              </a:ext>
            </a:extLst>
          </p:cNvPr>
          <p:cNvSpPr/>
          <p:nvPr/>
        </p:nvSpPr>
        <p:spPr>
          <a:xfrm rot="5400000">
            <a:off x="620903" y="4027317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6DF0D364-64D7-4AC0-86CE-AD96D5EBABDE}"/>
              </a:ext>
            </a:extLst>
          </p:cNvPr>
          <p:cNvSpPr/>
          <p:nvPr/>
        </p:nvSpPr>
        <p:spPr>
          <a:xfrm rot="5400000">
            <a:off x="620903" y="5053311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E6F3A08D-5FA4-431E-B1F8-B55ABDAAFF52}"/>
              </a:ext>
            </a:extLst>
          </p:cNvPr>
          <p:cNvSpPr/>
          <p:nvPr/>
        </p:nvSpPr>
        <p:spPr>
          <a:xfrm rot="5400000">
            <a:off x="620903" y="5621378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3AE419FB-7F03-44D1-A97A-26844D3BC383}"/>
              </a:ext>
            </a:extLst>
          </p:cNvPr>
          <p:cNvSpPr/>
          <p:nvPr/>
        </p:nvSpPr>
        <p:spPr>
          <a:xfrm rot="5400000">
            <a:off x="9329549" y="3001324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DFCFBF73-53D6-4023-813D-A8852B9EC0E4}"/>
              </a:ext>
            </a:extLst>
          </p:cNvPr>
          <p:cNvSpPr/>
          <p:nvPr/>
        </p:nvSpPr>
        <p:spPr>
          <a:xfrm rot="5400000">
            <a:off x="9329549" y="4240383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B68AE8A-84E4-4C2C-BAEA-A71D75151740}"/>
              </a:ext>
            </a:extLst>
          </p:cNvPr>
          <p:cNvSpPr/>
          <p:nvPr/>
        </p:nvSpPr>
        <p:spPr>
          <a:xfrm rot="5400000">
            <a:off x="6297616" y="3001323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8CADE8FC-E7C4-4F03-B222-0E55C3C4CB4F}"/>
              </a:ext>
            </a:extLst>
          </p:cNvPr>
          <p:cNvSpPr/>
          <p:nvPr/>
        </p:nvSpPr>
        <p:spPr>
          <a:xfrm rot="5400000">
            <a:off x="6297616" y="3704248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6D11B48E-789B-4DC0-931C-C1AF970DAB20}"/>
              </a:ext>
            </a:extLst>
          </p:cNvPr>
          <p:cNvSpPr/>
          <p:nvPr/>
        </p:nvSpPr>
        <p:spPr>
          <a:xfrm rot="5400000">
            <a:off x="6297616" y="4643952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F5CAB3D-6BFE-43BC-A08E-2ECD8C10EADA}"/>
              </a:ext>
            </a:extLst>
          </p:cNvPr>
          <p:cNvSpPr/>
          <p:nvPr/>
        </p:nvSpPr>
        <p:spPr>
          <a:xfrm rot="5400000">
            <a:off x="6297616" y="5396849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874484B6-836A-44E2-B81A-4A1893B27D5D}"/>
              </a:ext>
            </a:extLst>
          </p:cNvPr>
          <p:cNvSpPr/>
          <p:nvPr/>
        </p:nvSpPr>
        <p:spPr>
          <a:xfrm rot="5400000">
            <a:off x="3422686" y="3623843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8A5DED91-5ECD-4DA2-B7C5-185206C0DFE8}"/>
              </a:ext>
            </a:extLst>
          </p:cNvPr>
          <p:cNvSpPr/>
          <p:nvPr/>
        </p:nvSpPr>
        <p:spPr>
          <a:xfrm rot="5400000">
            <a:off x="3422686" y="4510917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D896B37E-86FF-41EB-BD7C-2A38CC13D6E6}"/>
              </a:ext>
            </a:extLst>
          </p:cNvPr>
          <p:cNvSpPr/>
          <p:nvPr/>
        </p:nvSpPr>
        <p:spPr>
          <a:xfrm rot="5400000">
            <a:off x="3422686" y="5400332"/>
            <a:ext cx="150488" cy="188111"/>
          </a:xfrm>
          <a:prstGeom prst="triangle">
            <a:avLst/>
          </a:prstGeom>
          <a:solidFill>
            <a:srgbClr val="0C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7972D3E-1B7E-DE37-C263-B99631133F8D}"/>
              </a:ext>
            </a:extLst>
          </p:cNvPr>
          <p:cNvSpPr/>
          <p:nvPr/>
        </p:nvSpPr>
        <p:spPr>
          <a:xfrm>
            <a:off x="466408" y="506413"/>
            <a:ext cx="113308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лиц, принимающих длительное участие в боевых действиях – </a:t>
            </a:r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памятный след новых поведенческих навыков и стереотипов, формируется комплекс ПТСР – посттравматическое стрессовое расстройство: </a:t>
            </a:r>
          </a:p>
        </p:txBody>
      </p:sp>
    </p:spTree>
    <p:extLst>
      <p:ext uri="{BB962C8B-B14F-4D97-AF65-F5344CB8AC3E}">
        <p14:creationId xmlns:p14="http://schemas.microsoft.com/office/powerpoint/2010/main" val="140401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B79471-91CB-4070-BF9C-7E505EAF9D12}"/>
              </a:ext>
            </a:extLst>
          </p:cNvPr>
          <p:cNvSpPr/>
          <p:nvPr/>
        </p:nvSpPr>
        <p:spPr>
          <a:xfrm>
            <a:off x="466408" y="513554"/>
            <a:ext cx="9292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«Я вернулся в МИР, </a:t>
            </a:r>
          </a:p>
          <a:p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меня есть ряд потребностей»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49264-7B90-4287-9753-CA8482EEE285}"/>
              </a:ext>
            </a:extLst>
          </p:cNvPr>
          <p:cNvSpPr txBox="1"/>
          <p:nvPr/>
        </p:nvSpPr>
        <p:spPr>
          <a:xfrm>
            <a:off x="9503690" y="1707355"/>
            <a:ext cx="23727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Степень выраженности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BEC452-0BE3-45C8-86C0-B113F3E4EEFF}"/>
              </a:ext>
            </a:extLst>
          </p:cNvPr>
          <p:cNvCxnSpPr>
            <a:cxnSpLocks/>
          </p:cNvCxnSpPr>
          <p:nvPr/>
        </p:nvCxnSpPr>
        <p:spPr>
          <a:xfrm>
            <a:off x="575120" y="2643970"/>
            <a:ext cx="10973621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6873D5-281E-4665-92CD-76E19BE4AD59}"/>
              </a:ext>
            </a:extLst>
          </p:cNvPr>
          <p:cNvSpPr txBox="1"/>
          <p:nvPr/>
        </p:nvSpPr>
        <p:spPr>
          <a:xfrm>
            <a:off x="493463" y="2764309"/>
            <a:ext cx="339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ЯРКО  ВЫРАЖЕННОЕ ЖЕЛАНИЕ БЫТЬ ПОНЯТЫМ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9B76AE-C769-4B84-8E47-F156AD857782}"/>
              </a:ext>
            </a:extLst>
          </p:cNvPr>
          <p:cNvSpPr/>
          <p:nvPr/>
        </p:nvSpPr>
        <p:spPr>
          <a:xfrm>
            <a:off x="5872534" y="2774942"/>
            <a:ext cx="175499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Обратная связь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45717B-ED80-44CE-B94B-BF3C4993584D}"/>
              </a:ext>
            </a:extLst>
          </p:cNvPr>
          <p:cNvSpPr/>
          <p:nvPr/>
        </p:nvSpPr>
        <p:spPr>
          <a:xfrm>
            <a:off x="5868068" y="3076031"/>
            <a:ext cx="5353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Подтверждение от окружающих, что они сражались </a:t>
            </a:r>
          </a:p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 правое дело, участие в СВО нравственно оправданно </a:t>
            </a:r>
          </a:p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социально полезно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57F87A-3668-4B44-AA48-C06A28A9CC42}"/>
              </a:ext>
            </a:extLst>
          </p:cNvPr>
          <p:cNvSpPr/>
          <p:nvPr/>
        </p:nvSpPr>
        <p:spPr>
          <a:xfrm>
            <a:off x="5872534" y="3840110"/>
            <a:ext cx="315890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C458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Психологическая защита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3D859E-34E4-4B12-8FAC-37379E020BEB}"/>
              </a:ext>
            </a:extLst>
          </p:cNvPr>
          <p:cNvSpPr/>
          <p:nvPr/>
        </p:nvSpPr>
        <p:spPr>
          <a:xfrm>
            <a:off x="5868067" y="4141199"/>
            <a:ext cx="5449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Срабатывает защитная </a:t>
            </a:r>
            <a:r>
              <a:rPr lang="ru-RU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реакциятрационализации</a:t>
            </a: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позволяющая сделать воспоминания пережитом  менее травмирующими</a:t>
            </a:r>
          </a:p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20D6B22-578E-4C76-9C2C-E02DF8664D0F}"/>
              </a:ext>
            </a:extLst>
          </p:cNvPr>
          <p:cNvCxnSpPr>
            <a:cxnSpLocks/>
          </p:cNvCxnSpPr>
          <p:nvPr/>
        </p:nvCxnSpPr>
        <p:spPr>
          <a:xfrm>
            <a:off x="575120" y="5416369"/>
            <a:ext cx="10973621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47023A-B814-462F-B82F-14BE47D25EEE}"/>
              </a:ext>
            </a:extLst>
          </p:cNvPr>
          <p:cNvSpPr txBox="1"/>
          <p:nvPr/>
        </p:nvSpPr>
        <p:spPr>
          <a:xfrm>
            <a:off x="493462" y="5536708"/>
            <a:ext cx="3997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ПОТРЕБНОСТЬ СОЦИАЛЬНОГО ПРИЗНАНИЯ</a:t>
            </a:r>
          </a:p>
          <a:p>
            <a:endParaRPr lang="ru-RU" b="1" dirty="0">
              <a:solidFill>
                <a:srgbClr val="0C45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4CEA326-6AF4-4F2D-B649-FDB38912D531}"/>
              </a:ext>
            </a:extLst>
          </p:cNvPr>
          <p:cNvSpPr/>
          <p:nvPr/>
        </p:nvSpPr>
        <p:spPr>
          <a:xfrm>
            <a:off x="5872534" y="5547341"/>
            <a:ext cx="5561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Желание человека быть личностью, получить высокую оценку личных усилий,  действий  у людей, возвращающихся  в мирную жизнь,  приобретает  особое значение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599393A-7C89-44C4-B147-2E5A0B135CC2}"/>
              </a:ext>
            </a:extLst>
          </p:cNvPr>
          <p:cNvSpPr/>
          <p:nvPr/>
        </p:nvSpPr>
        <p:spPr>
          <a:xfrm>
            <a:off x="623888" y="2073349"/>
            <a:ext cx="10973621" cy="241530"/>
          </a:xfrm>
          <a:prstGeom prst="rect">
            <a:avLst/>
          </a:prstGeom>
          <a:gradFill flip="none" rotWithShape="1">
            <a:gsLst>
              <a:gs pos="9000">
                <a:srgbClr val="0C458E"/>
              </a:gs>
              <a:gs pos="100000">
                <a:schemeClr val="bg1"/>
              </a:gs>
              <a:gs pos="74000">
                <a:srgbClr val="83B8D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E8B72-A87C-4A63-9DAC-886E22D7F17D}"/>
              </a:ext>
            </a:extLst>
          </p:cNvPr>
          <p:cNvSpPr txBox="1"/>
          <p:nvPr/>
        </p:nvSpPr>
        <p:spPr>
          <a:xfrm>
            <a:off x="10185995" y="2058021"/>
            <a:ext cx="188590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Чрезвычайная</a:t>
            </a:r>
          </a:p>
        </p:txBody>
      </p:sp>
    </p:spTree>
    <p:extLst>
      <p:ext uri="{BB962C8B-B14F-4D97-AF65-F5344CB8AC3E}">
        <p14:creationId xmlns:p14="http://schemas.microsoft.com/office/powerpoint/2010/main" val="325619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49264-7B90-4287-9753-CA8482EEE285}"/>
              </a:ext>
            </a:extLst>
          </p:cNvPr>
          <p:cNvSpPr txBox="1"/>
          <p:nvPr/>
        </p:nvSpPr>
        <p:spPr>
          <a:xfrm>
            <a:off x="9503690" y="1707355"/>
            <a:ext cx="23727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Степень выраженности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BEC452-0BE3-45C8-86C0-B113F3E4EEFF}"/>
              </a:ext>
            </a:extLst>
          </p:cNvPr>
          <p:cNvCxnSpPr>
            <a:cxnSpLocks/>
          </p:cNvCxnSpPr>
          <p:nvPr/>
        </p:nvCxnSpPr>
        <p:spPr>
          <a:xfrm>
            <a:off x="575120" y="2643970"/>
            <a:ext cx="10973621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6873D5-281E-4665-92CD-76E19BE4AD59}"/>
              </a:ext>
            </a:extLst>
          </p:cNvPr>
          <p:cNvSpPr txBox="1"/>
          <p:nvPr/>
        </p:nvSpPr>
        <p:spPr>
          <a:xfrm>
            <a:off x="493463" y="2764309"/>
            <a:ext cx="4437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СТРЕМЛЕНИЕ БЫТЬ  ПРИНЯТЫМ </a:t>
            </a:r>
          </a:p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СИСТЕМУ СОЦИАЛЬНЫХ СВЯЗЕЙ </a:t>
            </a:r>
          </a:p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ОТНОШЕНИЙ МИРНОЙ ЖИЗНИ </a:t>
            </a:r>
          </a:p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БОЛЕЕ ВЫСОКИМ, ЧЕМ ПРЕЖДЕ, СОЦИАЛЬНЫМ СТАТУСОМ</a:t>
            </a:r>
          </a:p>
          <a:p>
            <a:endParaRPr lang="ru-RU" b="1" dirty="0">
              <a:solidFill>
                <a:srgbClr val="0C458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9B76AE-C769-4B84-8E47-F156AD857782}"/>
              </a:ext>
            </a:extLst>
          </p:cNvPr>
          <p:cNvSpPr/>
          <p:nvPr/>
        </p:nvSpPr>
        <p:spPr>
          <a:xfrm>
            <a:off x="5872534" y="2774942"/>
            <a:ext cx="5676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объяснятся тем, что дело, которое они делали «там», социально более значимо, чем то, которым занимались военнослужащие, оставшиеся в местах постоянной дислокации частей. На основании этого участники боевых действий ожидают особого отношения к себе со стороны окружающих.  В  противном  случае возникают различного рода синдромы по типу  «чеченского»,  когда со стороны участников боевых действий проявляется агрессивное отношение к сослуживцам, не получившим боевого опыта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20D6B22-578E-4C76-9C2C-E02DF8664D0F}"/>
              </a:ext>
            </a:extLst>
          </p:cNvPr>
          <p:cNvCxnSpPr>
            <a:cxnSpLocks/>
          </p:cNvCxnSpPr>
          <p:nvPr/>
        </p:nvCxnSpPr>
        <p:spPr>
          <a:xfrm>
            <a:off x="575120" y="4842207"/>
            <a:ext cx="10973621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47023A-B814-462F-B82F-14BE47D25EEE}"/>
              </a:ext>
            </a:extLst>
          </p:cNvPr>
          <p:cNvSpPr txBox="1"/>
          <p:nvPr/>
        </p:nvSpPr>
        <p:spPr>
          <a:xfrm>
            <a:off x="493462" y="4962546"/>
            <a:ext cx="399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«СТОЛКНУТЬСЯ СО СТАРОЙ НОВОЙ РЕАЛЬНОСТЬЮ»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4CEA326-6AF4-4F2D-B649-FDB38912D531}"/>
              </a:ext>
            </a:extLst>
          </p:cNvPr>
          <p:cNvSpPr/>
          <p:nvPr/>
        </p:nvSpPr>
        <p:spPr>
          <a:xfrm>
            <a:off x="5872534" y="4973179"/>
            <a:ext cx="56468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Трудно свыкнуться с мыслью, что в то время, когда они рисковали жизнью, в стране, в армии ничего не изменилось, общество вообще не заметило их отсутствия. Более того, оказывается, не все люди разделяют их взгляды на цели, характер и способы ведения войны. Это может вызвать состояние  психического шока,  привести к серьезным психическим расстройствам у ветеранов войны,  сформировать у них ощущение враждебности социального окружения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599393A-7C89-44C4-B147-2E5A0B135CC2}"/>
              </a:ext>
            </a:extLst>
          </p:cNvPr>
          <p:cNvSpPr/>
          <p:nvPr/>
        </p:nvSpPr>
        <p:spPr>
          <a:xfrm>
            <a:off x="623888" y="2073349"/>
            <a:ext cx="10973621" cy="241530"/>
          </a:xfrm>
          <a:prstGeom prst="rect">
            <a:avLst/>
          </a:prstGeom>
          <a:gradFill flip="none" rotWithShape="1">
            <a:gsLst>
              <a:gs pos="9000">
                <a:srgbClr val="0C458E"/>
              </a:gs>
              <a:gs pos="100000">
                <a:schemeClr val="bg1"/>
              </a:gs>
              <a:gs pos="74000">
                <a:srgbClr val="83B8D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E8B72-A87C-4A63-9DAC-886E22D7F17D}"/>
              </a:ext>
            </a:extLst>
          </p:cNvPr>
          <p:cNvSpPr txBox="1"/>
          <p:nvPr/>
        </p:nvSpPr>
        <p:spPr>
          <a:xfrm>
            <a:off x="10185995" y="2058021"/>
            <a:ext cx="188590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Чрезвычайная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ECC10A-67C8-F763-F444-7685CACD66E3}"/>
              </a:ext>
            </a:extLst>
          </p:cNvPr>
          <p:cNvSpPr/>
          <p:nvPr/>
        </p:nvSpPr>
        <p:spPr>
          <a:xfrm>
            <a:off x="466408" y="513554"/>
            <a:ext cx="9292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«Я вернулся в МИР, </a:t>
            </a:r>
          </a:p>
          <a:p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 меня есть ряд потребностей»</a:t>
            </a:r>
          </a:p>
        </p:txBody>
      </p:sp>
    </p:spTree>
    <p:extLst>
      <p:ext uri="{BB962C8B-B14F-4D97-AF65-F5344CB8AC3E}">
        <p14:creationId xmlns:p14="http://schemas.microsoft.com/office/powerpoint/2010/main" val="241294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09D424A-CE0D-6B42-2DB8-38C7FC48A2AB}"/>
              </a:ext>
            </a:extLst>
          </p:cNvPr>
          <p:cNvSpPr txBox="1"/>
          <p:nvPr/>
        </p:nvSpPr>
        <p:spPr>
          <a:xfrm>
            <a:off x="466408" y="508433"/>
            <a:ext cx="7895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Поддержка участников </a:t>
            </a:r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спецоперации в ЛО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6AEBAEC-D6F3-3A80-D885-96B093A35EC8}"/>
              </a:ext>
            </a:extLst>
          </p:cNvPr>
          <p:cNvCxnSpPr>
            <a:cxnSpLocks/>
          </p:cNvCxnSpPr>
          <p:nvPr/>
        </p:nvCxnSpPr>
        <p:spPr>
          <a:xfrm>
            <a:off x="556801" y="1857548"/>
            <a:ext cx="1100413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4520ED1-92AD-4D41-1A33-322190C44EB5}"/>
              </a:ext>
            </a:extLst>
          </p:cNvPr>
          <p:cNvCxnSpPr>
            <a:cxnSpLocks/>
          </p:cNvCxnSpPr>
          <p:nvPr/>
        </p:nvCxnSpPr>
        <p:spPr>
          <a:xfrm>
            <a:off x="556801" y="6185974"/>
            <a:ext cx="1100413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FA380B-544B-A40A-EBC1-11F5626189E4}"/>
              </a:ext>
            </a:extLst>
          </p:cNvPr>
          <p:cNvSpPr txBox="1"/>
          <p:nvPr/>
        </p:nvSpPr>
        <p:spPr>
          <a:xfrm>
            <a:off x="489466" y="203105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0AC022-32E5-F82F-77E1-DFAA196A198D}"/>
              </a:ext>
            </a:extLst>
          </p:cNvPr>
          <p:cNvSpPr/>
          <p:nvPr/>
        </p:nvSpPr>
        <p:spPr>
          <a:xfrm>
            <a:off x="3771707" y="2031053"/>
            <a:ext cx="724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Создать современную модель организации служб 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психолого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психотерапевтической помощи, направленную на удовлетворение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естественных потребностей участников СВО в понимании,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признании, престиже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704758-40B6-6866-3142-460DDADBEF89}"/>
              </a:ext>
            </a:extLst>
          </p:cNvPr>
          <p:cNvSpPr/>
          <p:nvPr/>
        </p:nvSpPr>
        <p:spPr>
          <a:xfrm>
            <a:off x="3771708" y="3172969"/>
            <a:ext cx="613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Снятие психической напряженности и психологическая подготовка </a:t>
            </a:r>
            <a:b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мирным условиям жизнедеятельности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39E850-00AD-5889-6AFF-4C4AF9B25CC7}"/>
              </a:ext>
            </a:extLst>
          </p:cNvPr>
          <p:cNvSpPr/>
          <p:nvPr/>
        </p:nvSpPr>
        <p:spPr>
          <a:xfrm>
            <a:off x="3771706" y="5241357"/>
            <a:ext cx="6783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Психологическая адаптация, Восстановление психических функций, личностных свойств и системы отношений личности вернувшегося бойца, позволяющие ему успешно функционировать в мирном социуме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8F3937A-6CB8-90E1-9A1D-37D3AE75F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33" y="2107461"/>
            <a:ext cx="540000" cy="54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CF8BBD-423C-8CD6-A253-76F843127754}"/>
              </a:ext>
            </a:extLst>
          </p:cNvPr>
          <p:cNvSpPr/>
          <p:nvPr/>
        </p:nvSpPr>
        <p:spPr>
          <a:xfrm>
            <a:off x="3771707" y="3883998"/>
            <a:ext cx="6631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Актуализация системы организации помощи при посттравматическом стрессовом расстройстве (ПТСР) определяется необходимостью подготовки к диагностике и лечению ПТСР в массовом порядке, связанной с широким распространением ПТСР среди участников военных действий, в том числе, специальной военной операции (СВО), а также членов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21741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09D424A-CE0D-6B42-2DB8-38C7FC48A2AB}"/>
              </a:ext>
            </a:extLst>
          </p:cNvPr>
          <p:cNvSpPr txBox="1"/>
          <p:nvPr/>
        </p:nvSpPr>
        <p:spPr>
          <a:xfrm>
            <a:off x="466408" y="508433"/>
            <a:ext cx="7895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Поддержка участников </a:t>
            </a:r>
            <a:r>
              <a:rPr lang="ru-RU" sz="3000" b="1" dirty="0">
                <a:solidFill>
                  <a:srgbClr val="83B8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спецоперации в ЛО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6AEBAEC-D6F3-3A80-D885-96B093A35EC8}"/>
              </a:ext>
            </a:extLst>
          </p:cNvPr>
          <p:cNvCxnSpPr>
            <a:cxnSpLocks/>
          </p:cNvCxnSpPr>
          <p:nvPr/>
        </p:nvCxnSpPr>
        <p:spPr>
          <a:xfrm>
            <a:off x="556801" y="1860860"/>
            <a:ext cx="1100413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4520ED1-92AD-4D41-1A33-322190C44EB5}"/>
              </a:ext>
            </a:extLst>
          </p:cNvPr>
          <p:cNvCxnSpPr>
            <a:cxnSpLocks/>
          </p:cNvCxnSpPr>
          <p:nvPr/>
        </p:nvCxnSpPr>
        <p:spPr>
          <a:xfrm>
            <a:off x="556801" y="6164440"/>
            <a:ext cx="11004132" cy="0"/>
          </a:xfrm>
          <a:prstGeom prst="line">
            <a:avLst/>
          </a:prstGeom>
          <a:ln w="12700">
            <a:solidFill>
              <a:srgbClr val="0C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FA380B-544B-A40A-EBC1-11F5626189E4}"/>
              </a:ext>
            </a:extLst>
          </p:cNvPr>
          <p:cNvSpPr txBox="1"/>
          <p:nvPr/>
        </p:nvSpPr>
        <p:spPr>
          <a:xfrm>
            <a:off x="489466" y="203105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0E92918-5B56-4702-DE9F-D51F06021A91}"/>
              </a:ext>
            </a:extLst>
          </p:cNvPr>
          <p:cNvGrpSpPr/>
          <p:nvPr/>
        </p:nvGrpSpPr>
        <p:grpSpPr>
          <a:xfrm>
            <a:off x="3771707" y="2031053"/>
            <a:ext cx="7249226" cy="3183780"/>
            <a:chOff x="3808283" y="1954853"/>
            <a:chExt cx="7249226" cy="318378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E0AC022-32E5-F82F-77E1-DFAA196A198D}"/>
                </a:ext>
              </a:extLst>
            </p:cNvPr>
            <p:cNvSpPr/>
            <p:nvPr/>
          </p:nvSpPr>
          <p:spPr>
            <a:xfrm>
              <a:off x="3808283" y="1954853"/>
              <a:ext cx="6688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2700"/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- Комплексный  подход и межведомственное взаимодействие </a:t>
              </a:r>
              <a:b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для решения перечисленных проблем:</a:t>
              </a:r>
            </a:p>
          </p:txBody>
        </p:sp>
        <p:sp>
          <p:nvSpPr>
            <p:cNvPr id="4" name="Равнобедренный треугольник 23">
              <a:extLst>
                <a:ext uri="{FF2B5EF4-FFF2-40B4-BE49-F238E27FC236}">
                  <a16:creationId xmlns:a16="http://schemas.microsoft.com/office/drawing/2014/main" id="{2BFA58EF-DC6F-B5E0-06E5-125638E8C8DB}"/>
                </a:ext>
              </a:extLst>
            </p:cNvPr>
            <p:cNvSpPr/>
            <p:nvPr/>
          </p:nvSpPr>
          <p:spPr>
            <a:xfrm rot="5400000">
              <a:off x="4135199" y="2728571"/>
              <a:ext cx="150488" cy="188111"/>
            </a:xfrm>
            <a:prstGeom prst="triangle">
              <a:avLst/>
            </a:prstGeom>
            <a:solidFill>
              <a:srgbClr val="0C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0C3ADD8-9E58-A6EC-B969-C1D40AEE9E27}"/>
                </a:ext>
              </a:extLst>
            </p:cNvPr>
            <p:cNvSpPr/>
            <p:nvPr/>
          </p:nvSpPr>
          <p:spPr>
            <a:xfrm>
              <a:off x="4369243" y="2669641"/>
              <a:ext cx="48128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2700"/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развитие </a:t>
              </a:r>
              <a:r>
                <a:rPr lang="ru-RU" sz="1400" dirty="0" err="1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психолого</a:t>
              </a: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– психотерапевтической помощи в составе поликлиник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1A8840D-3BA6-7936-DE4D-F2B731D12052}"/>
                </a:ext>
              </a:extLst>
            </p:cNvPr>
            <p:cNvSpPr/>
            <p:nvPr/>
          </p:nvSpPr>
          <p:spPr>
            <a:xfrm>
              <a:off x="4369242" y="3317666"/>
              <a:ext cx="6688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2700"/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создание отделений реабилитации ПТСР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DA93921-6528-2479-0827-3B7CD1A94D68}"/>
                </a:ext>
              </a:extLst>
            </p:cNvPr>
            <p:cNvSpPr/>
            <p:nvPr/>
          </p:nvSpPr>
          <p:spPr>
            <a:xfrm>
              <a:off x="4369242" y="3750248"/>
              <a:ext cx="6688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2700"/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совершенствование работы с маломобильными пациентами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4135D86-81F4-70B2-6241-649CBF393AB2}"/>
                </a:ext>
              </a:extLst>
            </p:cNvPr>
            <p:cNvSpPr/>
            <p:nvPr/>
          </p:nvSpPr>
          <p:spPr>
            <a:xfrm>
              <a:off x="4369242" y="4182830"/>
              <a:ext cx="6688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2700"/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разработка комплекса мер социальной поддержки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87986A9-5E12-34F8-2F81-359497F8954D}"/>
                </a:ext>
              </a:extLst>
            </p:cNvPr>
            <p:cNvSpPr/>
            <p:nvPr/>
          </p:nvSpPr>
          <p:spPr>
            <a:xfrm>
              <a:off x="4369243" y="4615413"/>
              <a:ext cx="4641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2700"/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вовлечение лиц с ПТСР в образовательный процесс и занятие спортом</a:t>
              </a:r>
            </a:p>
          </p:txBody>
        </p:sp>
        <p:sp>
          <p:nvSpPr>
            <p:cNvPr id="16" name="Равнобедренный треугольник 23">
              <a:extLst>
                <a:ext uri="{FF2B5EF4-FFF2-40B4-BE49-F238E27FC236}">
                  <a16:creationId xmlns:a16="http://schemas.microsoft.com/office/drawing/2014/main" id="{5368BC64-CF5E-A696-2701-9BCC148C9AD7}"/>
                </a:ext>
              </a:extLst>
            </p:cNvPr>
            <p:cNvSpPr/>
            <p:nvPr/>
          </p:nvSpPr>
          <p:spPr>
            <a:xfrm rot="5400000">
              <a:off x="4135199" y="3387333"/>
              <a:ext cx="150488" cy="188111"/>
            </a:xfrm>
            <a:prstGeom prst="triangle">
              <a:avLst/>
            </a:prstGeom>
            <a:solidFill>
              <a:srgbClr val="0C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23">
              <a:extLst>
                <a:ext uri="{FF2B5EF4-FFF2-40B4-BE49-F238E27FC236}">
                  <a16:creationId xmlns:a16="http://schemas.microsoft.com/office/drawing/2014/main" id="{2811831A-61CD-0849-2FF9-5092D055A9FD}"/>
                </a:ext>
              </a:extLst>
            </p:cNvPr>
            <p:cNvSpPr/>
            <p:nvPr/>
          </p:nvSpPr>
          <p:spPr>
            <a:xfrm rot="5400000">
              <a:off x="4135199" y="3819953"/>
              <a:ext cx="150488" cy="188111"/>
            </a:xfrm>
            <a:prstGeom prst="triangle">
              <a:avLst/>
            </a:prstGeom>
            <a:solidFill>
              <a:srgbClr val="0C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23">
              <a:extLst>
                <a:ext uri="{FF2B5EF4-FFF2-40B4-BE49-F238E27FC236}">
                  <a16:creationId xmlns:a16="http://schemas.microsoft.com/office/drawing/2014/main" id="{71C9FAFA-AE4D-3298-54DD-34038AB8E548}"/>
                </a:ext>
              </a:extLst>
            </p:cNvPr>
            <p:cNvSpPr/>
            <p:nvPr/>
          </p:nvSpPr>
          <p:spPr>
            <a:xfrm rot="5400000">
              <a:off x="4135199" y="4252573"/>
              <a:ext cx="150488" cy="188111"/>
            </a:xfrm>
            <a:prstGeom prst="triangle">
              <a:avLst/>
            </a:prstGeom>
            <a:solidFill>
              <a:srgbClr val="0C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23">
              <a:extLst>
                <a:ext uri="{FF2B5EF4-FFF2-40B4-BE49-F238E27FC236}">
                  <a16:creationId xmlns:a16="http://schemas.microsoft.com/office/drawing/2014/main" id="{88A2FBD3-83C7-C83E-18AA-E656940DE95A}"/>
                </a:ext>
              </a:extLst>
            </p:cNvPr>
            <p:cNvSpPr/>
            <p:nvPr/>
          </p:nvSpPr>
          <p:spPr>
            <a:xfrm rot="5400000">
              <a:off x="4135199" y="4675361"/>
              <a:ext cx="150488" cy="188111"/>
            </a:xfrm>
            <a:prstGeom prst="triangle">
              <a:avLst/>
            </a:prstGeom>
            <a:solidFill>
              <a:srgbClr val="0C4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C297C6-3E97-68F5-7FC6-BB138CBB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33" y="210746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71F25C-86A2-4DF3-8589-F19F70BFE168}"/>
              </a:ext>
            </a:extLst>
          </p:cNvPr>
          <p:cNvSpPr/>
          <p:nvPr/>
        </p:nvSpPr>
        <p:spPr>
          <a:xfrm>
            <a:off x="8069261" y="2979153"/>
            <a:ext cx="34988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этом на границе взаимодействия с этими видами реабилитации возникают области их переплетения, взаимного проникновения, дающие возможность говорить о «медико-психологической», «профессионально-психологической», «социально-психологической реабилитации»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D5D4A70-4384-422F-94D3-3CC90BDBA0A3}"/>
              </a:ext>
            </a:extLst>
          </p:cNvPr>
          <p:cNvSpPr/>
          <p:nvPr/>
        </p:nvSpPr>
        <p:spPr>
          <a:xfrm>
            <a:off x="542243" y="1907880"/>
            <a:ext cx="2305837" cy="2305837"/>
          </a:xfrm>
          <a:prstGeom prst="ellipse">
            <a:avLst/>
          </a:prstGeom>
          <a:solidFill>
            <a:srgbClr val="0C45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1FE66C8-233F-4A44-AAC4-A324A9E12CA9}"/>
              </a:ext>
            </a:extLst>
          </p:cNvPr>
          <p:cNvSpPr/>
          <p:nvPr/>
        </p:nvSpPr>
        <p:spPr>
          <a:xfrm>
            <a:off x="2729424" y="3975044"/>
            <a:ext cx="2305837" cy="2305837"/>
          </a:xfrm>
          <a:prstGeom prst="ellipse">
            <a:avLst/>
          </a:prstGeom>
          <a:solidFill>
            <a:srgbClr val="0C45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86EDF35-E946-41A5-BDAD-539A7AEC474F}"/>
              </a:ext>
            </a:extLst>
          </p:cNvPr>
          <p:cNvSpPr/>
          <p:nvPr/>
        </p:nvSpPr>
        <p:spPr>
          <a:xfrm>
            <a:off x="2696841" y="1907880"/>
            <a:ext cx="2305837" cy="2305837"/>
          </a:xfrm>
          <a:prstGeom prst="ellipse">
            <a:avLst/>
          </a:prstGeom>
          <a:solidFill>
            <a:srgbClr val="0C45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F1B610-5E00-45F4-87BE-E41906359FBB}"/>
              </a:ext>
            </a:extLst>
          </p:cNvPr>
          <p:cNvSpPr/>
          <p:nvPr/>
        </p:nvSpPr>
        <p:spPr>
          <a:xfrm>
            <a:off x="4851439" y="1907880"/>
            <a:ext cx="2305837" cy="2305837"/>
          </a:xfrm>
          <a:prstGeom prst="ellipse">
            <a:avLst/>
          </a:prstGeom>
          <a:solidFill>
            <a:srgbClr val="0C458E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A73C06-F7A2-4704-ABE3-2EAD3989B2A8}"/>
              </a:ext>
            </a:extLst>
          </p:cNvPr>
          <p:cNvSpPr/>
          <p:nvPr/>
        </p:nvSpPr>
        <p:spPr>
          <a:xfrm>
            <a:off x="2758748" y="4807953"/>
            <a:ext cx="223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реабилитация медицинская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2EC53A-158E-4CFC-B359-2479391AD82C}"/>
              </a:ext>
            </a:extLst>
          </p:cNvPr>
          <p:cNvSpPr/>
          <p:nvPr/>
        </p:nvSpPr>
        <p:spPr>
          <a:xfrm>
            <a:off x="535294" y="2811776"/>
            <a:ext cx="2263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профессиональная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02D4F7-CAA7-4890-8B5F-809450702806}"/>
              </a:ext>
            </a:extLst>
          </p:cNvPr>
          <p:cNvSpPr/>
          <p:nvPr/>
        </p:nvSpPr>
        <p:spPr>
          <a:xfrm>
            <a:off x="5266169" y="2811776"/>
            <a:ext cx="1519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социальная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240081-9D4F-4F8E-B27C-CDFA3D42D696}"/>
              </a:ext>
            </a:extLst>
          </p:cNvPr>
          <p:cNvSpPr/>
          <p:nvPr/>
        </p:nvSpPr>
        <p:spPr>
          <a:xfrm>
            <a:off x="2652097" y="2811776"/>
            <a:ext cx="239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психологическая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843969-AA8D-4D46-917C-1319BE8B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3563" y="1885950"/>
            <a:ext cx="849086" cy="849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9BFF13-5165-E7EF-7660-26703A97F8EE}"/>
              </a:ext>
            </a:extLst>
          </p:cNvPr>
          <p:cNvSpPr txBox="1"/>
          <p:nvPr/>
        </p:nvSpPr>
        <p:spPr>
          <a:xfrm>
            <a:off x="466408" y="508433"/>
            <a:ext cx="7895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Реабилитационный </a:t>
            </a:r>
            <a:b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000" b="1" dirty="0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 </a:t>
            </a:r>
          </a:p>
        </p:txBody>
      </p:sp>
    </p:spTree>
    <p:extLst>
      <p:ext uri="{BB962C8B-B14F-4D97-AF65-F5344CB8AC3E}">
        <p14:creationId xmlns:p14="http://schemas.microsoft.com/office/powerpoint/2010/main" val="340064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96FE3-3CC6-4A18-8957-7327CFDC4C27}"/>
              </a:ext>
            </a:extLst>
          </p:cNvPr>
          <p:cNvSpPr txBox="1"/>
          <p:nvPr/>
        </p:nvSpPr>
        <p:spPr>
          <a:xfrm>
            <a:off x="466408" y="508433"/>
            <a:ext cx="7557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4600"/>
              </a:lnSpc>
              <a:defRPr sz="4000" b="1">
                <a:solidFill>
                  <a:srgbClr val="0C45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000" dirty="0"/>
              <a:t>Информационная система</a:t>
            </a:r>
          </a:p>
          <a:p>
            <a:pPr>
              <a:lnSpc>
                <a:spcPct val="100000"/>
              </a:lnSpc>
            </a:pPr>
            <a:r>
              <a:rPr lang="ru-RU" sz="3000" dirty="0">
                <a:solidFill>
                  <a:srgbClr val="83B8D9"/>
                </a:solidFill>
              </a:rPr>
              <a:t>«Сайт-агрегатор»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BFB296D-BF4E-42B1-90DF-6E712C0D6F57}"/>
              </a:ext>
            </a:extLst>
          </p:cNvPr>
          <p:cNvSpPr/>
          <p:nvPr/>
        </p:nvSpPr>
        <p:spPr>
          <a:xfrm>
            <a:off x="587312" y="2536881"/>
            <a:ext cx="10944225" cy="476580"/>
          </a:xfrm>
          <a:prstGeom prst="roundRect">
            <a:avLst>
              <a:gd name="adj" fmla="val 11906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58D8D01-6B63-4C18-B8A8-273B488B2FE4}"/>
              </a:ext>
            </a:extLst>
          </p:cNvPr>
          <p:cNvSpPr/>
          <p:nvPr/>
        </p:nvSpPr>
        <p:spPr>
          <a:xfrm>
            <a:off x="829080" y="2282464"/>
            <a:ext cx="1677018" cy="480767"/>
          </a:xfrm>
          <a:prstGeom prst="roundRect">
            <a:avLst>
              <a:gd name="adj" fmla="val 20589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4036277-5410-47EA-A01F-ECB8C5342A66}"/>
              </a:ext>
            </a:extLst>
          </p:cNvPr>
          <p:cNvSpPr/>
          <p:nvPr/>
        </p:nvSpPr>
        <p:spPr>
          <a:xfrm>
            <a:off x="2585814" y="2282464"/>
            <a:ext cx="1677018" cy="480767"/>
          </a:xfrm>
          <a:prstGeom prst="roundRect">
            <a:avLst>
              <a:gd name="adj" fmla="val 20589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78D3BA-EAAB-4B1D-AB1F-1C0B78B455A5}"/>
              </a:ext>
            </a:extLst>
          </p:cNvPr>
          <p:cNvSpPr/>
          <p:nvPr/>
        </p:nvSpPr>
        <p:spPr>
          <a:xfrm>
            <a:off x="4342548" y="2282464"/>
            <a:ext cx="1677018" cy="480767"/>
          </a:xfrm>
          <a:prstGeom prst="roundRect">
            <a:avLst>
              <a:gd name="adj" fmla="val 20589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B0BBA7A-8ED7-436B-99DC-814F1C0AAE20}"/>
              </a:ext>
            </a:extLst>
          </p:cNvPr>
          <p:cNvSpPr/>
          <p:nvPr/>
        </p:nvSpPr>
        <p:spPr>
          <a:xfrm>
            <a:off x="6099282" y="2282464"/>
            <a:ext cx="1677018" cy="480767"/>
          </a:xfrm>
          <a:prstGeom prst="roundRect">
            <a:avLst>
              <a:gd name="adj" fmla="val 20589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41ECE41-D469-4D9C-BE60-BB0A6E4D061B}"/>
              </a:ext>
            </a:extLst>
          </p:cNvPr>
          <p:cNvSpPr/>
          <p:nvPr/>
        </p:nvSpPr>
        <p:spPr>
          <a:xfrm>
            <a:off x="7856016" y="2282464"/>
            <a:ext cx="1677018" cy="480767"/>
          </a:xfrm>
          <a:prstGeom prst="roundRect">
            <a:avLst>
              <a:gd name="adj" fmla="val 20589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B3E6269-EDDF-40DC-AFA7-106EEDCA427D}"/>
              </a:ext>
            </a:extLst>
          </p:cNvPr>
          <p:cNvSpPr/>
          <p:nvPr/>
        </p:nvSpPr>
        <p:spPr>
          <a:xfrm>
            <a:off x="9612751" y="2282464"/>
            <a:ext cx="1677018" cy="480767"/>
          </a:xfrm>
          <a:prstGeom prst="roundRect">
            <a:avLst>
              <a:gd name="adj" fmla="val 20589"/>
            </a:avLst>
          </a:prstGeom>
          <a:solidFill>
            <a:srgbClr val="83B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5D0FF-35A0-47D2-9BCA-3D273E25C3CC}"/>
              </a:ext>
            </a:extLst>
          </p:cNvPr>
          <p:cNvSpPr txBox="1"/>
          <p:nvPr/>
        </p:nvSpPr>
        <p:spPr>
          <a:xfrm>
            <a:off x="2242000" y="22558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DC3B6-F600-477F-B42C-7CFE87D2C2E2}"/>
              </a:ext>
            </a:extLst>
          </p:cNvPr>
          <p:cNvSpPr txBox="1"/>
          <p:nvPr/>
        </p:nvSpPr>
        <p:spPr>
          <a:xfrm>
            <a:off x="3995808" y="22558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ECA165-4F7F-4503-8313-CAAB5F5CE6CC}"/>
              </a:ext>
            </a:extLst>
          </p:cNvPr>
          <p:cNvSpPr txBox="1"/>
          <p:nvPr/>
        </p:nvSpPr>
        <p:spPr>
          <a:xfrm>
            <a:off x="5755468" y="22558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96BFC-0F93-4080-9048-BD172987BB8D}"/>
              </a:ext>
            </a:extLst>
          </p:cNvPr>
          <p:cNvSpPr txBox="1"/>
          <p:nvPr/>
        </p:nvSpPr>
        <p:spPr>
          <a:xfrm>
            <a:off x="7508793" y="22558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8A395-195B-481C-AB4F-7AB44421FDE9}"/>
              </a:ext>
            </a:extLst>
          </p:cNvPr>
          <p:cNvSpPr txBox="1"/>
          <p:nvPr/>
        </p:nvSpPr>
        <p:spPr>
          <a:xfrm>
            <a:off x="9282829" y="22558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7CFCFD-EEE2-4803-8E8B-AB4657F2395B}"/>
              </a:ext>
            </a:extLst>
          </p:cNvPr>
          <p:cNvSpPr txBox="1"/>
          <p:nvPr/>
        </p:nvSpPr>
        <p:spPr>
          <a:xfrm>
            <a:off x="11017552" y="225582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7E1BE-E496-4163-98DC-4DBE920FEB7D}"/>
              </a:ext>
            </a:extLst>
          </p:cNvPr>
          <p:cNvSpPr txBox="1"/>
          <p:nvPr/>
        </p:nvSpPr>
        <p:spPr>
          <a:xfrm>
            <a:off x="885086" y="228665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Здравоохранение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46EFC-371C-4625-A8A5-9D48C3929329}"/>
              </a:ext>
            </a:extLst>
          </p:cNvPr>
          <p:cNvSpPr txBox="1"/>
          <p:nvPr/>
        </p:nvSpPr>
        <p:spPr>
          <a:xfrm>
            <a:off x="2902244" y="2286651"/>
            <a:ext cx="1063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Соц. защита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DCA72-DCF2-48CA-A519-C3CAAFF4DEA2}"/>
              </a:ext>
            </a:extLst>
          </p:cNvPr>
          <p:cNvSpPr txBox="1"/>
          <p:nvPr/>
        </p:nvSpPr>
        <p:spPr>
          <a:xfrm>
            <a:off x="4612320" y="2286651"/>
            <a:ext cx="11352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8C31B9-6C54-4718-B207-5F1318FED2F6}"/>
              </a:ext>
            </a:extLst>
          </p:cNvPr>
          <p:cNvSpPr txBox="1"/>
          <p:nvPr/>
        </p:nvSpPr>
        <p:spPr>
          <a:xfrm>
            <a:off x="6624088" y="2286651"/>
            <a:ext cx="6014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C619C4-8C72-487F-89F4-ED55A8FBFAA0}"/>
              </a:ext>
            </a:extLst>
          </p:cNvPr>
          <p:cNvSpPr txBox="1"/>
          <p:nvPr/>
        </p:nvSpPr>
        <p:spPr>
          <a:xfrm>
            <a:off x="8276067" y="2286651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3F88B-2721-4D2A-9898-65A7E5D01931}"/>
              </a:ext>
            </a:extLst>
          </p:cNvPr>
          <p:cNvSpPr txBox="1"/>
          <p:nvPr/>
        </p:nvSpPr>
        <p:spPr>
          <a:xfrm>
            <a:off x="10107195" y="2286651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Статьи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6CE1C84-8A92-4CE0-96FC-9C8B9BDF8D77}"/>
              </a:ext>
            </a:extLst>
          </p:cNvPr>
          <p:cNvSpPr/>
          <p:nvPr/>
        </p:nvSpPr>
        <p:spPr>
          <a:xfrm>
            <a:off x="5216515" y="2806521"/>
            <a:ext cx="1677018" cy="381216"/>
          </a:xfrm>
          <a:prstGeom prst="roundRect">
            <a:avLst>
              <a:gd name="adj" fmla="val 20589"/>
            </a:avLst>
          </a:prstGeom>
          <a:solidFill>
            <a:srgbClr val="0C45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F680DB-3AF0-4BC3-BDD8-8FA5A43F122C}"/>
              </a:ext>
            </a:extLst>
          </p:cNvPr>
          <p:cNvSpPr txBox="1"/>
          <p:nvPr/>
        </p:nvSpPr>
        <p:spPr>
          <a:xfrm>
            <a:off x="5278209" y="2853124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Получить помощь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21CCDEC-3FE3-45FE-B78F-227AF9D205A5}"/>
              </a:ext>
            </a:extLst>
          </p:cNvPr>
          <p:cNvSpPr/>
          <p:nvPr/>
        </p:nvSpPr>
        <p:spPr>
          <a:xfrm>
            <a:off x="587312" y="3670264"/>
            <a:ext cx="6461374" cy="23133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0C458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Единая информационная система, содержащая все данные о мерах поддержки, местах получения помощи,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0C458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Личный кабинет пациента;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0C458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Чат – бот для получения информации в режиме диалога онлайн. 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0C458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Мобильное версия сайта-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агрегатора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личного кабинета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0C458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Внедрение методик дистанционного наблюдения при ПТСП с использованием платформы «</a:t>
            </a:r>
            <a:r>
              <a:rPr lang="ru-RU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СберЗдоровье</a:t>
            </a: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Clr>
                <a:srgbClr val="0C458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основе данных сайта-агрегатора создать регистр пациентов с ПТСР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D74BC61-6487-47FD-A5AD-C91EEA903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6093" y="666593"/>
            <a:ext cx="782020" cy="1070132"/>
          </a:xfrm>
          <a:prstGeom prst="rect">
            <a:avLst/>
          </a:prstGeom>
        </p:spPr>
      </p:pic>
      <p:pic>
        <p:nvPicPr>
          <p:cNvPr id="36" name="Picture 4" descr="Что такое QR-коды и как их сканировать">
            <a:extLst>
              <a:ext uri="{FF2B5EF4-FFF2-40B4-BE49-F238E27FC236}">
                <a16:creationId xmlns:a16="http://schemas.microsoft.com/office/drawing/2014/main" id="{22511765-64D8-460D-8E31-BF7C43D0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27" y="666593"/>
            <a:ext cx="927419" cy="9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67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9353</TotalTime>
  <Words>1343</Words>
  <Application>Microsoft Macintosh PowerPoint</Application>
  <PresentationFormat>Широкоэкранный</PresentationFormat>
  <Paragraphs>184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Open Sans Light</vt:lpstr>
      <vt:lpstr>Open Sans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Alexeeva</dc:creator>
  <cp:lastModifiedBy>Microsoft Office User</cp:lastModifiedBy>
  <cp:revision>64</cp:revision>
  <dcterms:created xsi:type="dcterms:W3CDTF">2022-11-03T13:13:57Z</dcterms:created>
  <dcterms:modified xsi:type="dcterms:W3CDTF">2023-01-27T13:18:39Z</dcterms:modified>
</cp:coreProperties>
</file>