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51" r:id="rId3"/>
    <p:sldId id="257" r:id="rId4"/>
    <p:sldId id="258" r:id="rId5"/>
    <p:sldId id="259" r:id="rId6"/>
    <p:sldId id="260" r:id="rId7"/>
    <p:sldId id="355" r:id="rId8"/>
    <p:sldId id="356" r:id="rId9"/>
    <p:sldId id="261" r:id="rId10"/>
    <p:sldId id="357" r:id="rId11"/>
    <p:sldId id="262" r:id="rId12"/>
    <p:sldId id="358" r:id="rId13"/>
    <p:sldId id="263" r:id="rId14"/>
    <p:sldId id="264" r:id="rId15"/>
    <p:sldId id="359" r:id="rId16"/>
    <p:sldId id="265" r:id="rId17"/>
    <p:sldId id="267" r:id="rId18"/>
    <p:sldId id="360" r:id="rId19"/>
    <p:sldId id="347" r:id="rId20"/>
    <p:sldId id="352" r:id="rId21"/>
    <p:sldId id="295" r:id="rId22"/>
    <p:sldId id="269" r:id="rId23"/>
    <p:sldId id="271" r:id="rId24"/>
    <p:sldId id="272" r:id="rId25"/>
    <p:sldId id="273" r:id="rId26"/>
    <p:sldId id="361" r:id="rId27"/>
    <p:sldId id="287" r:id="rId28"/>
    <p:sldId id="362" r:id="rId29"/>
    <p:sldId id="270" r:id="rId30"/>
    <p:sldId id="363" r:id="rId31"/>
    <p:sldId id="353" r:id="rId32"/>
    <p:sldId id="348" r:id="rId33"/>
    <p:sldId id="354" r:id="rId34"/>
    <p:sldId id="350" r:id="rId35"/>
    <p:sldId id="34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79" d="100"/>
          <a:sy n="79" d="100"/>
        </p:scale>
        <p:origin x="157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E37AC-6A5D-425C-9AA5-BFADE48468E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7225CE-B020-451A-9C28-BA12FAE18C56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приема</a:t>
          </a:r>
          <a:endParaRPr lang="ru-RU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E03BBD-FCE8-4CFD-B175-D19579CA6DBC}" type="parTrans" cxnId="{48360CE1-CE33-4BD3-9619-0D5965F47E75}">
      <dgm:prSet/>
      <dgm:spPr/>
      <dgm:t>
        <a:bodyPr/>
        <a:lstStyle/>
        <a:p>
          <a:endParaRPr lang="ru-RU"/>
        </a:p>
      </dgm:t>
    </dgm:pt>
    <dgm:pt modelId="{E61CB13E-259B-484B-A308-3CB79760E2D7}" type="sibTrans" cxnId="{48360CE1-CE33-4BD3-9619-0D5965F47E75}">
      <dgm:prSet/>
      <dgm:spPr/>
      <dgm:t>
        <a:bodyPr/>
        <a:lstStyle/>
        <a:p>
          <a:endParaRPr lang="ru-RU"/>
        </a:p>
      </dgm:t>
    </dgm:pt>
    <dgm:pt modelId="{CA4E9BEE-10F1-4638-A7CE-E8FBBA6B3E09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Свободное </a:t>
          </a:r>
        </a:p>
        <a:p>
          <a:pPr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6EF39-10EE-4250-ADC9-7539872740F1}" type="parTrans" cxnId="{C8E5704E-6009-4128-89D4-FFBBB6391051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D375315-EEEE-4546-B4DB-78E0FCE4842B}" type="sibTrans" cxnId="{C8E5704E-6009-4128-89D4-FFBBB6391051}">
      <dgm:prSet/>
      <dgm:spPr/>
      <dgm:t>
        <a:bodyPr/>
        <a:lstStyle/>
        <a:p>
          <a:endParaRPr lang="ru-RU"/>
        </a:p>
      </dgm:t>
    </dgm:pt>
    <dgm:pt modelId="{FA239828-2E4B-4C17-BFB9-31D6FE51FD2B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Окультуривание рисования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CFAD1-1E44-4550-ABDF-CB9172194956}" type="parTrans" cxnId="{166CDCB3-179D-438F-8F97-D3D2C60106D7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B3C275B-EDAA-49D1-B8CE-B8C3A98FE6CF}" type="sibTrans" cxnId="{166CDCB3-179D-438F-8F97-D3D2C60106D7}">
      <dgm:prSet/>
      <dgm:spPr/>
      <dgm:t>
        <a:bodyPr/>
        <a:lstStyle/>
        <a:p>
          <a:endParaRPr lang="ru-RU"/>
        </a:p>
      </dgm:t>
    </dgm:pt>
    <dgm:pt modelId="{5ED1CB2C-29E3-4A81-B0C1-C9C204A2F253}" type="pres">
      <dgm:prSet presAssocID="{9B1E37AC-6A5D-425C-9AA5-BFADE48468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BB1D981-A67A-497C-89CD-7154C0D017D3}" type="pres">
      <dgm:prSet presAssocID="{BB7225CE-B020-451A-9C28-BA12FAE18C56}" presName="hierRoot1" presStyleCnt="0">
        <dgm:presLayoutVars>
          <dgm:hierBranch val="init"/>
        </dgm:presLayoutVars>
      </dgm:prSet>
      <dgm:spPr/>
    </dgm:pt>
    <dgm:pt modelId="{C701A3F2-D9E7-4354-B91A-0C4F7CCA7980}" type="pres">
      <dgm:prSet presAssocID="{BB7225CE-B020-451A-9C28-BA12FAE18C56}" presName="rootComposite1" presStyleCnt="0"/>
      <dgm:spPr/>
    </dgm:pt>
    <dgm:pt modelId="{EA37A1D9-B069-4AE6-AE2A-1929062E1A32}" type="pres">
      <dgm:prSet presAssocID="{BB7225CE-B020-451A-9C28-BA12FAE18C56}" presName="rootText1" presStyleLbl="node0" presStyleIdx="0" presStyleCnt="1" custLinFactNeighborX="-175" custLinFactNeighborY="-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ECA0F2-098D-465D-96AB-26D81E638276}" type="pres">
      <dgm:prSet presAssocID="{BB7225CE-B020-451A-9C28-BA12FAE18C5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D23E3B-042C-47F0-9D40-76E7E8B9828A}" type="pres">
      <dgm:prSet presAssocID="{BB7225CE-B020-451A-9C28-BA12FAE18C56}" presName="hierChild2" presStyleCnt="0"/>
      <dgm:spPr/>
    </dgm:pt>
    <dgm:pt modelId="{52D5EE86-C1F7-476B-9426-3619E64E3F2B}" type="pres">
      <dgm:prSet presAssocID="{FAE6EF39-10EE-4250-ADC9-7539872740F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3E30B7FA-505C-46BB-B96E-FCE76AF9F121}" type="pres">
      <dgm:prSet presAssocID="{CA4E9BEE-10F1-4638-A7CE-E8FBBA6B3E09}" presName="hierRoot2" presStyleCnt="0">
        <dgm:presLayoutVars>
          <dgm:hierBranch val="init"/>
        </dgm:presLayoutVars>
      </dgm:prSet>
      <dgm:spPr/>
    </dgm:pt>
    <dgm:pt modelId="{FBE35AF4-D995-46E9-B903-E7C774A1DB35}" type="pres">
      <dgm:prSet presAssocID="{CA4E9BEE-10F1-4638-A7CE-E8FBBA6B3E09}" presName="rootComposite" presStyleCnt="0"/>
      <dgm:spPr/>
    </dgm:pt>
    <dgm:pt modelId="{95576B02-D03E-465C-8076-1DC760DD9A2D}" type="pres">
      <dgm:prSet presAssocID="{CA4E9BEE-10F1-4638-A7CE-E8FBBA6B3E0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BB041F-057E-42ED-A466-5F4D7956B9A8}" type="pres">
      <dgm:prSet presAssocID="{CA4E9BEE-10F1-4638-A7CE-E8FBBA6B3E09}" presName="rootConnector" presStyleLbl="node2" presStyleIdx="0" presStyleCnt="2"/>
      <dgm:spPr/>
      <dgm:t>
        <a:bodyPr/>
        <a:lstStyle/>
        <a:p>
          <a:endParaRPr lang="ru-RU"/>
        </a:p>
      </dgm:t>
    </dgm:pt>
    <dgm:pt modelId="{A1E65DCA-FB56-42E7-AD85-754ED1D1F0E5}" type="pres">
      <dgm:prSet presAssocID="{CA4E9BEE-10F1-4638-A7CE-E8FBBA6B3E09}" presName="hierChild4" presStyleCnt="0"/>
      <dgm:spPr/>
    </dgm:pt>
    <dgm:pt modelId="{664093CE-C60C-420C-B83D-0C764AC5211A}" type="pres">
      <dgm:prSet presAssocID="{CA4E9BEE-10F1-4638-A7CE-E8FBBA6B3E09}" presName="hierChild5" presStyleCnt="0"/>
      <dgm:spPr/>
    </dgm:pt>
    <dgm:pt modelId="{4F664C01-DC69-44CA-96AB-E97A480B438B}" type="pres">
      <dgm:prSet presAssocID="{8FACFAD1-1E44-4550-ABDF-CB917219495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F3EF4868-CA5A-47EC-80C7-536CF7964834}" type="pres">
      <dgm:prSet presAssocID="{FA239828-2E4B-4C17-BFB9-31D6FE51FD2B}" presName="hierRoot2" presStyleCnt="0">
        <dgm:presLayoutVars>
          <dgm:hierBranch val="init"/>
        </dgm:presLayoutVars>
      </dgm:prSet>
      <dgm:spPr/>
    </dgm:pt>
    <dgm:pt modelId="{34CBFD73-301F-486D-B201-EA83EB468685}" type="pres">
      <dgm:prSet presAssocID="{FA239828-2E4B-4C17-BFB9-31D6FE51FD2B}" presName="rootComposite" presStyleCnt="0"/>
      <dgm:spPr/>
    </dgm:pt>
    <dgm:pt modelId="{DFD7C263-FB12-4979-AA9C-36C7876845C6}" type="pres">
      <dgm:prSet presAssocID="{FA239828-2E4B-4C17-BFB9-31D6FE51FD2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A5F65B-0EC4-451B-A8AA-0DD3E7736311}" type="pres">
      <dgm:prSet presAssocID="{FA239828-2E4B-4C17-BFB9-31D6FE51FD2B}" presName="rootConnector" presStyleLbl="node2" presStyleIdx="1" presStyleCnt="2"/>
      <dgm:spPr/>
      <dgm:t>
        <a:bodyPr/>
        <a:lstStyle/>
        <a:p>
          <a:endParaRPr lang="ru-RU"/>
        </a:p>
      </dgm:t>
    </dgm:pt>
    <dgm:pt modelId="{3CE88D51-9837-4FCB-84A8-8ADC5AB70F24}" type="pres">
      <dgm:prSet presAssocID="{FA239828-2E4B-4C17-BFB9-31D6FE51FD2B}" presName="hierChild4" presStyleCnt="0"/>
      <dgm:spPr/>
    </dgm:pt>
    <dgm:pt modelId="{226C858A-E12F-459F-81CE-851ED4D2BA48}" type="pres">
      <dgm:prSet presAssocID="{FA239828-2E4B-4C17-BFB9-31D6FE51FD2B}" presName="hierChild5" presStyleCnt="0"/>
      <dgm:spPr/>
    </dgm:pt>
    <dgm:pt modelId="{22E28830-5B25-4E71-9165-9CB15966502A}" type="pres">
      <dgm:prSet presAssocID="{BB7225CE-B020-451A-9C28-BA12FAE18C56}" presName="hierChild3" presStyleCnt="0"/>
      <dgm:spPr/>
    </dgm:pt>
  </dgm:ptLst>
  <dgm:cxnLst>
    <dgm:cxn modelId="{CFDB90D7-7216-4654-B235-55D2821A8663}" type="presOf" srcId="{9B1E37AC-6A5D-425C-9AA5-BFADE48468EB}" destId="{5ED1CB2C-29E3-4A81-B0C1-C9C204A2F253}" srcOrd="0" destOrd="0" presId="urn:microsoft.com/office/officeart/2005/8/layout/orgChart1"/>
    <dgm:cxn modelId="{38BDACD8-2BF4-4966-A3D4-5460994E07DD}" type="presOf" srcId="{FAE6EF39-10EE-4250-ADC9-7539872740F1}" destId="{52D5EE86-C1F7-476B-9426-3619E64E3F2B}" srcOrd="0" destOrd="0" presId="urn:microsoft.com/office/officeart/2005/8/layout/orgChart1"/>
    <dgm:cxn modelId="{F463F145-6DAD-4386-B880-8304274C03A9}" type="presOf" srcId="{CA4E9BEE-10F1-4638-A7CE-E8FBBA6B3E09}" destId="{95576B02-D03E-465C-8076-1DC760DD9A2D}" srcOrd="0" destOrd="0" presId="urn:microsoft.com/office/officeart/2005/8/layout/orgChart1"/>
    <dgm:cxn modelId="{83487131-E270-4F8B-9816-4C26315B7FBE}" type="presOf" srcId="{FA239828-2E4B-4C17-BFB9-31D6FE51FD2B}" destId="{DFD7C263-FB12-4979-AA9C-36C7876845C6}" srcOrd="0" destOrd="0" presId="urn:microsoft.com/office/officeart/2005/8/layout/orgChart1"/>
    <dgm:cxn modelId="{941BE629-5DBE-4189-8879-953F0C72977D}" type="presOf" srcId="{BB7225CE-B020-451A-9C28-BA12FAE18C56}" destId="{EA37A1D9-B069-4AE6-AE2A-1929062E1A32}" srcOrd="0" destOrd="0" presId="urn:microsoft.com/office/officeart/2005/8/layout/orgChart1"/>
    <dgm:cxn modelId="{768FCA90-1254-4D34-904C-16E417A878C1}" type="presOf" srcId="{CA4E9BEE-10F1-4638-A7CE-E8FBBA6B3E09}" destId="{C1BB041F-057E-42ED-A466-5F4D7956B9A8}" srcOrd="1" destOrd="0" presId="urn:microsoft.com/office/officeart/2005/8/layout/orgChart1"/>
    <dgm:cxn modelId="{48360CE1-CE33-4BD3-9619-0D5965F47E75}" srcId="{9B1E37AC-6A5D-425C-9AA5-BFADE48468EB}" destId="{BB7225CE-B020-451A-9C28-BA12FAE18C56}" srcOrd="0" destOrd="0" parTransId="{50E03BBD-FCE8-4CFD-B175-D19579CA6DBC}" sibTransId="{E61CB13E-259B-484B-A308-3CB79760E2D7}"/>
    <dgm:cxn modelId="{E82BB124-6C39-41D9-9778-DCF74121CF7B}" type="presOf" srcId="{8FACFAD1-1E44-4550-ABDF-CB9172194956}" destId="{4F664C01-DC69-44CA-96AB-E97A480B438B}" srcOrd="0" destOrd="0" presId="urn:microsoft.com/office/officeart/2005/8/layout/orgChart1"/>
    <dgm:cxn modelId="{C8E5704E-6009-4128-89D4-FFBBB6391051}" srcId="{BB7225CE-B020-451A-9C28-BA12FAE18C56}" destId="{CA4E9BEE-10F1-4638-A7CE-E8FBBA6B3E09}" srcOrd="0" destOrd="0" parTransId="{FAE6EF39-10EE-4250-ADC9-7539872740F1}" sibTransId="{CD375315-EEEE-4546-B4DB-78E0FCE4842B}"/>
    <dgm:cxn modelId="{EC51771E-0DA1-4ED3-A84A-1FE688000F10}" type="presOf" srcId="{BB7225CE-B020-451A-9C28-BA12FAE18C56}" destId="{0DECA0F2-098D-465D-96AB-26D81E638276}" srcOrd="1" destOrd="0" presId="urn:microsoft.com/office/officeart/2005/8/layout/orgChart1"/>
    <dgm:cxn modelId="{166CDCB3-179D-438F-8F97-D3D2C60106D7}" srcId="{BB7225CE-B020-451A-9C28-BA12FAE18C56}" destId="{FA239828-2E4B-4C17-BFB9-31D6FE51FD2B}" srcOrd="1" destOrd="0" parTransId="{8FACFAD1-1E44-4550-ABDF-CB9172194956}" sibTransId="{EB3C275B-EDAA-49D1-B8CE-B8C3A98FE6CF}"/>
    <dgm:cxn modelId="{B690B77D-2DA2-4995-A8EE-A2B1D5290858}" type="presOf" srcId="{FA239828-2E4B-4C17-BFB9-31D6FE51FD2B}" destId="{34A5F65B-0EC4-451B-A8AA-0DD3E7736311}" srcOrd="1" destOrd="0" presId="urn:microsoft.com/office/officeart/2005/8/layout/orgChart1"/>
    <dgm:cxn modelId="{80E7D693-FA73-4D96-A9D7-34D47AAB62AA}" type="presParOf" srcId="{5ED1CB2C-29E3-4A81-B0C1-C9C204A2F253}" destId="{9BB1D981-A67A-497C-89CD-7154C0D017D3}" srcOrd="0" destOrd="0" presId="urn:microsoft.com/office/officeart/2005/8/layout/orgChart1"/>
    <dgm:cxn modelId="{15C28CAB-9D9C-494C-B4E9-BF03092DA898}" type="presParOf" srcId="{9BB1D981-A67A-497C-89CD-7154C0D017D3}" destId="{C701A3F2-D9E7-4354-B91A-0C4F7CCA7980}" srcOrd="0" destOrd="0" presId="urn:microsoft.com/office/officeart/2005/8/layout/orgChart1"/>
    <dgm:cxn modelId="{A68D14DC-81D4-4799-93C7-DFE3714D88F6}" type="presParOf" srcId="{C701A3F2-D9E7-4354-B91A-0C4F7CCA7980}" destId="{EA37A1D9-B069-4AE6-AE2A-1929062E1A32}" srcOrd="0" destOrd="0" presId="urn:microsoft.com/office/officeart/2005/8/layout/orgChart1"/>
    <dgm:cxn modelId="{138AF732-532A-4BF6-976E-468B7FCCF996}" type="presParOf" srcId="{C701A3F2-D9E7-4354-B91A-0C4F7CCA7980}" destId="{0DECA0F2-098D-465D-96AB-26D81E638276}" srcOrd="1" destOrd="0" presId="urn:microsoft.com/office/officeart/2005/8/layout/orgChart1"/>
    <dgm:cxn modelId="{F1F582D1-4D07-4FE9-B6D8-192755F79E9F}" type="presParOf" srcId="{9BB1D981-A67A-497C-89CD-7154C0D017D3}" destId="{0BD23E3B-042C-47F0-9D40-76E7E8B9828A}" srcOrd="1" destOrd="0" presId="urn:microsoft.com/office/officeart/2005/8/layout/orgChart1"/>
    <dgm:cxn modelId="{DD39FE6E-E435-4F28-A9E3-9ED1D6F4DBE9}" type="presParOf" srcId="{0BD23E3B-042C-47F0-9D40-76E7E8B9828A}" destId="{52D5EE86-C1F7-476B-9426-3619E64E3F2B}" srcOrd="0" destOrd="0" presId="urn:microsoft.com/office/officeart/2005/8/layout/orgChart1"/>
    <dgm:cxn modelId="{65FD1319-CE2D-4E29-B9F6-E701BF080516}" type="presParOf" srcId="{0BD23E3B-042C-47F0-9D40-76E7E8B9828A}" destId="{3E30B7FA-505C-46BB-B96E-FCE76AF9F121}" srcOrd="1" destOrd="0" presId="urn:microsoft.com/office/officeart/2005/8/layout/orgChart1"/>
    <dgm:cxn modelId="{615D163D-8E74-4CDE-89D5-69A6610CCFB5}" type="presParOf" srcId="{3E30B7FA-505C-46BB-B96E-FCE76AF9F121}" destId="{FBE35AF4-D995-46E9-B903-E7C774A1DB35}" srcOrd="0" destOrd="0" presId="urn:microsoft.com/office/officeart/2005/8/layout/orgChart1"/>
    <dgm:cxn modelId="{B3FA0520-633F-40A7-8A9B-A3FAB289A1AF}" type="presParOf" srcId="{FBE35AF4-D995-46E9-B903-E7C774A1DB35}" destId="{95576B02-D03E-465C-8076-1DC760DD9A2D}" srcOrd="0" destOrd="0" presId="urn:microsoft.com/office/officeart/2005/8/layout/orgChart1"/>
    <dgm:cxn modelId="{2AC22C1D-29D4-459C-93C1-794229212716}" type="presParOf" srcId="{FBE35AF4-D995-46E9-B903-E7C774A1DB35}" destId="{C1BB041F-057E-42ED-A466-5F4D7956B9A8}" srcOrd="1" destOrd="0" presId="urn:microsoft.com/office/officeart/2005/8/layout/orgChart1"/>
    <dgm:cxn modelId="{E194A331-9B1E-4FE9-9E8C-7358668B7020}" type="presParOf" srcId="{3E30B7FA-505C-46BB-B96E-FCE76AF9F121}" destId="{A1E65DCA-FB56-42E7-AD85-754ED1D1F0E5}" srcOrd="1" destOrd="0" presId="urn:microsoft.com/office/officeart/2005/8/layout/orgChart1"/>
    <dgm:cxn modelId="{E403B696-F2A8-4DD9-82B1-C64BA5A5A511}" type="presParOf" srcId="{3E30B7FA-505C-46BB-B96E-FCE76AF9F121}" destId="{664093CE-C60C-420C-B83D-0C764AC5211A}" srcOrd="2" destOrd="0" presId="urn:microsoft.com/office/officeart/2005/8/layout/orgChart1"/>
    <dgm:cxn modelId="{721E2770-1428-4C04-B012-6E0FF2728C7D}" type="presParOf" srcId="{0BD23E3B-042C-47F0-9D40-76E7E8B9828A}" destId="{4F664C01-DC69-44CA-96AB-E97A480B438B}" srcOrd="2" destOrd="0" presId="urn:microsoft.com/office/officeart/2005/8/layout/orgChart1"/>
    <dgm:cxn modelId="{6F2794CC-EAE2-4E8C-A77E-A7121AFFAF1A}" type="presParOf" srcId="{0BD23E3B-042C-47F0-9D40-76E7E8B9828A}" destId="{F3EF4868-CA5A-47EC-80C7-536CF7964834}" srcOrd="3" destOrd="0" presId="urn:microsoft.com/office/officeart/2005/8/layout/orgChart1"/>
    <dgm:cxn modelId="{5C1C7FE7-0EA9-4153-9E09-826459B2526E}" type="presParOf" srcId="{F3EF4868-CA5A-47EC-80C7-536CF7964834}" destId="{34CBFD73-301F-486D-B201-EA83EB468685}" srcOrd="0" destOrd="0" presId="urn:microsoft.com/office/officeart/2005/8/layout/orgChart1"/>
    <dgm:cxn modelId="{1F62A041-B29D-4BE7-8C4B-6C8BBF4F1D20}" type="presParOf" srcId="{34CBFD73-301F-486D-B201-EA83EB468685}" destId="{DFD7C263-FB12-4979-AA9C-36C7876845C6}" srcOrd="0" destOrd="0" presId="urn:microsoft.com/office/officeart/2005/8/layout/orgChart1"/>
    <dgm:cxn modelId="{8364F037-7E38-4D7B-8571-335971BE209F}" type="presParOf" srcId="{34CBFD73-301F-486D-B201-EA83EB468685}" destId="{34A5F65B-0EC4-451B-A8AA-0DD3E7736311}" srcOrd="1" destOrd="0" presId="urn:microsoft.com/office/officeart/2005/8/layout/orgChart1"/>
    <dgm:cxn modelId="{812A9918-E8C2-4BB3-87CC-43C7B748B978}" type="presParOf" srcId="{F3EF4868-CA5A-47EC-80C7-536CF7964834}" destId="{3CE88D51-9837-4FCB-84A8-8ADC5AB70F24}" srcOrd="1" destOrd="0" presId="urn:microsoft.com/office/officeart/2005/8/layout/orgChart1"/>
    <dgm:cxn modelId="{6F516874-EADC-4F42-AE63-28939A9A55C5}" type="presParOf" srcId="{F3EF4868-CA5A-47EC-80C7-536CF7964834}" destId="{226C858A-E12F-459F-81CE-851ED4D2BA48}" srcOrd="2" destOrd="0" presId="urn:microsoft.com/office/officeart/2005/8/layout/orgChart1"/>
    <dgm:cxn modelId="{D53D0384-C022-4C6E-9D4E-836D911A0101}" type="presParOf" srcId="{9BB1D981-A67A-497C-89CD-7154C0D017D3}" destId="{22E28830-5B25-4E71-9165-9CB1596650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64C01-DC69-44CA-96AB-E97A480B438B}">
      <dsp:nvSpPr>
        <dsp:cNvPr id="0" name=""/>
        <dsp:cNvSpPr/>
      </dsp:nvSpPr>
      <dsp:spPr>
        <a:xfrm>
          <a:off x="3779923" y="1619689"/>
          <a:ext cx="1965493" cy="681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959"/>
              </a:lnTo>
              <a:lnTo>
                <a:pt x="1965493" y="340959"/>
              </a:lnTo>
              <a:lnTo>
                <a:pt x="1965493" y="68109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5EE86-C1F7-476B-9426-3619E64E3F2B}">
      <dsp:nvSpPr>
        <dsp:cNvPr id="0" name=""/>
        <dsp:cNvSpPr/>
      </dsp:nvSpPr>
      <dsp:spPr>
        <a:xfrm>
          <a:off x="1825767" y="1619689"/>
          <a:ext cx="1954155" cy="681094"/>
        </a:xfrm>
        <a:custGeom>
          <a:avLst/>
          <a:gdLst/>
          <a:ahLst/>
          <a:cxnLst/>
          <a:rect l="0" t="0" r="0" b="0"/>
          <a:pathLst>
            <a:path>
              <a:moveTo>
                <a:pt x="1954155" y="0"/>
              </a:moveTo>
              <a:lnTo>
                <a:pt x="1954155" y="340959"/>
              </a:lnTo>
              <a:lnTo>
                <a:pt x="0" y="340959"/>
              </a:lnTo>
              <a:lnTo>
                <a:pt x="0" y="68109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7A1D9-B069-4AE6-AE2A-1929062E1A32}">
      <dsp:nvSpPr>
        <dsp:cNvPr id="0" name=""/>
        <dsp:cNvSpPr/>
      </dsp:nvSpPr>
      <dsp:spPr>
        <a:xfrm>
          <a:off x="2160233" y="0"/>
          <a:ext cx="3239379" cy="161968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приема</a:t>
          </a:r>
          <a:endParaRPr lang="ru-RU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233" y="0"/>
        <a:ext cx="3239379" cy="1619689"/>
      </dsp:txXfrm>
    </dsp:sp>
    <dsp:sp modelId="{95576B02-D03E-465C-8076-1DC760DD9A2D}">
      <dsp:nvSpPr>
        <dsp:cNvPr id="0" name=""/>
        <dsp:cNvSpPr/>
      </dsp:nvSpPr>
      <dsp:spPr>
        <a:xfrm>
          <a:off x="206077" y="2300784"/>
          <a:ext cx="3239379" cy="161968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Свободное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077" y="2300784"/>
        <a:ext cx="3239379" cy="1619689"/>
      </dsp:txXfrm>
    </dsp:sp>
    <dsp:sp modelId="{DFD7C263-FB12-4979-AA9C-36C7876845C6}">
      <dsp:nvSpPr>
        <dsp:cNvPr id="0" name=""/>
        <dsp:cNvSpPr/>
      </dsp:nvSpPr>
      <dsp:spPr>
        <a:xfrm>
          <a:off x="4125726" y="2300784"/>
          <a:ext cx="3239379" cy="161968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Окультуривание рисования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5726" y="2300784"/>
        <a:ext cx="3239379" cy="1619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D0EE4-0EF0-4AF9-9123-0F97168F1CD4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9D854-7041-4F33-907D-B0FCF11102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7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3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3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4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3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69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6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5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9D854-7041-4F33-907D-B0FCF111026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8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01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52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7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1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75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7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5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7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8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3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16BBE-1DD8-42B1-B5E7-402A869BD910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78EE-0E7A-4EF2-8051-7439F7388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8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рисование и лепка ребенку раннего возраста?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8280920" cy="100811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 55 комбинированного вида Колпинского района Санкт-Петербурга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8" y="3356992"/>
            <a:ext cx="4608512" cy="274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5229200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lvl="0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 и Ф.И.О.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7667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ассоциаций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2437" y="3705539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ассоциаций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944" y="371703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ассоциаций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9417" y="47667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ассоциаций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9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778098"/>
          </a:xfrm>
        </p:spPr>
        <p:txBody>
          <a:bodyPr>
            <a:normAutofit/>
          </a:bodyPr>
          <a:lstStyle/>
          <a:p>
            <a:pPr algn="l" defTabSz="358775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Стадия бесформенных изображений -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91264" cy="8926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уже изначально хочет нарисовать что-то конкретное.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1"/>
          <a:stretch/>
        </p:blipFill>
        <p:spPr bwMode="auto">
          <a:xfrm rot="418194">
            <a:off x="2421838" y="2600126"/>
            <a:ext cx="4361987" cy="363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7667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бесформенных изображений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796036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бесформенных изображений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3176" y="3771950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бесформенных изображений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13176" y="47667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 на стадии бесформенных изображений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021326"/>
              </p:ext>
            </p:extLst>
          </p:nvPr>
        </p:nvGraphicFramePr>
        <p:xfrm>
          <a:off x="827584" y="2420888"/>
          <a:ext cx="7571184" cy="392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476672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</a:rPr>
              <a:t>Как взрослый может поддержать рисование ребенка раннего возраста</a:t>
            </a:r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?</a:t>
            </a:r>
          </a:p>
          <a:p>
            <a:pPr lvl="0"/>
            <a:endParaRPr lang="ru-RU" sz="800" b="1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Чему </a:t>
            </a: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</a:rPr>
              <a:t>ребенок может научиться</a:t>
            </a:r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?</a:t>
            </a:r>
          </a:p>
          <a:p>
            <a:pPr lvl="0"/>
            <a:endParaRPr lang="ru-RU" sz="800" b="1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Как </a:t>
            </a:r>
            <a:r>
              <a:rPr lang="ru-RU" sz="2000" b="1" dirty="0">
                <a:solidFill>
                  <a:srgbClr val="333333"/>
                </a:solidFill>
                <a:latin typeface="Times New Roman"/>
                <a:ea typeface="Times New Roman"/>
              </a:rPr>
              <a:t>развивать интерес к рисованию?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82352" y="1124744"/>
            <a:ext cx="8147248" cy="1108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развития ребенка, создание условий, чтобы он выразил себя, нашел и испытал «свои» приемы рисования, «побыл» сам внутри своей деятельности.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2709658" cy="341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7412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76672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свободного рисования в группе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8600" y="3789040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свободного рисования в группе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789040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свободного рисования в группе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28600" y="506221"/>
            <a:ext cx="3888432" cy="27363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свободного рисования в группе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94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34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Окультуривание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219256" cy="1324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и освоение ребенком с помощью взрослого простейших приемов рисования и развитие готовности к изображению элементарных образов. Т.е. взрослый может показать что и как можно рисовать.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5163"/>
            <a:ext cx="4470648" cy="298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3101995"/>
            <a:ext cx="3623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приемы можно показывать в раннем детстве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линии, близкие к горизонтальным, вертикальным, наклонные, разной длины, закругленные.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376" y="387101"/>
            <a:ext cx="8430646" cy="895247"/>
          </a:xfrm>
        </p:spPr>
        <p:txBody>
          <a:bodyPr>
            <a:noAutofit/>
          </a:bodyPr>
          <a:lstStyle/>
          <a:p>
            <a:pPr indent="449580" algn="just" fontAlgn="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можно помогать ребенку осваивать приемы и подходить к изображению предметов?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716968"/>
            <a:ext cx="8496944" cy="830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Придумываем рассказ и показываем приемы рисования, в соответствии с развитие сюжета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276" y="2776434"/>
            <a:ext cx="2088232" cy="3563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ребенком, рисующим начало истории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11533" y="2776434"/>
            <a:ext cx="2088232" cy="3563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ребенком, рисующим продолжение истории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10790" y="2747967"/>
            <a:ext cx="2088232" cy="3563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ребенком, нарисовавшим всю историю полностью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525" y="1946242"/>
            <a:ext cx="8553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908720"/>
            <a:ext cx="74168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Итак, поддерживая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ребенка, гармонично используйте 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приема: свободное рисование и окультуривание.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 самым вы будите, с одной стороны, поддерживать и развивать индивидуальность своего ребенка и, с другой -  окультуривать, социализировать его, т.е. знакомиться с приемами рисования, доступными ему по возрасту.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s://static.tildacdn.com/tild6330-6334-4162-b830-633933353531/Depositphotos_589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80" y="3645024"/>
            <a:ext cx="3956447" cy="282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88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282970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</a:rPr>
              <a:t>Рисование в детском саду</a:t>
            </a:r>
            <a:endParaRPr lang="ru-RU" sz="5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</a:endParaRPr>
          </a:p>
        </p:txBody>
      </p:sp>
      <p:pic>
        <p:nvPicPr>
          <p:cNvPr id="2050" name="Picture 2" descr="https://steshka.ru/wp-content/uploads/2015/09/deti_igrayut_kartinki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7" y="1412776"/>
            <a:ext cx="3270943" cy="404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8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small" dirty="0">
                <a:solidFill>
                  <a:srgbClr val="575F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встрече вы поговорим: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772816"/>
            <a:ext cx="8229600" cy="394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значении каракуль для овладения ребенком навыками рисования. О  стадиях развития каракуль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польза лепки для ребенка раннего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возраста?</a:t>
            </a:r>
          </a:p>
          <a:p>
            <a:pPr lvl="0">
              <a:spcBef>
                <a:spcPts val="600"/>
              </a:spcBef>
              <a:buSzPct val="70000"/>
            </a:pPr>
            <a:endParaRPr lang="ru-RU" sz="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взрослый может поддержать желание ребенка рисовать 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лепить?</a:t>
            </a:r>
          </a:p>
          <a:p>
            <a:pPr lvl="0">
              <a:spcBef>
                <a:spcPts val="600"/>
              </a:spcBef>
              <a:buSzPct val="70000"/>
            </a:pPr>
            <a:endParaRPr lang="ru-RU" sz="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рисования и лепки может овладеть ребенок раннего возраста?</a:t>
            </a:r>
          </a:p>
          <a:p>
            <a:pPr lvl="0">
              <a:spcBef>
                <a:spcPts val="600"/>
              </a:spcBef>
              <a:buSzPct val="70000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97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4743" y="378904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378904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рисования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8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0121" y="548680"/>
            <a:ext cx="8229600" cy="144016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поделимся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расскажите как рисует Ваш ребенок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дома?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1842066" cy="151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6549" y="2589893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чем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где может он рисовать?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даете ли ему свободу? 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чему и как учите?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1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9630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-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самый осязаемый вид художественного творчества. Ребёнок не только видит то, что создал, но и трогает, берёт в руки и по мере необходимости изменяет.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3390"/>
          <a:stretch/>
        </p:blipFill>
        <p:spPr bwMode="auto">
          <a:xfrm>
            <a:off x="561734" y="1772816"/>
            <a:ext cx="3866249" cy="243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/>
          <a:stretch/>
        </p:blipFill>
        <p:spPr bwMode="auto">
          <a:xfrm>
            <a:off x="5065769" y="3930334"/>
            <a:ext cx="382671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947" y="4941168"/>
            <a:ext cx="4572000" cy="14856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инструментом в лепке является рука (вернее, обе руки), следовательно, уровень умения зависит от владения собственными руками.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польза лепки?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415104" y="973036"/>
            <a:ext cx="6871831" cy="5621309"/>
            <a:chOff x="1415104" y="973036"/>
            <a:chExt cx="6871831" cy="5621309"/>
          </a:xfrm>
        </p:grpSpPr>
        <p:pic>
          <p:nvPicPr>
            <p:cNvPr id="1032" name="Picture 8" descr="https://upload.wikimedia.org/wikipedia/commons/thumb/a/a0/Circle_-_black_simple.svg/220px-Circle_-_black_simple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42" y="1116562"/>
              <a:ext cx="5477780" cy="547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5209" y="2965361"/>
              <a:ext cx="2377646" cy="1780186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4283968" y="973036"/>
              <a:ext cx="1644553" cy="1067926"/>
              <a:chOff x="6614720" y="764704"/>
              <a:chExt cx="1644553" cy="1067926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6614720" y="764704"/>
                <a:ext cx="1642963" cy="106792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Прямоугольник 26"/>
              <p:cNvSpPr/>
              <p:nvPr/>
            </p:nvSpPr>
            <p:spPr>
              <a:xfrm>
                <a:off x="6614720" y="1155551"/>
                <a:ext cx="1644553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Мелкая моторика</a:t>
                </a: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6533631" y="2783998"/>
              <a:ext cx="1753304" cy="1076800"/>
              <a:chOff x="6849446" y="964162"/>
              <a:chExt cx="1753304" cy="1076800"/>
            </a:xfrm>
          </p:grpSpPr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6849446" y="964162"/>
                <a:ext cx="1753304" cy="10768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Прямоугольник 30"/>
              <p:cNvSpPr/>
              <p:nvPr/>
            </p:nvSpPr>
            <p:spPr>
              <a:xfrm>
                <a:off x="7115194" y="1151729"/>
                <a:ext cx="1221808" cy="6740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Важные </a:t>
                </a:r>
                <a:endPara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личностные 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качества</a:t>
                </a:r>
                <a:endParaRPr lang="ru-RU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1415104" y="2766328"/>
              <a:ext cx="1879329" cy="1275782"/>
              <a:chOff x="1415104" y="2766328"/>
              <a:chExt cx="1879329" cy="1275782"/>
            </a:xfrm>
          </p:grpSpPr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1454402" y="2766328"/>
                <a:ext cx="1838938" cy="127578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Прямоугольник 32"/>
              <p:cNvSpPr/>
              <p:nvPr/>
            </p:nvSpPr>
            <p:spPr>
              <a:xfrm>
                <a:off x="1415104" y="3071465"/>
                <a:ext cx="1879329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Интеллектуальное 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речевое развитие</a:t>
                </a: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2555776" y="5170898"/>
              <a:ext cx="1644757" cy="1137499"/>
              <a:chOff x="296597" y="4758153"/>
              <a:chExt cx="1644757" cy="1137499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296597" y="4758153"/>
                <a:ext cx="1644757" cy="113749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Прямоугольник 34"/>
              <p:cNvSpPr/>
              <p:nvPr/>
            </p:nvSpPr>
            <p:spPr>
              <a:xfrm>
                <a:off x="457200" y="5162364"/>
                <a:ext cx="1426224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Развитие мозга</a:t>
                </a: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5504158" y="5105413"/>
              <a:ext cx="1914823" cy="1268467"/>
              <a:chOff x="11848" y="1039189"/>
              <a:chExt cx="1914823" cy="1268467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11848" y="1039189"/>
                <a:ext cx="1914823" cy="12684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Прямоугольник 40"/>
              <p:cNvSpPr/>
              <p:nvPr/>
            </p:nvSpPr>
            <p:spPr>
              <a:xfrm>
                <a:off x="269807" y="1251018"/>
                <a:ext cx="1477520" cy="867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Позитивное </a:t>
                </a:r>
                <a:endPara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эмоциональное 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физическое </a:t>
                </a:r>
                <a:endParaRPr lang="ru-RU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состояние</a:t>
                </a:r>
                <a:endParaRPr lang="ru-RU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9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013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можно использовать для лепки?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809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1" y="1340768"/>
            <a:ext cx="367240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85033"/>
            <a:ext cx="2808312" cy="264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64605"/>
            <a:ext cx="3672408" cy="233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7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6406" y="936548"/>
            <a:ext cx="8147248" cy="166139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приемы в раннем возрасте — это отламывание кусочков пластилина от большого куска, раскатывание комочков между ладонями прямыми и круговыми движениями рук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создает образ,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опредмечивает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предлагает историю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5767"/>
            <a:ext cx="3266656" cy="204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48" y="2745588"/>
            <a:ext cx="3133452" cy="208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995" y="4509120"/>
            <a:ext cx="2044713" cy="2512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030" y="4509120"/>
            <a:ext cx="2084968" cy="25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освоение первых приемов лепки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050" y="3861048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освоение первых приемов лепки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освоение первых приемов лепки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3933056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освоение первых приемов лепки</a:t>
            </a:r>
          </a:p>
        </p:txBody>
      </p:sp>
    </p:spTree>
    <p:extLst>
      <p:ext uri="{BB962C8B-B14F-4D97-AF65-F5344CB8AC3E}">
        <p14:creationId xmlns:p14="http://schemas.microsoft.com/office/powerpoint/2010/main" val="2207552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0797" y="4538012"/>
            <a:ext cx="2365407" cy="177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530" y="4581128"/>
            <a:ext cx="2304256" cy="172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11961" t="8965" r="7303" b="10351"/>
          <a:stretch/>
        </p:blipFill>
        <p:spPr>
          <a:xfrm>
            <a:off x="488642" y="1428384"/>
            <a:ext cx="1758212" cy="234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8719" r="11371" b="23477"/>
          <a:stretch/>
        </p:blipFill>
        <p:spPr>
          <a:xfrm>
            <a:off x="3064274" y="1997023"/>
            <a:ext cx="2650420" cy="171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16859" y="276727"/>
            <a:ext cx="78477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освоение более сложных приемов </a:t>
            </a:r>
          </a:p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переход к созданию образов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143" y="1712039"/>
            <a:ext cx="2743438" cy="2060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CD465-AF10-4D89-9076-85A8D6198F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11713"/>
          <a:stretch/>
        </p:blipFill>
        <p:spPr>
          <a:xfrm>
            <a:off x="6518930" y="4253871"/>
            <a:ext cx="1879865" cy="20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4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создания первых образов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833" y="3728908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создания первых образов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3717032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создания первых образов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 в процессе создания первых образов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71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усложняем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предлагаем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 две вылепленные формы в один предмет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99033"/>
            <a:ext cx="3227851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7638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6" y="4126459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7617" y="1026157"/>
            <a:ext cx="2348880" cy="313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3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каракуль или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доизобразительный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рисования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70384" y="1666109"/>
            <a:ext cx="8003232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нет привычных изображений предметов</a:t>
            </a:r>
          </a:p>
          <a:p>
            <a:pPr marL="0" indent="0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лится с 1,5 - 2 лет до 3 - 3,5 (5) лет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2949"/>
            <a:ext cx="4392488" cy="332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создания более сложных предметов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560" y="3643258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более сложных предметов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3645024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более сложных предметов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более сложных предметов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3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Сочетаем 2 подхода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thumbs.dreamstime.com/b/%D0%BC%D0%B0%D0%BC%D0%B0-%D1%83%D1%87%D0%B8%D1%82-%D0%B5%D0%B2%D1%83%D1%88%D0%BA%D0%B5-malekuyu-%D0%B2%D0%B0%D1%8F%D0%B5%D1%82-figurines-%D1%82%D0%B5%D1%81%D1%82%D0%B0-35985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51" y="3845979"/>
            <a:ext cx="3543648" cy="27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b.ru/misc/i/gallery/86367/2507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4" y="2547656"/>
            <a:ext cx="389877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212" y="1591613"/>
            <a:ext cx="4042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Свободная лепка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ребенка, когда он занимается сам и лепит как хочет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62560" y="2324518"/>
            <a:ext cx="3742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ненавязчиво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учим его, как и что можно лепить, «опредмечиваем» его творение, придумываем историю.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60252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3429000"/>
            <a:ext cx="468859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</a:rPr>
              <a:t>Лепка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</a:rPr>
              <a:t>в детском саду</a:t>
            </a:r>
            <a:endParaRPr lang="ru-RU" sz="5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</a:endParaRPr>
          </a:p>
        </p:txBody>
      </p:sp>
      <p:pic>
        <p:nvPicPr>
          <p:cNvPr id="4098" name="Picture 2" descr="https://wlooks.ru/images/article/croppedtop/718-400/2017/12/rekomendacii-po-udaleniyu-plastilina-s-raznyh-poverhnostej-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/>
          <a:stretch/>
        </p:blipFill>
        <p:spPr bwMode="auto">
          <a:xfrm>
            <a:off x="827584" y="836712"/>
            <a:ext cx="3024337" cy="233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01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лепки детском саду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548680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лепки детском саду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658" y="3717032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лепки детском саду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3717032"/>
            <a:ext cx="3816424" cy="25202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 в процессе лепки детском саду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5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4868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Поделитесь опытом, как Вы организовываете лепку детей дома?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96532"/>
            <a:ext cx="74888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 чего лепит ребенок?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любит ли лепить?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хочет лепить сам или Вы предлагаете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какой-то ситуации?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даете ли ему свободу?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27" y="4728076"/>
            <a:ext cx="1842066" cy="151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79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20891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Выразите, пожалуйста,  свое отношение</a:t>
            </a:r>
          </a:p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нашей сегодняшней встрече.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5085184"/>
            <a:ext cx="4294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51" y="2025275"/>
            <a:ext cx="1842066" cy="151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6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29" y="908720"/>
            <a:ext cx="2431788" cy="181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56" y="2636912"/>
            <a:ext cx="2905551" cy="163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102" y="59387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начение каракуль для ребенка раннего возраста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7871" y="908720"/>
            <a:ext cx="506754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его исследование: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воздействия на что-то (бумагу, доску, дверь… )</a:t>
            </a:r>
          </a:p>
          <a:p>
            <a:pPr marL="0" indent="0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 этого воздействия (краски, фломастеры,….кисточки, ладошки,….) </a:t>
            </a:r>
          </a:p>
          <a:p>
            <a:pPr marL="0" indent="0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воздействия (что получается, если я коснусь кисточкой? Ладошкой? Проведу кисточкой?) 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раннего  детства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рисунке начинает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отражать важные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предмета,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понятной часто только ему форме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(так называемые бесформенные изображения)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45" y="4240184"/>
            <a:ext cx="3434553" cy="193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00" y="472660"/>
            <a:ext cx="4546848" cy="706090"/>
          </a:xfrm>
        </p:spPr>
        <p:txBody>
          <a:bodyPr>
            <a:normAutofit/>
          </a:bodyPr>
          <a:lstStyle/>
          <a:p>
            <a:pPr algn="l">
              <a:tabLst>
                <a:tab pos="631825" algn="l"/>
              </a:tabLs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Стадия марания -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0288" y="1484784"/>
            <a:ext cx="8140144" cy="149015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отдельные точки, штрихи, идущие в разном направлении.</a:t>
            </a:r>
          </a:p>
          <a:p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проявление его исследовательской активности. Он не рисует что-либо конкретное, но исследует результаты своих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разных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действий на разных поверхностях разными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8636" y="3234288"/>
            <a:ext cx="2615894" cy="344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00" y="4293096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адача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взрослого на этом этапе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предоставить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ребенку все возможные 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условия для проведения 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этих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77809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Стадия ритмических каракуль -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8219256" cy="144016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Осваивает линии, получающиеся от движения руки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штрихи, нанесенные примерно в одном направлении. (горизонтальном, вертикальном, разной длины, зигзаги, округлые линии, спирали)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3973" y="2510001"/>
            <a:ext cx="3240360" cy="464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22" y="2564904"/>
            <a:ext cx="2747334" cy="400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18367"/>
          <a:stretch/>
        </p:blipFill>
        <p:spPr>
          <a:xfrm>
            <a:off x="179512" y="548680"/>
            <a:ext cx="513347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400" b="2401"/>
          <a:stretch/>
        </p:blipFill>
        <p:spPr>
          <a:xfrm>
            <a:off x="4947459" y="4143697"/>
            <a:ext cx="3872896" cy="238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5995" r="30776" b="2581"/>
          <a:stretch/>
        </p:blipFill>
        <p:spPr>
          <a:xfrm rot="16200000">
            <a:off x="1239256" y="3195426"/>
            <a:ext cx="2414188" cy="424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136" y="644672"/>
            <a:ext cx="3648250" cy="273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213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2643758" cy="352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3528392" cy="264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9084" y="17621"/>
            <a:ext cx="2754307" cy="367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04464"/>
            <a:ext cx="3522452" cy="26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69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749500"/>
          </a:xfrm>
        </p:spPr>
        <p:txBody>
          <a:bodyPr>
            <a:normAutofit/>
          </a:bodyPr>
          <a:lstStyle/>
          <a:p>
            <a:pPr algn="l">
              <a:tabLst>
                <a:tab pos="442913" algn="l"/>
              </a:tabLs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Стадия ассоциаций -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68153"/>
            <a:ext cx="8219256" cy="10367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попытки увидеть в рисунке образ. То есть ребенок вначале рисует, а потом, «увидев» в рисунке образ предмета, называет его.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8" y="2492896"/>
            <a:ext cx="3960440" cy="334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1910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3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1068</Words>
  <Application>Microsoft Office PowerPoint</Application>
  <PresentationFormat>Экран (4:3)</PresentationFormat>
  <Paragraphs>167</Paragraphs>
  <Slides>35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Что дает рисование и лепка ребенку раннего возраста?</vt:lpstr>
      <vt:lpstr>На встрече вы поговорим:</vt:lpstr>
      <vt:lpstr>Этап каракуль или  доизобразительный этап рисования</vt:lpstr>
      <vt:lpstr>Значение каракуль для ребенка раннего возраста</vt:lpstr>
      <vt:lpstr>1. Стадия марания - </vt:lpstr>
      <vt:lpstr>2. Стадия ритмических каракуль -</vt:lpstr>
      <vt:lpstr>Презентация PowerPoint</vt:lpstr>
      <vt:lpstr>Презентация PowerPoint</vt:lpstr>
      <vt:lpstr>3. Стадия ассоциаций - </vt:lpstr>
      <vt:lpstr>Презентация PowerPoint</vt:lpstr>
      <vt:lpstr>4. Стадия бесформенных изображений - </vt:lpstr>
      <vt:lpstr>Презентация PowerPoint</vt:lpstr>
      <vt:lpstr>Презентация PowerPoint</vt:lpstr>
      <vt:lpstr>Свободное рисование</vt:lpstr>
      <vt:lpstr>Презентация PowerPoint</vt:lpstr>
      <vt:lpstr>Окультуривание рисования</vt:lpstr>
      <vt:lpstr>Как можно помогать ребенку осваивать приемы и подходить к изображению предметов?</vt:lpstr>
      <vt:lpstr>Презентация PowerPoint</vt:lpstr>
      <vt:lpstr>Презентация PowerPoint</vt:lpstr>
      <vt:lpstr>Презентация PowerPoint</vt:lpstr>
      <vt:lpstr>Давайте поделимся своим опытом, расскажите как рисует Ваш ребенок дома? </vt:lpstr>
      <vt:lpstr>Лепка - самый осязаемый вид художественного творчества. Ребёнок не только видит то, что создал, но и трогает, берёт в руки и по мере необходимости изменяет.</vt:lpstr>
      <vt:lpstr>В чем польза лепки?</vt:lpstr>
      <vt:lpstr>Какой  материал можно использовать для лепки? </vt:lpstr>
      <vt:lpstr>С чего начинаем?</vt:lpstr>
      <vt:lpstr>Презентация PowerPoint</vt:lpstr>
      <vt:lpstr>Презентация PowerPoint</vt:lpstr>
      <vt:lpstr>Презентация PowerPoint</vt:lpstr>
      <vt:lpstr>Постепенно усложняем - предлагаем соединить две вылепленные формы в один предмет</vt:lpstr>
      <vt:lpstr>Презентация PowerPoint</vt:lpstr>
      <vt:lpstr>Сочетаем 2 подхода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дает рисование и лепка ребенку раннего возраста?</dc:title>
  <dc:creator>Агафонов</dc:creator>
  <cp:lastModifiedBy>Пользователь Windows</cp:lastModifiedBy>
  <cp:revision>111</cp:revision>
  <dcterms:created xsi:type="dcterms:W3CDTF">2022-02-02T15:32:31Z</dcterms:created>
  <dcterms:modified xsi:type="dcterms:W3CDTF">2023-02-24T17:01:45Z</dcterms:modified>
</cp:coreProperties>
</file>