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4" r:id="rId2"/>
    <p:sldId id="265" r:id="rId3"/>
    <p:sldId id="266" r:id="rId4"/>
    <p:sldId id="277" r:id="rId5"/>
    <p:sldId id="268" r:id="rId6"/>
    <p:sldId id="275" r:id="rId7"/>
    <p:sldId id="269" r:id="rId8"/>
    <p:sldId id="273" r:id="rId9"/>
    <p:sldId id="274" r:id="rId10"/>
    <p:sldId id="263" r:id="rId11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B4B89"/>
    <a:srgbClr val="1763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07" autoAdjust="0"/>
  </p:normalViewPr>
  <p:slideViewPr>
    <p:cSldViewPr>
      <p:cViewPr varScale="1">
        <p:scale>
          <a:sx n="117" d="100"/>
          <a:sy n="117" d="100"/>
        </p:scale>
        <p:origin x="-1158" y="-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C0E6B-9C7F-4D92-9719-6B5E76921005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C0C20-19B5-45A9-85EF-E77056E74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75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C0C20-19B5-45A9-85EF-E77056E743C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822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C0C20-19B5-45A9-85EF-E77056E743C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678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C0C20-19B5-45A9-85EF-E77056E743C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678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C0C20-19B5-45A9-85EF-E77056E743C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109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microsoft.com/office/2007/relationships/hdphoto" Target="../media/hdphoto1.wdp"/><Relationship Id="rId7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xn-----7kcbekeiftdh9amwkb4d2o.xn--p1ai/wp-content/uploads/2016/07/184460675578950c88b1c91.5385199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56" t="61951" r="30688" b="23670"/>
          <a:stretch/>
        </p:blipFill>
        <p:spPr bwMode="auto">
          <a:xfrm>
            <a:off x="-2116" y="0"/>
            <a:ext cx="9941256" cy="186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emax.ru/wp-content/uploads/2016/03/Business-Plan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31" b="34385"/>
          <a:stretch/>
        </p:blipFill>
        <p:spPr bwMode="auto">
          <a:xfrm>
            <a:off x="0" y="5733257"/>
            <a:ext cx="9906000" cy="122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-2116" y="5817404"/>
            <a:ext cx="9923125" cy="1143968"/>
          </a:xfrm>
          <a:prstGeom prst="rect">
            <a:avLst/>
          </a:prstGeom>
          <a:solidFill>
            <a:srgbClr val="0070C0">
              <a:alpha val="63137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-2116" y="864404"/>
            <a:ext cx="9923125" cy="1143968"/>
          </a:xfrm>
          <a:prstGeom prst="rect">
            <a:avLst/>
          </a:prstGeom>
          <a:solidFill>
            <a:srgbClr val="0070C0">
              <a:alpha val="83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45"/>
          <a:stretch/>
        </p:blipFill>
        <p:spPr>
          <a:xfrm>
            <a:off x="19353" y="1865476"/>
            <a:ext cx="9939331" cy="4357524"/>
          </a:xfrm>
          <a:prstGeom prst="rect">
            <a:avLst/>
          </a:prstGeom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1720150" y="2222527"/>
            <a:ext cx="4379262" cy="0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200472" y="2395852"/>
            <a:ext cx="62491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</a:t>
            </a:r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«Модернизация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Первичной медико-санитарной помощи»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территории Калужской 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</a:t>
            </a:r>
          </a:p>
          <a:p>
            <a:pPr algn="ctr"/>
            <a:endParaRPr lang="ru-RU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668941" y="5650934"/>
            <a:ext cx="3716462" cy="0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6643292" y="3536477"/>
            <a:ext cx="2274982" cy="206210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1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</a:t>
            </a:r>
            <a:endParaRPr lang="ru-RU" sz="8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185054" y="1716667"/>
            <a:ext cx="2274982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endParaRPr lang="ru-RU" sz="127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/>
          <a:srcRect r="43930"/>
          <a:stretch/>
        </p:blipFill>
        <p:spPr>
          <a:xfrm flipH="1">
            <a:off x="-604" y="447263"/>
            <a:ext cx="1721283" cy="309977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7"/>
          <a:srcRect r="69064"/>
          <a:stretch/>
        </p:blipFill>
        <p:spPr>
          <a:xfrm>
            <a:off x="1095719" y="1084165"/>
            <a:ext cx="688930" cy="61649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/>
          <a:srcRect r="43930"/>
          <a:stretch/>
        </p:blipFill>
        <p:spPr>
          <a:xfrm flipH="1">
            <a:off x="8265368" y="4365104"/>
            <a:ext cx="1721283" cy="165961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5322" y="1265356"/>
            <a:ext cx="2485522" cy="30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05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45"/>
          <a:stretch/>
        </p:blipFill>
        <p:spPr>
          <a:xfrm>
            <a:off x="-1" y="0"/>
            <a:ext cx="990600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56719" y="2708921"/>
            <a:ext cx="46506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cap="al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</a:t>
            </a:r>
            <a:endParaRPr lang="en-US" sz="4400" b="1" cap="al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4400" b="1" cap="al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внимание!</a:t>
            </a:r>
            <a:endParaRPr lang="en-US" altLang="ru-RU" sz="4400" b="1" cap="al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828089" y="2492896"/>
            <a:ext cx="4379262" cy="0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r="43930"/>
          <a:stretch/>
        </p:blipFill>
        <p:spPr>
          <a:xfrm flipH="1">
            <a:off x="-604" y="447263"/>
            <a:ext cx="1721283" cy="30997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r="43930"/>
          <a:stretch/>
        </p:blipFill>
        <p:spPr>
          <a:xfrm flipH="1">
            <a:off x="8019929" y="3303970"/>
            <a:ext cx="1721283" cy="3099776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828089" y="4562996"/>
            <a:ext cx="4379262" cy="0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35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889"/>
            <a:ext cx="10106472" cy="7406680"/>
          </a:xfrm>
          <a:prstGeom prst="rect">
            <a:avLst/>
          </a:prstGeom>
        </p:spPr>
      </p:pic>
      <p:sp>
        <p:nvSpPr>
          <p:cNvPr id="5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0" y="6093296"/>
            <a:ext cx="1154399" cy="413977"/>
          </a:xfrm>
        </p:spPr>
        <p:txBody>
          <a:bodyPr/>
          <a:lstStyle/>
          <a:p>
            <a:pPr>
              <a:defRPr/>
            </a:pPr>
            <a:fld id="{16650C9D-DDB8-4B6A-9E48-D83E2F61B31E}" type="slidenum">
              <a:rPr lang="ru-RU" sz="7200" b="1" smtClean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2</a:t>
            </a:fld>
            <a:endParaRPr lang="ru-RU" sz="7200" b="1" dirty="0">
              <a:solidFill>
                <a:schemeClr val="bg1">
                  <a:lumMod val="8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65161" y="546236"/>
            <a:ext cx="5889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ПРОЕКТА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553400" y="801268"/>
            <a:ext cx="891591" cy="329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42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</a:t>
            </a:r>
            <a:r>
              <a:rPr lang="ru-RU" sz="1542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</a:t>
            </a:r>
            <a:endParaRPr lang="ru-RU" sz="1542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04444" y="1988840"/>
            <a:ext cx="77493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Модернизация системы первичной медико-санитарной помощи </a:t>
            </a:r>
            <a:r>
              <a:rPr lang="ru-RU" b="1" i="1" dirty="0"/>
              <a:t>на территории Калужской области</a:t>
            </a:r>
            <a:r>
              <a:rPr lang="ru-RU" sz="1200" i="1" dirty="0"/>
              <a:t>.</a:t>
            </a:r>
            <a:endParaRPr lang="ru-RU" sz="1200" dirty="0"/>
          </a:p>
          <a:p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9519" y="2996952"/>
            <a:ext cx="3071284" cy="276999"/>
          </a:xfrm>
          <a:prstGeom prst="rect">
            <a:avLst/>
          </a:prstGeom>
          <a:solidFill>
            <a:srgbClr val="0B4B89"/>
          </a:solidFill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направлен на:</a:t>
            </a:r>
            <a:endParaRPr lang="ru-RU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035297" y="1844824"/>
            <a:ext cx="7751804" cy="0"/>
          </a:xfrm>
          <a:prstGeom prst="line">
            <a:avLst/>
          </a:prstGeom>
          <a:ln>
            <a:solidFill>
              <a:srgbClr val="0B4B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35297" y="2708920"/>
            <a:ext cx="7751804" cy="0"/>
          </a:xfrm>
          <a:prstGeom prst="line">
            <a:avLst/>
          </a:prstGeom>
          <a:ln>
            <a:solidFill>
              <a:srgbClr val="0B4B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992560" y="2819837"/>
            <a:ext cx="7751804" cy="0"/>
          </a:xfrm>
          <a:prstGeom prst="line">
            <a:avLst/>
          </a:prstGeom>
          <a:ln w="38100">
            <a:solidFill>
              <a:srgbClr val="0B4B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992560" y="1700808"/>
            <a:ext cx="7751804" cy="0"/>
          </a:xfrm>
          <a:prstGeom prst="line">
            <a:avLst/>
          </a:prstGeom>
          <a:ln w="38100">
            <a:solidFill>
              <a:srgbClr val="0B4B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Номер слайда 12"/>
          <p:cNvSpPr txBox="1">
            <a:spLocks/>
          </p:cNvSpPr>
          <p:nvPr/>
        </p:nvSpPr>
        <p:spPr>
          <a:xfrm>
            <a:off x="489071" y="3466461"/>
            <a:ext cx="577200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5400" dirty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endParaRPr lang="ru-RU" sz="5400" dirty="0">
              <a:solidFill>
                <a:schemeClr val="bg1">
                  <a:lumMod val="8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36576" y="3319786"/>
            <a:ext cx="32534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Обеспечение </a:t>
            </a:r>
            <a:r>
              <a:rPr lang="ru-RU" sz="1400" b="1" dirty="0" smtClean="0"/>
              <a:t>максимальной доступности и качества первичной медико-санитарной помощи населению</a:t>
            </a: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Номер слайда 12"/>
          <p:cNvSpPr txBox="1">
            <a:spLocks/>
          </p:cNvSpPr>
          <p:nvPr/>
        </p:nvSpPr>
        <p:spPr>
          <a:xfrm>
            <a:off x="344771" y="4724730"/>
            <a:ext cx="865799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5400" dirty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</a:t>
            </a:r>
            <a:endParaRPr lang="ru-RU" sz="5400" dirty="0">
              <a:solidFill>
                <a:schemeClr val="bg1">
                  <a:lumMod val="8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36576" y="4393267"/>
            <a:ext cx="35538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Оптимизацию работы медицинских организаций, оказывающих первичную медико-санитарную помощь, сокращение времени ожидания в очереди при обращении граждан в указанные медицинские организации, упрощение процедуры записи на прием к </a:t>
            </a:r>
            <a:r>
              <a:rPr lang="ru-RU" sz="1400" b="1" dirty="0" smtClean="0"/>
              <a:t>врачу (Бережливая поликлиника)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Номер слайда 12"/>
          <p:cNvSpPr txBox="1">
            <a:spLocks/>
          </p:cNvSpPr>
          <p:nvPr/>
        </p:nvSpPr>
        <p:spPr>
          <a:xfrm>
            <a:off x="4609919" y="3466462"/>
            <a:ext cx="1154399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5400" dirty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</a:t>
            </a:r>
            <a:endParaRPr lang="ru-RU" sz="5400" dirty="0">
              <a:solidFill>
                <a:schemeClr val="bg1">
                  <a:lumMod val="8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860223" y="5789295"/>
            <a:ext cx="32556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Формирование системы защиты прав </a:t>
            </a:r>
            <a:r>
              <a:rPr lang="ru-RU" sz="1400" b="1" dirty="0" smtClean="0"/>
              <a:t> </a:t>
            </a:r>
            <a:r>
              <a:rPr lang="ru-RU" sz="1400" b="1" dirty="0"/>
              <a:t>медицинских </a:t>
            </a:r>
            <a:r>
              <a:rPr lang="ru-RU" sz="1400" b="1" dirty="0" smtClean="0"/>
              <a:t>работников и пациентов</a:t>
            </a:r>
            <a:endParaRPr lang="ru-RU" sz="1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00222" y="4516219"/>
            <a:ext cx="864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56453" y="4931718"/>
            <a:ext cx="351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Внедрение </a:t>
            </a:r>
            <a:r>
              <a:rPr lang="en-US" sz="1400" b="1" dirty="0"/>
              <a:t>KPI </a:t>
            </a:r>
            <a:r>
              <a:rPr lang="ru-RU" sz="1400" b="1" dirty="0"/>
              <a:t>в работу первичного </a:t>
            </a:r>
            <a:r>
              <a:rPr lang="ru-RU" sz="1400" b="1" dirty="0" smtClean="0"/>
              <a:t>зве</a:t>
            </a:r>
            <a:r>
              <a:rPr lang="ru-RU" sz="1400" b="1" dirty="0"/>
              <a:t>на</a:t>
            </a:r>
            <a:r>
              <a:rPr lang="ru-RU" dirty="0" smtClean="0"/>
              <a:t> 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991161" y="5589240"/>
            <a:ext cx="7085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endParaRPr lang="ru-RU" sz="5400" dirty="0">
              <a:solidFill>
                <a:schemeClr val="bg1">
                  <a:lumMod val="8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6453" y="2885159"/>
            <a:ext cx="36701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Централизация:</a:t>
            </a:r>
          </a:p>
          <a:p>
            <a:r>
              <a:rPr lang="ru-RU" sz="1400" b="1" dirty="0"/>
              <a:t>Создание межрайонных центров</a:t>
            </a:r>
          </a:p>
          <a:p>
            <a:r>
              <a:rPr lang="ru-RU" sz="1400" b="1" dirty="0"/>
              <a:t>Создание единой регистратуры</a:t>
            </a:r>
          </a:p>
          <a:p>
            <a:r>
              <a:rPr lang="ru-RU" sz="1400" b="1" dirty="0"/>
              <a:t>Скорой медицинской помощи</a:t>
            </a:r>
          </a:p>
          <a:p>
            <a:r>
              <a:rPr lang="ru-RU" sz="1400" b="1" dirty="0"/>
              <a:t>Единая диспетчерская служба</a:t>
            </a:r>
          </a:p>
          <a:p>
            <a:r>
              <a:rPr lang="ru-RU" sz="1400" b="1" dirty="0"/>
              <a:t>Лабораторной диагностики</a:t>
            </a:r>
          </a:p>
          <a:p>
            <a:r>
              <a:rPr lang="ru-RU" sz="1400" b="1" dirty="0" smtClean="0"/>
              <a:t>Закупок </a:t>
            </a:r>
            <a:r>
              <a:rPr lang="ru-RU" sz="1400" b="1" dirty="0"/>
              <a:t>лекарственных </a:t>
            </a:r>
            <a:r>
              <a:rPr lang="ru-RU" sz="1400" b="1" dirty="0" smtClean="0"/>
              <a:t>препаратов</a:t>
            </a:r>
          </a:p>
          <a:p>
            <a:r>
              <a:rPr lang="ru-RU" sz="1400" b="1" dirty="0" smtClean="0"/>
              <a:t>Патоморфологической </a:t>
            </a:r>
            <a:r>
              <a:rPr lang="ru-RU" sz="1400" b="1" dirty="0" smtClean="0"/>
              <a:t>службы</a:t>
            </a:r>
            <a:endParaRPr lang="ru-RU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3016408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90600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385048" y="2780929"/>
            <a:ext cx="2602225" cy="360040"/>
          </a:xfrm>
          <a:prstGeom prst="rect">
            <a:avLst/>
          </a:prstGeom>
          <a:solidFill>
            <a:srgbClr val="0B4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072680" y="6610659"/>
            <a:ext cx="2602225" cy="247341"/>
          </a:xfrm>
          <a:prstGeom prst="rect">
            <a:avLst/>
          </a:prstGeom>
          <a:solidFill>
            <a:srgbClr val="0B4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385048" y="1340769"/>
            <a:ext cx="2602225" cy="288032"/>
          </a:xfrm>
          <a:prstGeom prst="rect">
            <a:avLst/>
          </a:prstGeom>
          <a:solidFill>
            <a:srgbClr val="0B4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21578" y="1857684"/>
            <a:ext cx="2402622" cy="247341"/>
          </a:xfrm>
          <a:prstGeom prst="rect">
            <a:avLst/>
          </a:prstGeom>
          <a:solidFill>
            <a:srgbClr val="0B4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-231576" y="6093296"/>
            <a:ext cx="1154399" cy="413977"/>
          </a:xfrm>
        </p:spPr>
        <p:txBody>
          <a:bodyPr/>
          <a:lstStyle/>
          <a:p>
            <a:pPr>
              <a:defRPr/>
            </a:pPr>
            <a:fld id="{16650C9D-DDB8-4B6A-9E48-D83E2F61B31E}" type="slidenum">
              <a:rPr lang="ru-RU" sz="7200" b="1" smtClean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3</a:t>
            </a:fld>
            <a:endParaRPr lang="ru-RU" sz="7200" b="1" dirty="0">
              <a:solidFill>
                <a:schemeClr val="bg1">
                  <a:lumMod val="8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65161" y="431936"/>
            <a:ext cx="5889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КЛЮЧЕВЫЕ НАПРАВЛЕНИЯ РЕАЛИЗАЦИИ </a:t>
            </a:r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ПРОЕКТА</a:t>
            </a: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553400" y="801268"/>
            <a:ext cx="891591" cy="329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42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</a:t>
            </a:r>
            <a:r>
              <a:rPr lang="ru-RU" sz="1542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</a:t>
            </a:r>
            <a:endParaRPr lang="ru-RU" sz="1542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2520" y="1857684"/>
            <a:ext cx="4464496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ИНФРАСТРУКТУРЫ</a:t>
            </a:r>
            <a:r>
              <a:rPr lang="ru-RU" sz="10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endParaRPr lang="ru-RU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Реорганизация медицинских организаций Калужской </a:t>
            </a:r>
            <a:r>
              <a:rPr lang="ru-RU" sz="1400" b="1" dirty="0" smtClean="0"/>
              <a:t>области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Работа </a:t>
            </a:r>
            <a:r>
              <a:rPr lang="ru-RU" sz="1400" b="1" dirty="0"/>
              <a:t>медицинских </a:t>
            </a:r>
            <a:r>
              <a:rPr lang="ru-RU" sz="1400" b="1" dirty="0" smtClean="0"/>
              <a:t>автобусов</a:t>
            </a:r>
          </a:p>
          <a:p>
            <a:pPr lvl="0"/>
            <a:r>
              <a:rPr lang="ru-RU" sz="1400" b="1" dirty="0" smtClean="0"/>
              <a:t>      (</a:t>
            </a:r>
            <a:r>
              <a:rPr lang="ru-RU" sz="1400" b="1" dirty="0"/>
              <a:t>организация доставки пациентов</a:t>
            </a:r>
            <a:r>
              <a:rPr lang="ru-RU" sz="1400" b="1" dirty="0" smtClean="0"/>
              <a:t>)</a:t>
            </a:r>
            <a:endParaRPr 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400" b="1" dirty="0" smtClean="0"/>
              <a:t>  Закупка </a:t>
            </a:r>
            <a:r>
              <a:rPr lang="ru-RU" sz="1400" b="1" dirty="0"/>
              <a:t>автомашин НИВА </a:t>
            </a:r>
            <a:r>
              <a:rPr lang="ru-RU" sz="1400" b="1" dirty="0" smtClean="0"/>
              <a:t>для</a:t>
            </a:r>
          </a:p>
          <a:p>
            <a:pPr lvl="0"/>
            <a:r>
              <a:rPr lang="ru-RU" sz="1400" b="1" dirty="0"/>
              <a:t> </a:t>
            </a:r>
            <a:r>
              <a:rPr lang="ru-RU" sz="1400" b="1" dirty="0" smtClean="0"/>
              <a:t>    фельдшеров </a:t>
            </a:r>
            <a:r>
              <a:rPr lang="ru-RU" sz="1400" b="1" dirty="0" err="1" smtClean="0"/>
              <a:t>ФАПов</a:t>
            </a:r>
            <a:r>
              <a:rPr lang="ru-RU" sz="1400" b="1" dirty="0" smtClean="0"/>
              <a:t> и узких специалистов в </a:t>
            </a:r>
          </a:p>
          <a:p>
            <a:pPr lvl="0"/>
            <a:r>
              <a:rPr lang="ru-RU" sz="1400" b="1" dirty="0"/>
              <a:t> </a:t>
            </a:r>
            <a:r>
              <a:rPr lang="ru-RU" sz="1400" b="1" dirty="0" smtClean="0"/>
              <a:t>   </a:t>
            </a:r>
            <a:r>
              <a:rPr lang="ru-RU" sz="1400" b="1" dirty="0" smtClean="0"/>
              <a:t> сельской местности (с передачей в собственность)</a:t>
            </a:r>
            <a:endParaRPr lang="ru-RU" sz="1400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Информирование </a:t>
            </a:r>
            <a:r>
              <a:rPr lang="ru-RU" sz="1400" b="1" dirty="0"/>
              <a:t>населения о </a:t>
            </a:r>
            <a:r>
              <a:rPr lang="ru-RU" sz="1400" b="1" dirty="0" smtClean="0"/>
              <a:t>работе:  мобильных </a:t>
            </a:r>
            <a:r>
              <a:rPr lang="ru-RU" sz="1400" b="1" dirty="0" err="1"/>
              <a:t>ФАПов</a:t>
            </a:r>
            <a:r>
              <a:rPr lang="ru-RU" sz="1400" b="1" dirty="0"/>
              <a:t>, </a:t>
            </a:r>
            <a:endParaRPr lang="ru-RU" sz="1400" b="1" dirty="0" smtClean="0"/>
          </a:p>
          <a:p>
            <a:pPr lvl="0"/>
            <a:r>
              <a:rPr lang="ru-RU" sz="1400" b="1" dirty="0"/>
              <a:t> </a:t>
            </a:r>
            <a:r>
              <a:rPr lang="ru-RU" sz="1400" b="1" dirty="0" smtClean="0"/>
              <a:t>     передвижных  диагностических</a:t>
            </a:r>
          </a:p>
          <a:p>
            <a:pPr lvl="0"/>
            <a:r>
              <a:rPr lang="ru-RU" sz="1400" b="1" dirty="0" smtClean="0"/>
              <a:t>      комплексах в отдаленных районах </a:t>
            </a:r>
          </a:p>
          <a:p>
            <a:pPr lvl="0"/>
            <a:r>
              <a:rPr lang="ru-RU" sz="1400" b="1" dirty="0"/>
              <a:t> </a:t>
            </a:r>
            <a:r>
              <a:rPr lang="ru-RU" sz="1400" b="1" dirty="0" smtClean="0"/>
              <a:t>     (почта Росси</a:t>
            </a:r>
            <a:r>
              <a:rPr lang="ru-RU" sz="1400" b="1" dirty="0"/>
              <a:t>: место, дата и время работы)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400" b="1" dirty="0" smtClean="0"/>
              <a:t> Цифровая </a:t>
            </a:r>
            <a:r>
              <a:rPr lang="ru-RU" sz="1400" b="1" dirty="0"/>
              <a:t>диагностика (</a:t>
            </a:r>
            <a:r>
              <a:rPr lang="ru-RU" sz="1400" b="1" dirty="0" smtClean="0"/>
              <a:t>обновление</a:t>
            </a:r>
          </a:p>
          <a:p>
            <a:pPr lvl="0"/>
            <a:r>
              <a:rPr lang="ru-RU" sz="1400" b="1" dirty="0" smtClean="0"/>
              <a:t>     парка </a:t>
            </a:r>
            <a:r>
              <a:rPr lang="ru-RU" sz="1400" b="1" dirty="0"/>
              <a:t>медоборудования)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Расширение функционала средних медицинских </a:t>
            </a:r>
            <a:r>
              <a:rPr lang="ru-RU" sz="1400" b="1" dirty="0" smtClean="0"/>
              <a:t>работников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Строительство офисов врачей общей практики</a:t>
            </a:r>
            <a:endParaRPr lang="ru-RU" sz="1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13040" y="1340768"/>
            <a:ext cx="3960440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ИНФОРМАТИЗАЦИЯ:</a:t>
            </a:r>
            <a:endParaRPr lang="ru-RU" sz="105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0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1" dirty="0" err="1"/>
              <a:t>Инфомат</a:t>
            </a:r>
            <a:r>
              <a:rPr lang="ru-RU" sz="1600" b="1" dirty="0"/>
              <a:t> в (МФЦ, почта России)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1" dirty="0"/>
              <a:t>Создание единого </a:t>
            </a:r>
            <a:r>
              <a:rPr lang="en-US" sz="1600" b="1" dirty="0"/>
              <a:t>call-</a:t>
            </a:r>
            <a:r>
              <a:rPr lang="ru-RU" sz="1600" b="1" dirty="0"/>
              <a:t>центра регистратуры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1" dirty="0"/>
              <a:t>Искусственный </a:t>
            </a:r>
            <a:r>
              <a:rPr lang="ru-RU" sz="1600" b="1" dirty="0"/>
              <a:t>интеллект</a:t>
            </a:r>
            <a:endParaRPr lang="ru-RU" sz="1600" b="1" dirty="0"/>
          </a:p>
          <a:p>
            <a:endParaRPr lang="ru-RU" sz="105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05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КАДРЫ</a:t>
            </a:r>
            <a:endParaRPr lang="ru-RU" sz="105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0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400" b="1" dirty="0"/>
              <a:t>за </a:t>
            </a:r>
            <a:r>
              <a:rPr lang="ru-RU" sz="1400" b="1" dirty="0"/>
              <a:t>счет областного бюджета доплаты медицинским работникам, оказывающим первичную </a:t>
            </a:r>
            <a:r>
              <a:rPr lang="ru-RU" sz="1400" b="1" dirty="0"/>
              <a:t>медико-санитарную </a:t>
            </a:r>
            <a:r>
              <a:rPr lang="ru-RU" sz="1400" b="1" dirty="0"/>
              <a:t>помощь </a:t>
            </a:r>
            <a:endParaRPr lang="ru-RU" sz="1400" b="1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400" b="1" dirty="0"/>
              <a:t>Увеличить </a:t>
            </a:r>
            <a:r>
              <a:rPr lang="ru-RU" sz="1400" b="1" dirty="0"/>
              <a:t>контрольные цифры приема в учреждениях среднего профессионального образования.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400" b="1" dirty="0"/>
              <a:t>Социальная выплата, направленная на уплату </a:t>
            </a:r>
            <a:r>
              <a:rPr lang="ru-RU" sz="1400" b="1" dirty="0"/>
              <a:t>первоначального взноса при получении жилищного </a:t>
            </a:r>
            <a:r>
              <a:rPr lang="ru-RU" sz="1400" b="1" dirty="0"/>
              <a:t>кредита,  в том числе ипотечного или жилищного займа на приобретение жилого помещения, в размере 500 тыс. </a:t>
            </a:r>
            <a:r>
              <a:rPr lang="ru-RU" sz="1400" b="1" dirty="0" smtClean="0"/>
              <a:t>рублей (с передачей в собственность).</a:t>
            </a:r>
            <a:endParaRPr lang="ru-RU" sz="1400" b="1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400" b="1" dirty="0"/>
              <a:t>Профессиональная переподготовка  врачей-терапевтов и врачей-педиатров на врачей общей практики.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339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906000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072680" y="6610659"/>
            <a:ext cx="2602225" cy="247341"/>
          </a:xfrm>
          <a:prstGeom prst="rect">
            <a:avLst/>
          </a:prstGeom>
          <a:solidFill>
            <a:srgbClr val="0B4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0" y="6093296"/>
            <a:ext cx="1154399" cy="413977"/>
          </a:xfrm>
        </p:spPr>
        <p:txBody>
          <a:bodyPr/>
          <a:lstStyle/>
          <a:p>
            <a:pPr>
              <a:defRPr/>
            </a:pPr>
            <a:fld id="{16650C9D-DDB8-4B6A-9E48-D83E2F61B31E}" type="slidenum">
              <a:rPr lang="ru-RU" sz="7200" b="1" smtClean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4</a:t>
            </a:fld>
            <a:endParaRPr lang="ru-RU" sz="7200" b="1" dirty="0">
              <a:solidFill>
                <a:schemeClr val="bg1">
                  <a:lumMod val="8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65161" y="431936"/>
            <a:ext cx="5889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КЛЮЧЕВЫЕ НАПРАВЛЕНИЯ РЕАЛИЗАЦИИ </a:t>
            </a:r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ПРОЕКТА</a:t>
            </a: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553400" y="801268"/>
            <a:ext cx="891591" cy="329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42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</a:t>
            </a:r>
            <a:r>
              <a:rPr lang="ru-RU" sz="1542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</a:t>
            </a:r>
            <a:endParaRPr lang="ru-RU" sz="1542" dirty="0"/>
          </a:p>
        </p:txBody>
      </p:sp>
      <p:pic>
        <p:nvPicPr>
          <p:cNvPr id="15" name="Picture 2" descr="http://sto-gaz.ru/assets/images/gazelle-next-bus/white/7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65" t="10308" r="13178" b="11867"/>
          <a:stretch/>
        </p:blipFill>
        <p:spPr bwMode="auto">
          <a:xfrm>
            <a:off x="122463" y="1412776"/>
            <a:ext cx="1950217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922261"/>
              </p:ext>
            </p:extLst>
          </p:nvPr>
        </p:nvGraphicFramePr>
        <p:xfrm>
          <a:off x="5613850" y="1550658"/>
          <a:ext cx="4080476" cy="4756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873"/>
                <a:gridCol w="1384603"/>
              </a:tblGrid>
              <a:tr h="36081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Населённый пункт</a:t>
                      </a:r>
                      <a:endParaRPr lang="ru-RU" sz="1400" dirty="0"/>
                    </a:p>
                  </a:txBody>
                  <a:tcPr marL="99060" marR="9906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Расстояние </a:t>
                      </a:r>
                      <a:endParaRPr lang="ru-RU" sz="1400" dirty="0"/>
                    </a:p>
                  </a:txBody>
                  <a:tcPr marL="99060" marR="9906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6932">
                <a:tc>
                  <a:txBody>
                    <a:bodyPr/>
                    <a:lstStyle/>
                    <a:p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</a:rPr>
                        <a:t>Киров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</a:rPr>
                        <a:t> -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</a:rPr>
                        <a:t> Бетлица </a:t>
                      </a:r>
                      <a:endParaRPr lang="ru-RU" sz="1200" dirty="0"/>
                    </a:p>
                  </a:txBody>
                  <a:tcPr marL="99060" marR="9906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</a:rPr>
                        <a:t>34 км </a:t>
                      </a:r>
                    </a:p>
                  </a:txBody>
                  <a:tcPr marL="99060" marR="9906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19503">
                <a:tc>
                  <a:txBody>
                    <a:bodyPr/>
                    <a:lstStyle/>
                    <a:p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</a:rPr>
                        <a:t>Киров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</a:rPr>
                        <a:t> -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</a:rPr>
                        <a:t> Спас-Деменск </a:t>
                      </a:r>
                      <a:endParaRPr lang="ru-RU" sz="1200" dirty="0"/>
                    </a:p>
                  </a:txBody>
                  <a:tcPr marL="99060" marR="9906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</a:rPr>
                        <a:t>69 км </a:t>
                      </a:r>
                    </a:p>
                  </a:txBody>
                  <a:tcPr marL="99060" marR="9906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0429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Киров</a:t>
                      </a:r>
                      <a:r>
                        <a:rPr lang="ru-RU" sz="1200" b="1" baseline="0" dirty="0" smtClean="0">
                          <a:latin typeface="+mj-lt"/>
                        </a:rPr>
                        <a:t> - Барятино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 marL="99060" marR="9906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</a:rPr>
                        <a:t>41 км</a:t>
                      </a:r>
                    </a:p>
                  </a:txBody>
                  <a:tcPr marL="99060" marR="9906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04294">
                <a:tc>
                  <a:txBody>
                    <a:bodyPr/>
                    <a:lstStyle/>
                    <a:p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</a:rPr>
                        <a:t>Людиново - Жиздра</a:t>
                      </a:r>
                      <a:endParaRPr lang="ru-RU" sz="1200" dirty="0"/>
                    </a:p>
                  </a:txBody>
                  <a:tcPr marL="99060" marR="9906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</a:rPr>
                        <a:t>27 км </a:t>
                      </a:r>
                    </a:p>
                  </a:txBody>
                  <a:tcPr marL="99060" marR="9906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04294">
                <a:tc>
                  <a:txBody>
                    <a:bodyPr/>
                    <a:lstStyle/>
                    <a:p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</a:rPr>
                        <a:t>Людиново - Хвастовичи </a:t>
                      </a:r>
                      <a:endParaRPr lang="ru-RU" sz="1200" dirty="0"/>
                    </a:p>
                  </a:txBody>
                  <a:tcPr marL="99060" marR="9906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</a:rPr>
                        <a:t>61 км </a:t>
                      </a:r>
                      <a:endParaRPr lang="ru-RU" sz="1200" b="1" dirty="0" smtClean="0">
                        <a:latin typeface="Cambria" panose="02040503050406030204" pitchFamily="18" charset="0"/>
                      </a:endParaRPr>
                    </a:p>
                  </a:txBody>
                  <a:tcPr marL="99060" marR="9906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04294">
                <a:tc>
                  <a:txBody>
                    <a:bodyPr/>
                    <a:lstStyle/>
                    <a:p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</a:rPr>
                        <a:t>Козельск - Ульяново</a:t>
                      </a:r>
                      <a:endParaRPr lang="ru-RU" sz="1200" dirty="0"/>
                    </a:p>
                  </a:txBody>
                  <a:tcPr marL="99060" marR="9906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</a:rPr>
                        <a:t>50 км </a:t>
                      </a:r>
                    </a:p>
                  </a:txBody>
                  <a:tcPr marL="99060" marR="9906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4294">
                <a:tc>
                  <a:txBody>
                    <a:bodyPr/>
                    <a:lstStyle/>
                    <a:p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</a:rPr>
                        <a:t>Кондрово - Медынь</a:t>
                      </a:r>
                      <a:endParaRPr lang="ru-RU" sz="1200" dirty="0"/>
                    </a:p>
                  </a:txBody>
                  <a:tcPr marL="99060" marR="9906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</a:rPr>
                        <a:t>24 км </a:t>
                      </a:r>
                    </a:p>
                  </a:txBody>
                  <a:tcPr marL="99060" marR="9906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4294">
                <a:tc>
                  <a:txBody>
                    <a:bodyPr/>
                    <a:lstStyle/>
                    <a:p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</a:rPr>
                        <a:t>Юхнов - Мосальск</a:t>
                      </a:r>
                      <a:endParaRPr lang="ru-RU" sz="1200" dirty="0"/>
                    </a:p>
                  </a:txBody>
                  <a:tcPr marL="99060" marR="9906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</a:rPr>
                        <a:t>47 км </a:t>
                      </a:r>
                    </a:p>
                  </a:txBody>
                  <a:tcPr marL="99060" marR="99060">
                    <a:solidFill>
                      <a:srgbClr val="FFFF00"/>
                    </a:solidFill>
                  </a:tcPr>
                </a:tc>
              </a:tr>
              <a:tr h="330888">
                <a:tc>
                  <a:txBody>
                    <a:bodyPr/>
                    <a:lstStyle/>
                    <a:p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</a:rPr>
                        <a:t>Юхнов - </a:t>
                      </a:r>
                      <a:r>
                        <a:rPr lang="ru-RU" sz="1200" b="1" i="0" u="none" strike="noStrike" baseline="0" dirty="0" err="1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</a:rPr>
                        <a:t>Износки</a:t>
                      </a:r>
                      <a:endParaRPr lang="ru-RU" sz="1200" dirty="0"/>
                    </a:p>
                  </a:txBody>
                  <a:tcPr marL="99060" marR="9906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</a:rPr>
                        <a:t>44 км </a:t>
                      </a:r>
                    </a:p>
                  </a:txBody>
                  <a:tcPr marL="99060" marR="99060">
                    <a:solidFill>
                      <a:srgbClr val="FFFF00"/>
                    </a:solidFill>
                  </a:tcPr>
                </a:tc>
              </a:tr>
              <a:tr h="31950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Сухиничи - Мещовск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 marL="99060" marR="9906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41 км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 marL="99060" marR="9906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1950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Сухиничи - Думиничи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 marL="99060" marR="9906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33 км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 marL="99060" marR="9906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1950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Жуков</a:t>
                      </a:r>
                      <a:r>
                        <a:rPr lang="ru-RU" sz="1200" b="1" baseline="0" dirty="0" smtClean="0">
                          <a:latin typeface="+mj-lt"/>
                        </a:rPr>
                        <a:t> - </a:t>
                      </a:r>
                      <a:r>
                        <a:rPr lang="ru-RU" sz="1200" b="1" baseline="0" dirty="0" err="1" smtClean="0">
                          <a:latin typeface="+mj-lt"/>
                        </a:rPr>
                        <a:t>Кремёнки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 marL="99060" marR="9906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j-lt"/>
                        </a:rPr>
                        <a:t>33 км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 marL="99060" marR="9906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1950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Cambria" panose="02040503050406030204" pitchFamily="18" charset="0"/>
                        </a:rPr>
                        <a:t>Калуга - Перемышль </a:t>
                      </a:r>
                      <a:endParaRPr lang="ru-RU" sz="1200" b="1" dirty="0">
                        <a:latin typeface="Cambria" panose="02040503050406030204" pitchFamily="18" charset="0"/>
                      </a:endParaRPr>
                    </a:p>
                  </a:txBody>
                  <a:tcPr marL="99060" marR="9906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Cambria" panose="02040503050406030204" pitchFamily="18" charset="0"/>
                        </a:rPr>
                        <a:t>28 км</a:t>
                      </a:r>
                      <a:endParaRPr lang="ru-RU" sz="1200" b="1" dirty="0">
                        <a:latin typeface="Cambria" panose="02040503050406030204" pitchFamily="18" charset="0"/>
                      </a:endParaRPr>
                    </a:p>
                  </a:txBody>
                  <a:tcPr marL="99060" marR="99060">
                    <a:solidFill>
                      <a:srgbClr val="0070C0"/>
                    </a:solidFill>
                  </a:tcPr>
                </a:tc>
              </a:tr>
              <a:tr h="3042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Cambria" panose="02040503050406030204" pitchFamily="18" charset="0"/>
                        </a:rPr>
                        <a:t>Калуга - Ферзиково</a:t>
                      </a:r>
                      <a:endParaRPr lang="ru-RU" sz="1200" b="1" dirty="0">
                        <a:latin typeface="Cambria" panose="02040503050406030204" pitchFamily="18" charset="0"/>
                      </a:endParaRPr>
                    </a:p>
                  </a:txBody>
                  <a:tcPr marL="99060" marR="99060">
                    <a:solidFill>
                      <a:srgbClr val="EE32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Cambria" panose="02040503050406030204" pitchFamily="18" charset="0"/>
                        </a:rPr>
                        <a:t>35 км</a:t>
                      </a:r>
                      <a:endParaRPr lang="ru-RU" sz="1200" b="1" dirty="0">
                        <a:latin typeface="Cambria" panose="02040503050406030204" pitchFamily="18" charset="0"/>
                      </a:endParaRPr>
                    </a:p>
                  </a:txBody>
                  <a:tcPr marL="99060" marR="99060">
                    <a:solidFill>
                      <a:srgbClr val="EE3268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" y="1697478"/>
            <a:ext cx="5445558" cy="517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44688" y="1196752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Создание межрайонных медицинских центров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10370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Рисунок 9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"/>
            <a:ext cx="9906000" cy="6858000"/>
          </a:xfrm>
          <a:prstGeom prst="rect">
            <a:avLst/>
          </a:prstGeom>
        </p:spPr>
      </p:pic>
      <p:sp>
        <p:nvSpPr>
          <p:cNvPr id="5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0" y="6093296"/>
            <a:ext cx="1154399" cy="413977"/>
          </a:xfrm>
        </p:spPr>
        <p:txBody>
          <a:bodyPr/>
          <a:lstStyle/>
          <a:p>
            <a:pPr>
              <a:defRPr/>
            </a:pPr>
            <a:fld id="{16650C9D-DDB8-4B6A-9E48-D83E2F61B31E}" type="slidenum">
              <a:rPr lang="ru-RU" sz="7200" b="1" smtClean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5</a:t>
            </a:fld>
            <a:endParaRPr lang="ru-RU" sz="7200" b="1" dirty="0">
              <a:solidFill>
                <a:schemeClr val="bg1">
                  <a:lumMod val="8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65161" y="431936"/>
            <a:ext cx="5889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</a:t>
            </a:r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ПРОЕКТА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53400" y="801268"/>
            <a:ext cx="891591" cy="329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42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</a:t>
            </a:r>
            <a:r>
              <a:rPr lang="ru-RU" sz="1542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</a:t>
            </a:r>
            <a:endParaRPr lang="ru-RU" sz="1542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533877" y="1914702"/>
            <a:ext cx="34110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/>
              <a:t>В целях улучшения качества и повышения доступности медицинской помощи жителям сельской местности в </a:t>
            </a:r>
            <a:r>
              <a:rPr lang="ru-RU" b="1" dirty="0"/>
              <a:t>2019 году </a:t>
            </a:r>
            <a:r>
              <a:rPr lang="ru-RU" dirty="0"/>
              <a:t>планируется закупить и установить </a:t>
            </a:r>
            <a:endParaRPr lang="ru-RU" dirty="0" smtClean="0"/>
          </a:p>
          <a:p>
            <a:pPr>
              <a:spcAft>
                <a:spcPts val="0"/>
              </a:spcAft>
            </a:pPr>
            <a:r>
              <a:rPr lang="ru-RU" b="1" dirty="0" smtClean="0"/>
              <a:t>46 </a:t>
            </a:r>
            <a:r>
              <a:rPr lang="ru-RU" b="1" dirty="0"/>
              <a:t>модульных </a:t>
            </a:r>
            <a:r>
              <a:rPr lang="ru-RU" b="1" dirty="0" err="1"/>
              <a:t>ФАПов</a:t>
            </a:r>
            <a:r>
              <a:rPr lang="ru-RU" b="1" dirty="0"/>
              <a:t> 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33877" y="4086358"/>
            <a:ext cx="348301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Работы  по монтажу всех </a:t>
            </a:r>
            <a:r>
              <a:rPr lang="ru-RU" dirty="0" err="1"/>
              <a:t>ФАПов</a:t>
            </a:r>
            <a:r>
              <a:rPr lang="ru-RU" dirty="0"/>
              <a:t> планируется завершить в  ноябре 2019 года.</a:t>
            </a:r>
          </a:p>
          <a:p>
            <a:pPr>
              <a:spcAft>
                <a:spcPts val="0"/>
              </a:spcAft>
            </a:pP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4736967" y="4578801"/>
            <a:ext cx="8080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ru-RU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067" y="1914702"/>
            <a:ext cx="5141999" cy="381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88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Рисунок 9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5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0" y="6093296"/>
            <a:ext cx="1154399" cy="413977"/>
          </a:xfrm>
        </p:spPr>
        <p:txBody>
          <a:bodyPr/>
          <a:lstStyle/>
          <a:p>
            <a:pPr>
              <a:defRPr/>
            </a:pPr>
            <a:fld id="{16650C9D-DDB8-4B6A-9E48-D83E2F61B31E}" type="slidenum">
              <a:rPr lang="ru-RU" sz="7200" b="1" smtClean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6</a:t>
            </a:fld>
            <a:endParaRPr lang="ru-RU" sz="7200" b="1" dirty="0">
              <a:solidFill>
                <a:schemeClr val="bg1">
                  <a:lumMod val="8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65161" y="431936"/>
            <a:ext cx="5889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</a:t>
            </a:r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ПРОЕКТА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53400" y="801268"/>
            <a:ext cx="891591" cy="329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42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</a:t>
            </a:r>
            <a:r>
              <a:rPr lang="ru-RU" sz="1542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</a:t>
            </a:r>
            <a:endParaRPr lang="ru-RU" sz="1542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533876" y="2513925"/>
            <a:ext cx="319498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 настоящее время </a:t>
            </a:r>
            <a:r>
              <a:rPr lang="ru-RU" sz="1600" b="1" dirty="0"/>
              <a:t>5 передвижных фельдшерско-акушерских пунктов </a:t>
            </a:r>
            <a:r>
              <a:rPr lang="ru-RU" sz="1600" dirty="0"/>
              <a:t>работают </a:t>
            </a:r>
            <a:r>
              <a:rPr lang="ru-RU" sz="1600" dirty="0" smtClean="0"/>
              <a:t>в: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Медынском</a:t>
            </a:r>
            <a:r>
              <a:rPr lang="ru-RU" sz="1600" dirty="0"/>
              <a:t>, 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Ульяновском</a:t>
            </a:r>
            <a:r>
              <a:rPr lang="ru-RU" sz="1600" dirty="0"/>
              <a:t>, 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Козельском</a:t>
            </a:r>
            <a:r>
              <a:rPr lang="ru-RU" sz="1600" dirty="0"/>
              <a:t>, 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Барятинском</a:t>
            </a:r>
            <a:r>
              <a:rPr lang="ru-RU" sz="1600" dirty="0"/>
              <a:t>, 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Мосальском </a:t>
            </a:r>
            <a:r>
              <a:rPr lang="ru-RU" sz="1600" dirty="0"/>
              <a:t>районах.</a:t>
            </a:r>
            <a:r>
              <a:rPr lang="ru-RU" sz="1600" b="1" dirty="0"/>
              <a:t>	</a:t>
            </a:r>
            <a:endParaRPr lang="ru-RU" sz="16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3578682" y="1676572"/>
            <a:ext cx="30580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	</a:t>
            </a:r>
            <a:endParaRPr lang="ru-RU" sz="10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3944888" y="1639673"/>
            <a:ext cx="56166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За </a:t>
            </a:r>
            <a:r>
              <a:rPr lang="ru-RU" sz="1600" dirty="0"/>
              <a:t>счет средств федерального бюджета состоялись конкурсные процедуры по закупке еще </a:t>
            </a:r>
            <a:r>
              <a:rPr lang="ru-RU" sz="1600" b="1" dirty="0"/>
              <a:t>12 едини</a:t>
            </a:r>
            <a:r>
              <a:rPr lang="ru-RU" sz="1600" dirty="0"/>
              <a:t>ц передвижных фельдшерско-акушерских пунктов на общую сумму </a:t>
            </a:r>
            <a:r>
              <a:rPr lang="ru-RU" sz="1600" b="1" dirty="0"/>
              <a:t>83,7 млн. рублей</a:t>
            </a:r>
            <a:r>
              <a:rPr lang="ru-RU" sz="1600" dirty="0"/>
              <a:t>. 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4736967" y="4578801"/>
            <a:ext cx="8080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ru-RU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55" y="3276684"/>
            <a:ext cx="4949406" cy="316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583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6" y="0"/>
            <a:ext cx="9906000" cy="6858000"/>
          </a:xfrm>
          <a:prstGeom prst="rect">
            <a:avLst/>
          </a:prstGeom>
        </p:spPr>
      </p:pic>
      <p:sp>
        <p:nvSpPr>
          <p:cNvPr id="5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0" y="6093296"/>
            <a:ext cx="1154399" cy="413977"/>
          </a:xfrm>
        </p:spPr>
        <p:txBody>
          <a:bodyPr/>
          <a:lstStyle/>
          <a:p>
            <a:pPr>
              <a:defRPr/>
            </a:pPr>
            <a:fld id="{16650C9D-DDB8-4B6A-9E48-D83E2F61B31E}" type="slidenum">
              <a:rPr lang="ru-RU" sz="7200" b="1" smtClean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7</a:t>
            </a:fld>
            <a:endParaRPr lang="ru-RU" sz="7200" b="1" dirty="0">
              <a:solidFill>
                <a:schemeClr val="bg1">
                  <a:lumMod val="8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65161" y="431936"/>
            <a:ext cx="5889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</a:t>
            </a:r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ПРОЕКТА</a:t>
            </a: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553400" y="801268"/>
            <a:ext cx="891591" cy="329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42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</a:t>
            </a:r>
            <a:r>
              <a:rPr lang="ru-RU" sz="1542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</a:t>
            </a:r>
            <a:endParaRPr lang="ru-RU" sz="1542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2773895" y="6185850"/>
            <a:ext cx="6671096" cy="322216"/>
          </a:xfrm>
          <a:prstGeom prst="rightArrow">
            <a:avLst/>
          </a:prstGeom>
          <a:solidFill>
            <a:srgbClr val="176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77199" y="3140968"/>
            <a:ext cx="907300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77199" y="4365104"/>
            <a:ext cx="907300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704528" y="1412776"/>
            <a:ext cx="85689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Для развития и повышения качества первичной медицинской помощи в Калужской области предусмотрена закупка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50 автомобилей «Нива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», которые позволят сделать медицинскую помощь ближе и доступнее для жителей отдаленных районов и сел нашего региона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6" y="2316973"/>
            <a:ext cx="4577480" cy="37444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flipH="1">
            <a:off x="4700736" y="5527208"/>
            <a:ext cx="4874743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областного бюджета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выделено 30 млн. руб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Автомобили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оборудованы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системой 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ГЛОНАСС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968" y="2316973"/>
            <a:ext cx="4617725" cy="309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99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Рисунок 9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6" y="0"/>
            <a:ext cx="9908776" cy="6859922"/>
          </a:xfrm>
          <a:prstGeom prst="rect">
            <a:avLst/>
          </a:prstGeom>
        </p:spPr>
      </p:pic>
      <p:sp>
        <p:nvSpPr>
          <p:cNvPr id="5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0" y="6093296"/>
            <a:ext cx="1154399" cy="413977"/>
          </a:xfrm>
        </p:spPr>
        <p:txBody>
          <a:bodyPr/>
          <a:lstStyle/>
          <a:p>
            <a:pPr>
              <a:defRPr/>
            </a:pPr>
            <a:fld id="{16650C9D-DDB8-4B6A-9E48-D83E2F61B31E}" type="slidenum">
              <a:rPr lang="ru-RU" sz="7200" b="1" smtClean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8</a:t>
            </a:fld>
            <a:endParaRPr lang="ru-RU" sz="7200" b="1" dirty="0">
              <a:solidFill>
                <a:schemeClr val="bg1">
                  <a:lumMod val="8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65161" y="431936"/>
            <a:ext cx="5889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</a:t>
            </a:r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ПРОЕКТА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53400" y="801268"/>
            <a:ext cx="891591" cy="329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42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</a:t>
            </a:r>
            <a:r>
              <a:rPr lang="ru-RU" sz="1542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</a:t>
            </a:r>
            <a:endParaRPr lang="ru-RU" sz="1542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0" y="1484784"/>
            <a:ext cx="372886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 рамках региональной инициативы о повышении доступности специализированной медицинской помощи жителям малонаселенных пунктов </a:t>
            </a:r>
            <a:r>
              <a:rPr lang="ru-RU" sz="1600" dirty="0" smtClean="0"/>
              <a:t>в </a:t>
            </a:r>
            <a:r>
              <a:rPr lang="ru-RU" sz="1600" dirty="0"/>
              <a:t>2017 году закуплены и переданы на баланс ГКУ КО «Школьный автобус» три автобуса марки ГАЗ-А65R32 класса «А». </a:t>
            </a:r>
            <a:endParaRPr lang="ru-RU" sz="1600" dirty="0" smtClean="0"/>
          </a:p>
          <a:p>
            <a:r>
              <a:rPr lang="ru-RU" sz="1600" dirty="0" smtClean="0"/>
              <a:t>В 2019 году произведена </a:t>
            </a:r>
            <a:r>
              <a:rPr lang="ru-RU" sz="1600" dirty="0"/>
              <a:t>закупка </a:t>
            </a:r>
            <a:r>
              <a:rPr lang="ru-RU" sz="1600" b="1" dirty="0"/>
              <a:t>17  автобусов для  </a:t>
            </a:r>
            <a:r>
              <a:rPr lang="ru-RU" sz="1600" dirty="0"/>
              <a:t>медицинских учреждений области, которые позволят сделать медицинскую помощь ближе и доступнее для жителей отдаленных районов и сел нашего региона. </a:t>
            </a:r>
            <a:endParaRPr lang="ru-RU" sz="1600" dirty="0" smtClean="0"/>
          </a:p>
          <a:p>
            <a:r>
              <a:rPr lang="ru-RU" sz="1600" dirty="0" smtClean="0"/>
              <a:t>Из </a:t>
            </a:r>
            <a:r>
              <a:rPr lang="ru-RU" sz="1600" dirty="0"/>
              <a:t>областного бюджета выделено  </a:t>
            </a:r>
            <a:r>
              <a:rPr lang="ru-RU" sz="1600" b="1" dirty="0"/>
              <a:t>30,5 млн. руб.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578682" y="1676572"/>
            <a:ext cx="30580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/>
          </a:p>
        </p:txBody>
      </p:sp>
      <p:sp>
        <p:nvSpPr>
          <p:cNvPr id="145" name="TextBox 144"/>
          <p:cNvSpPr txBox="1"/>
          <p:nvPr/>
        </p:nvSpPr>
        <p:spPr>
          <a:xfrm>
            <a:off x="4736967" y="4578801"/>
            <a:ext cx="8080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ru-RU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72680" y="5445224"/>
            <a:ext cx="7833320" cy="1208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Данные автобусы будут использоваться для доставки жителей Кировского, Спас-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Деменского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Барятинского, Куйбышевского,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Людиновского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 Жиздринского,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Козельского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Ульяновского, Юхновского, Мосальского,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Износковского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Дзержинского, Медынского,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Ферзиковского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Перемышльского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районов в межрайонные центры .      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879" y="1676571"/>
            <a:ext cx="5572111" cy="371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03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6" y="0"/>
            <a:ext cx="9906000" cy="6858000"/>
          </a:xfrm>
          <a:prstGeom prst="rect">
            <a:avLst/>
          </a:prstGeom>
        </p:spPr>
      </p:pic>
      <p:sp>
        <p:nvSpPr>
          <p:cNvPr id="5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0" y="6093296"/>
            <a:ext cx="1154399" cy="413977"/>
          </a:xfrm>
        </p:spPr>
        <p:txBody>
          <a:bodyPr/>
          <a:lstStyle/>
          <a:p>
            <a:pPr>
              <a:defRPr/>
            </a:pPr>
            <a:fld id="{16650C9D-DDB8-4B6A-9E48-D83E2F61B31E}" type="slidenum">
              <a:rPr lang="ru-RU" sz="7200" b="1" smtClean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9</a:t>
            </a:fld>
            <a:endParaRPr lang="ru-RU" sz="7200" b="1" dirty="0">
              <a:solidFill>
                <a:schemeClr val="bg1">
                  <a:lumMod val="8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65161" y="431936"/>
            <a:ext cx="5889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</a:t>
            </a:r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ПРОЕКТА</a:t>
            </a: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553400" y="801268"/>
            <a:ext cx="891591" cy="329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42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</a:t>
            </a:r>
            <a:r>
              <a:rPr lang="ru-RU" sz="1542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</a:t>
            </a:r>
            <a:endParaRPr lang="ru-RU" sz="1542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2773895" y="6185850"/>
            <a:ext cx="6671096" cy="322216"/>
          </a:xfrm>
          <a:prstGeom prst="rightArrow">
            <a:avLst/>
          </a:prstGeom>
          <a:solidFill>
            <a:srgbClr val="176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648744" y="1412776"/>
            <a:ext cx="7257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На базе почтового отделения поселка </a:t>
            </a:r>
            <a:r>
              <a:rPr lang="ru-RU" sz="1600" b="1" dirty="0"/>
              <a:t>Мятлево </a:t>
            </a:r>
            <a:r>
              <a:rPr lang="ru-RU" sz="1600" b="1" dirty="0" err="1"/>
              <a:t>Износковского</a:t>
            </a:r>
            <a:r>
              <a:rPr lang="ru-RU" sz="1600" b="1" dirty="0"/>
              <a:t> райо</a:t>
            </a:r>
            <a:r>
              <a:rPr lang="ru-RU" sz="1600" dirty="0"/>
              <a:t>на установлен первый в нашей области информационный терминал для оказания населению телемедицинских консультаций.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" y="1484785"/>
            <a:ext cx="2648893" cy="511256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648744" y="2276871"/>
            <a:ext cx="705678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</a:rPr>
              <a:t>Т</a:t>
            </a:r>
            <a:r>
              <a:rPr lang="ru-RU" sz="1600" dirty="0"/>
              <a:t>ерминал позволяет гражданам как получить очную первичную консультацию врача Калужской областной клинической больницы с последующей записью на прием в поликлинику, так и проконсультироваться в рамках незаконченного случая оказания медицинской помощи для корректировки лечения. </a:t>
            </a:r>
            <a:endParaRPr lang="ru-RU" sz="1600" dirty="0" smtClean="0"/>
          </a:p>
          <a:p>
            <a:r>
              <a:rPr lang="ru-RU" sz="1600" dirty="0" smtClean="0"/>
              <a:t>Устройство </a:t>
            </a:r>
            <a:r>
              <a:rPr lang="ru-RU" sz="1600" dirty="0"/>
              <a:t>оснащено сканером для передачи медицинских документов, имеет возможность подключения гарнитуры для соблюдения конфиденциальности, а также встроенный принтер, позволяющий выводить на печать протокол полученной консультации, сканер для передачи врачу любой медицинской документации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Идентификация </a:t>
            </a:r>
            <a:r>
              <a:rPr lang="ru-RU" sz="1600" dirty="0"/>
              <a:t>пациента перед консультацией осуществляется посредством ЕСИА, что обеспечивает требуемый уровень информационной безопасности и защиту персональных данных.</a:t>
            </a:r>
          </a:p>
        </p:txBody>
      </p:sp>
    </p:spTree>
    <p:extLst>
      <p:ext uri="{BB962C8B-B14F-4D97-AF65-F5344CB8AC3E}">
        <p14:creationId xmlns:p14="http://schemas.microsoft.com/office/powerpoint/2010/main" val="32041092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784</Words>
  <Application>Microsoft Office PowerPoint</Application>
  <PresentationFormat>Лист A4 (210x297 мм)</PresentationFormat>
  <Paragraphs>138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Романов Иван Александрович</dc:creator>
  <cp:lastModifiedBy>Соваков Илья Александрович</cp:lastModifiedBy>
  <cp:revision>70</cp:revision>
  <dcterms:created xsi:type="dcterms:W3CDTF">2017-11-21T17:46:39Z</dcterms:created>
  <dcterms:modified xsi:type="dcterms:W3CDTF">2019-09-16T05:16:36Z</dcterms:modified>
</cp:coreProperties>
</file>