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546" r:id="rId3"/>
    <p:sldId id="645" r:id="rId4"/>
    <p:sldId id="1229" r:id="rId5"/>
    <p:sldId id="1226" r:id="rId6"/>
    <p:sldId id="1227" r:id="rId7"/>
    <p:sldId id="1228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FB4"/>
    <a:srgbClr val="A62341"/>
    <a:srgbClr val="8B203F"/>
    <a:srgbClr val="007EA7"/>
    <a:srgbClr val="E6233E"/>
    <a:srgbClr val="00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3684" autoAdjust="0"/>
  </p:normalViewPr>
  <p:slideViewPr>
    <p:cSldViewPr>
      <p:cViewPr varScale="1">
        <p:scale>
          <a:sx n="151" d="100"/>
          <a:sy n="151" d="100"/>
        </p:scale>
        <p:origin x="97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ru-RU"/>
              <a:t>Объем поставок по офсетным контрактам в РФ, млрд. руб.</a:t>
            </a:r>
          </a:p>
        </c:rich>
      </c:tx>
      <c:layout>
        <c:manualLayout>
          <c:xMode val="edge"/>
          <c:yMode val="edge"/>
          <c:x val="3.896436910752217E-2"/>
          <c:y val="3.9666692694680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поставки, млрд. руб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rgbClr val="8B203F"/>
              </a:solidFill>
              <a:ln w="25400">
                <a:solidFill>
                  <a:srgbClr val="A62341"/>
                </a:solidFill>
              </a:ln>
              <a:effectLst/>
              <a:sp3d contourW="25400">
                <a:contourClr>
                  <a:srgbClr val="A6234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25A-4445-8271-C5A946954778}"/>
              </c:ext>
            </c:extLst>
          </c:dPt>
          <c:dPt>
            <c:idx val="1"/>
            <c:bubble3D val="0"/>
            <c:spPr>
              <a:solidFill>
                <a:srgbClr val="E99FB4"/>
              </a:solidFill>
              <a:ln w="25400">
                <a:solidFill>
                  <a:srgbClr val="E99FB4"/>
                </a:solidFill>
              </a:ln>
              <a:effectLst/>
              <a:sp3d contourW="25400">
                <a:contourClr>
                  <a:srgbClr val="E99FB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5A-4445-8271-C5A946954778}"/>
              </c:ext>
            </c:extLst>
          </c:dPt>
          <c:dLbls>
            <c:dLbl>
              <c:idx val="0"/>
              <c:layout>
                <c:manualLayout>
                  <c:x val="4.2514080919841046E-2"/>
                  <c:y val="-1.4906020279540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5A-4445-8271-C5A946954778}"/>
                </c:ext>
              </c:extLst>
            </c:dLbl>
            <c:dLbl>
              <c:idx val="1"/>
              <c:layout>
                <c:manualLayout>
                  <c:x val="-3.8633342050852629E-2"/>
                  <c:y val="-1.313195087398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5A-4445-8271-C5A946954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Москва</c:v>
                </c:pt>
                <c:pt idx="1">
                  <c:v>Московская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32.4</c:v>
                </c:pt>
                <c:pt idx="1">
                  <c:v>1.6779999999999999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A-4445-8271-C5A946954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76289370225452"/>
          <c:y val="0.31329012683079188"/>
          <c:w val="0.31063839578205715"/>
          <c:h val="0.47654161832323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F660B-156C-47AE-A75A-EF54C45A778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D389-DF9A-4787-B5B0-ACE8B6D58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6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3B37-32BF-48E4-A2B4-3D09428A79C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2016 Городское агентство управления инвестициями</a:t>
            </a:r>
          </a:p>
        </p:txBody>
      </p:sp>
    </p:spTree>
    <p:extLst>
      <p:ext uri="{BB962C8B-B14F-4D97-AF65-F5344CB8AC3E}">
        <p14:creationId xmlns:p14="http://schemas.microsoft.com/office/powerpoint/2010/main" val="76338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3B37-32BF-48E4-A2B4-3D09428A79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8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екты\Презентации\шаблон\обложка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2787774"/>
            <a:ext cx="9144000" cy="792088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4016" y="2787773"/>
            <a:ext cx="7772400" cy="792089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3968" y="4549130"/>
            <a:ext cx="3736504" cy="326876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027" name="Picture 3" descr="D:\работа\!!!ГАУИ\лого\GAUI\ЛОГО ГАУИ-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2" y="3795886"/>
            <a:ext cx="1967434" cy="10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393710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304656" y="1193502"/>
            <a:ext cx="4011760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376664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104456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EA7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6234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moscow.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EA7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7566449" y="4876006"/>
            <a:ext cx="1565920" cy="0"/>
          </a:xfrm>
          <a:prstGeom prst="line">
            <a:avLst/>
          </a:prstGeom>
          <a:ln w="12700">
            <a:solidFill>
              <a:srgbClr val="007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1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FS2\ArtDepartment\Projects\!Meria\ГАУИ\broshure\Покупка\Блок\lori-0006136255-a7.jpg"/>
          <p:cNvPicPr/>
          <p:nvPr userDrawn="1"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451"/>
            <a:ext cx="3923928" cy="514695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4656" y="1193502"/>
            <a:ext cx="4011760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376664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104456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EA7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6234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moscow.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EA7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7578000" y="4876006"/>
            <a:ext cx="1566000" cy="0"/>
          </a:xfrm>
          <a:prstGeom prst="line">
            <a:avLst/>
          </a:prstGeom>
          <a:ln w="12700">
            <a:solidFill>
              <a:srgbClr val="007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157592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3502"/>
            <a:ext cx="8136904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539552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EA7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6234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moscow.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EA7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7574400" y="4876006"/>
            <a:ext cx="1569600" cy="0"/>
          </a:xfrm>
          <a:prstGeom prst="line">
            <a:avLst/>
          </a:prstGeom>
          <a:ln w="12700">
            <a:solidFill>
              <a:srgbClr val="007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1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93496" cy="7715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403665" y="771550"/>
            <a:ext cx="8336670" cy="0"/>
          </a:xfrm>
          <a:prstGeom prst="line">
            <a:avLst/>
          </a:prstGeom>
          <a:ln w="19050">
            <a:solidFill>
              <a:srgbClr val="BA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D:\работа\!!!ГАУИ\разное\МУФ\Urbanomics_logo-0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278" y="4732030"/>
            <a:ext cx="61020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 userDrawn="1"/>
        </p:nvCxnSpPr>
        <p:spPr>
          <a:xfrm>
            <a:off x="539552" y="5006330"/>
            <a:ext cx="756084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>
            <a:spLocks noChangeAspect="1"/>
          </p:cNvSpPr>
          <p:nvPr userDrawn="1"/>
        </p:nvSpPr>
        <p:spPr>
          <a:xfrm>
            <a:off x="86544" y="4876006"/>
            <a:ext cx="3810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06650D-3DF2-42D8-8653-C83569C397C3}" type="slidenum">
              <a:rPr lang="ru-RU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Прямая со стрелкой 22"/>
          <p:cNvCxnSpPr/>
          <p:nvPr userDrawn="1"/>
        </p:nvCxnSpPr>
        <p:spPr>
          <a:xfrm>
            <a:off x="9036496" y="5006330"/>
            <a:ext cx="10750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Y:\Дизайн\логотипы\Правительство Москвы\Правительство Москвы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72" y="248561"/>
            <a:ext cx="1008000" cy="30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3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0" y="627534"/>
            <a:ext cx="9144000" cy="0"/>
          </a:xfrm>
          <a:prstGeom prst="line">
            <a:avLst/>
          </a:prstGeom>
          <a:ln w="25400">
            <a:solidFill>
              <a:srgbClr val="BB2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3"/>
          <p:cNvSpPr txBox="1">
            <a:spLocks/>
          </p:cNvSpPr>
          <p:nvPr userDrawn="1"/>
        </p:nvSpPr>
        <p:spPr>
          <a:xfrm>
            <a:off x="8720270" y="4914926"/>
            <a:ext cx="419415" cy="217714"/>
          </a:xfrm>
          <a:prstGeom prst="rect">
            <a:avLst/>
          </a:prstGeom>
        </p:spPr>
        <p:txBody>
          <a:bodyPr vert="horz" lIns="65313" tIns="32657" rIns="65313" bIns="32657" rtlCol="0" anchor="ctr"/>
          <a:lstStyle/>
          <a:p>
            <a:pPr marL="0" marR="0" lvl="0" indent="0" algn="r" defTabSz="653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2" b="0" i="0" u="none" strike="noStrike" kern="1200" cap="none" spc="0" normalizeH="0" baseline="0" noProof="0" dirty="0">
                <a:ln>
                  <a:noFill/>
                </a:ln>
                <a:solidFill>
                  <a:srgbClr val="007897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|  </a:t>
            </a:r>
            <a:fld id="{A0C987DF-35BC-44C3-BB18-1751835B4AFB}" type="slidenum">
              <a:rPr kumimoji="0" lang="ru-RU" sz="572" b="0" i="0" u="none" strike="noStrike" kern="1200" cap="none" spc="0" normalizeH="0" baseline="0" noProof="0" smtClean="0">
                <a:ln>
                  <a:noFill/>
                </a:ln>
                <a:solidFill>
                  <a:srgbClr val="007897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pPr marL="0" marR="0" lvl="0" indent="0" algn="r" defTabSz="653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572" b="0" i="0" u="none" strike="noStrike" kern="1200" cap="none" spc="0" normalizeH="0" baseline="0" noProof="0" dirty="0">
              <a:ln>
                <a:noFill/>
              </a:ln>
              <a:solidFill>
                <a:srgbClr val="007897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D:\проекты\Презентации\INVESTMOSCOW-NEW_R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15" y="4972669"/>
            <a:ext cx="743897" cy="9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8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20688"/>
          </a:xfrm>
          <a:prstGeom prst="rect">
            <a:avLst/>
          </a:prstGeom>
        </p:spPr>
        <p:txBody>
          <a:bodyPr anchor="ctr"/>
          <a:lstStyle>
            <a:lvl1pPr algn="l">
              <a:defRPr sz="1429">
                <a:solidFill>
                  <a:srgbClr val="BB215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800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екты\Презентации\шаблон\обложка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2787774"/>
            <a:ext cx="9144000" cy="792088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4016" y="2787773"/>
            <a:ext cx="7772400" cy="792089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3968" y="4621138"/>
            <a:ext cx="3736504" cy="326876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9" name="Picture 2" descr="Y:\Дизайн\логотипы\investportal\INVESTMOSCOW-NEW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8" y="3971418"/>
            <a:ext cx="2200962" cy="5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:\Дизайн\логотипы\Правительство Москвы\Правительство Москвы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1174"/>
            <a:ext cx="1926912" cy="5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0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екты\Презентации\шаблон\обложка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2787774"/>
            <a:ext cx="9144000" cy="792088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4016" y="2787773"/>
            <a:ext cx="7772400" cy="792089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3968" y="4549130"/>
            <a:ext cx="3736504" cy="326876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0" name="Picture 12" descr="\\192.168.2.250\pr\Контент\логотипы\investportal\INVESTMOSCOW-NEW_ENG.png">
            <a:extLst>
              <a:ext uri="{FF2B5EF4-FFF2-40B4-BE49-F238E27FC236}">
                <a16:creationId xmlns:a16="http://schemas.microsoft.com/office/drawing/2014/main" id="{619B901B-08DE-444F-B428-35A6C095E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8" y="3867894"/>
            <a:ext cx="2388845" cy="5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:\Дизайн\логотипы\Правительство Москвы\Moscow Govermen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03966"/>
            <a:ext cx="161191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1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157592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3502"/>
            <a:ext cx="8136904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39552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Городское агентство управления инвестициями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000529" y="4876006"/>
            <a:ext cx="3131840" cy="0"/>
          </a:xfrm>
          <a:prstGeom prst="line">
            <a:avLst/>
          </a:prstGeom>
          <a:ln w="12700">
            <a:solidFill>
              <a:srgbClr val="007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0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работа\!!!ГАУИ\фото\першель\доктор рядом\4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3937105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304656" y="1193502"/>
            <a:ext cx="4011760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376664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104456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Городское агентство управления инвестициями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00529" y="4876006"/>
            <a:ext cx="3131840" cy="0"/>
          </a:xfrm>
          <a:prstGeom prst="line">
            <a:avLst/>
          </a:prstGeom>
          <a:ln w="12700">
            <a:solidFill>
              <a:srgbClr val="007E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3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kolkovo_birdr.rgb_color.0000-8bit.jpg"/>
          <p:cNvPicPr>
            <a:picLocks noChangeAspect="1"/>
          </p:cNvPicPr>
          <p:nvPr userDrawn="1"/>
        </p:nvPicPr>
        <p:blipFill rotWithShape="1">
          <a:blip r:embed="rId2" cstate="print"/>
          <a:srcRect l="32265" r="39660"/>
          <a:stretch/>
        </p:blipFill>
        <p:spPr>
          <a:xfrm>
            <a:off x="5220072" y="-10318"/>
            <a:ext cx="3923928" cy="515381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4526646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467544" y="1193502"/>
            <a:ext cx="4211960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39552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Городское агентство управления инвестициями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000529" y="4876006"/>
            <a:ext cx="31318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7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работа\!!!ГАУИ\Фото Денис Гришкин\дом с кариатидами\ZIL_743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-1"/>
            <a:ext cx="3923927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investmoscow.ru 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7578000" y="4876006"/>
            <a:ext cx="156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4526646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467544" y="1193502"/>
            <a:ext cx="4211960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39552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7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investmoscow.ru 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ÐÐ°ÑÑÐ¸Ð½ÐºÐ¸ Ð¿Ð¾ Ð·Ð°Ð¿ÑÐ¾ÑÑ Ð³ÐµÑÐ¸Ð°ÑÑÐ¸ÑÐµÑÐºÐ¸Ñ ÑÐµÐ½ÑÑÐ¾Ð² Ð² Ð¼Ð¾ÑÐºÐ²Ðµ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0"/>
            <a:ext cx="3923928" cy="5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investmoscow.ru 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7578000" y="4876006"/>
            <a:ext cx="156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4526646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467544" y="1193502"/>
            <a:ext cx="4211960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539552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9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работа\!!!ГАУИ\фото\першель\доктор рядом\4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6895" y="1"/>
            <a:ext cx="3937105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4716016" y="4857888"/>
            <a:ext cx="4416353" cy="306150"/>
          </a:xfrm>
          <a:prstGeom prst="rect">
            <a:avLst/>
          </a:prstGeom>
        </p:spPr>
        <p:txBody>
          <a:bodyPr vert="horz" lIns="77906" tIns="38954" rIns="77906" bIns="38954" rtlCol="0" anchor="ctr"/>
          <a:lstStyle/>
          <a:p>
            <a:pPr marL="0" marR="0" lvl="0" indent="0" algn="r" defTabSz="77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  investmoscow.ru |  </a:t>
            </a:r>
            <a:fld id="{A0C987DF-35BC-44C3-BB18-1751835B4AFB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77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7578000" y="4876006"/>
            <a:ext cx="156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4526646" cy="91556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467544" y="1193502"/>
            <a:ext cx="4211960" cy="33944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539552" y="915566"/>
            <a:ext cx="331236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 userDrawn="1"/>
        </p:nvSpPr>
        <p:spPr>
          <a:xfrm>
            <a:off x="-1" y="1203598"/>
            <a:ext cx="107505" cy="3168352"/>
          </a:xfrm>
          <a:prstGeom prst="rect">
            <a:avLst/>
          </a:prstGeom>
          <a:solidFill>
            <a:srgbClr val="E6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8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4FF59D5-24AA-4DF2-8878-6C69343A845B}" type="datetimeFigureOut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AE413F3-F78E-45AB-8E43-1F9CB4054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8" r:id="rId2"/>
    <p:sldLayoutId id="2147483678" r:id="rId3"/>
    <p:sldLayoutId id="2147483668" r:id="rId4"/>
    <p:sldLayoutId id="2147483686" r:id="rId5"/>
    <p:sldLayoutId id="2147483687" r:id="rId6"/>
    <p:sldLayoutId id="2147483679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9" r:id="rId13"/>
    <p:sldLayoutId id="214748369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2320" y="4779301"/>
            <a:ext cx="1440160" cy="24027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April </a:t>
            </a:r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</a:t>
            </a: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ru-RU" sz="1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600" b="1" spc="26" dirty="0"/>
              <a:t>Офсетные контракты в Москве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31598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5011" y="2726088"/>
            <a:ext cx="3189629" cy="1646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" name="TextBox 1"/>
          <p:cNvSpPr txBox="1"/>
          <p:nvPr/>
        </p:nvSpPr>
        <p:spPr>
          <a:xfrm>
            <a:off x="899592" y="1057065"/>
            <a:ext cx="6828978" cy="1221537"/>
          </a:xfrm>
          <a:prstGeom prst="rect">
            <a:avLst/>
          </a:prstGeom>
          <a:noFill/>
        </p:spPr>
        <p:txBody>
          <a:bodyPr wrap="square" lIns="55673" tIns="27837" rIns="55673" bIns="27837" rtlCol="0">
            <a:spAutoFit/>
          </a:bodyPr>
          <a:lstStyle/>
          <a:p>
            <a:pPr>
              <a:spcAft>
                <a:spcPts val="429"/>
              </a:spcAft>
            </a:pPr>
            <a:r>
              <a:rPr lang="ru-RU" sz="1429" b="1" dirty="0">
                <a:solidFill>
                  <a:srgbClr val="BB2152"/>
                </a:solidFill>
                <a:latin typeface="Segoe UI" pitchFamily="34" charset="0"/>
                <a:cs typeface="Segoe UI" pitchFamily="34" charset="0"/>
              </a:rPr>
              <a:t>Стратегические задачи:</a:t>
            </a:r>
          </a:p>
          <a:p>
            <a:pPr marL="317551" indent="-189397">
              <a:spcAft>
                <a:spcPts val="429"/>
              </a:spcAft>
              <a:buClr>
                <a:srgbClr val="BB2152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286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Привлечение инвестиций и создание современных производств</a:t>
            </a:r>
          </a:p>
          <a:p>
            <a:pPr marL="317551" indent="-189397">
              <a:spcAft>
                <a:spcPts val="429"/>
              </a:spcAft>
              <a:buClr>
                <a:srgbClr val="BB2152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286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Импортозамещение (в первую очередь в сфере фармацевтики, медицинских изделий и оборудования)</a:t>
            </a:r>
          </a:p>
          <a:p>
            <a:pPr marL="317551" indent="-189397">
              <a:spcAft>
                <a:spcPts val="429"/>
              </a:spcAft>
              <a:buClr>
                <a:srgbClr val="BB2152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286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Гарантированный сбыт для потенциальных инвесторов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52130" y="2837690"/>
            <a:ext cx="3059901" cy="1096887"/>
          </a:xfrm>
          <a:prstGeom prst="rect">
            <a:avLst/>
          </a:prstGeom>
        </p:spPr>
        <p:txBody>
          <a:bodyPr wrap="square" lIns="55673" tIns="27837" rIns="55673" bIns="27837">
            <a:spAutoFit/>
          </a:bodyPr>
          <a:lstStyle/>
          <a:p>
            <a:pPr>
              <a:spcBef>
                <a:spcPts val="429"/>
              </a:spcBef>
              <a:buClr>
                <a:srgbClr val="A62B4F"/>
              </a:buClr>
            </a:pPr>
            <a:r>
              <a:rPr lang="ru-RU" sz="1286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Правительство Москвы совместно с </a:t>
            </a:r>
          </a:p>
          <a:p>
            <a:pPr marL="204140" indent="-204140">
              <a:spcBef>
                <a:spcPts val="214"/>
              </a:spcBef>
              <a:buClr>
                <a:srgbClr val="A62B4F"/>
              </a:buClr>
              <a:buFont typeface="Wingdings" panose="05000000000000000000" pitchFamily="2" charset="2"/>
              <a:buChar char="§"/>
            </a:pPr>
            <a:r>
              <a:rPr lang="ru-RU" sz="1286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Министерством экономического развития РФ</a:t>
            </a:r>
          </a:p>
          <a:p>
            <a:pPr marL="204140" indent="-204140">
              <a:spcBef>
                <a:spcPts val="214"/>
              </a:spcBef>
              <a:buClr>
                <a:srgbClr val="A62B4F"/>
              </a:buClr>
              <a:buFont typeface="Wingdings" panose="05000000000000000000" pitchFamily="2" charset="2"/>
              <a:buChar char="§"/>
            </a:pPr>
            <a:r>
              <a:rPr lang="ru-RU" sz="1286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Федеральной антимонопольной службой (ФАС)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4619" y="2499235"/>
            <a:ext cx="3723164" cy="1917753"/>
          </a:xfrm>
          <a:prstGeom prst="rect">
            <a:avLst/>
          </a:prstGeom>
          <a:noFill/>
        </p:spPr>
        <p:txBody>
          <a:bodyPr wrap="square" lIns="55673" tIns="27837" rIns="55673" bIns="27837" rtlCol="0">
            <a:spAutoFit/>
          </a:bodyPr>
          <a:lstStyle/>
          <a:p>
            <a:pPr>
              <a:spcAft>
                <a:spcPts val="429"/>
              </a:spcAft>
            </a:pPr>
            <a:r>
              <a:rPr lang="ru-RU" sz="1429" b="1" dirty="0">
                <a:solidFill>
                  <a:srgbClr val="007897"/>
                </a:solidFill>
                <a:latin typeface="Segoe UI" pitchFamily="34" charset="0"/>
                <a:cs typeface="Segoe UI" pitchFamily="34" charset="0"/>
              </a:rPr>
              <a:t>Что было сделано:</a:t>
            </a:r>
          </a:p>
          <a:p>
            <a:pPr>
              <a:spcAft>
                <a:spcPts val="429"/>
              </a:spcAft>
              <a:buClr>
                <a:srgbClr val="A62B4F"/>
              </a:buClr>
            </a:pPr>
            <a:r>
              <a:rPr lang="ru-RU" sz="1286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</a:rPr>
              <a:t>Разработка нормативной базы для реализации поставленных задач - </a:t>
            </a:r>
            <a:r>
              <a:rPr lang="ru-RU" sz="1286" dirty="0">
                <a:solidFill>
                  <a:srgbClr val="BB2152"/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</a:rPr>
              <a:t>изменение 44-ФЗ:</a:t>
            </a:r>
          </a:p>
          <a:p>
            <a:pPr marL="317551" indent="-189397">
              <a:spcBef>
                <a:spcPts val="429"/>
              </a:spcBef>
              <a:spcAft>
                <a:spcPts val="429"/>
              </a:spcAft>
              <a:buClr>
                <a:srgbClr val="007897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2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</a:rPr>
              <a:t>возможность заключать долгосрочные закупки в обмен на инвестиции на уровне субъекта РФ </a:t>
            </a:r>
          </a:p>
          <a:p>
            <a:pPr marL="317551" indent="-189397">
              <a:spcBef>
                <a:spcPts val="429"/>
              </a:spcBef>
              <a:spcAft>
                <a:spcPts val="429"/>
              </a:spcAft>
              <a:buClr>
                <a:srgbClr val="007897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2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</a:rPr>
              <a:t>внесение в Реестр единственных поставщиков на уровне субъекта РФ</a:t>
            </a:r>
            <a:endParaRPr lang="ru-RU" sz="1286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История</a:t>
            </a:r>
            <a:r>
              <a:rPr lang="ru-RU" dirty="0"/>
              <a:t> вопроса по возникновению офсетных контрактов в РФ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4990529" y="2912069"/>
            <a:ext cx="206686" cy="117723"/>
          </a:xfrm>
          <a:prstGeom prst="triangle">
            <a:avLst/>
          </a:prstGeom>
          <a:solidFill>
            <a:srgbClr val="BB2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81413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51" y="-13867"/>
            <a:ext cx="8470144" cy="915566"/>
          </a:xfrm>
        </p:spPr>
        <p:txBody>
          <a:bodyPr>
            <a:normAutofit/>
          </a:bodyPr>
          <a:lstStyle/>
          <a:p>
            <a:pPr lvl="1"/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Офсетные контракты – </a:t>
            </a:r>
            <a:r>
              <a:rPr lang="ru-RU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госзакупки</a:t>
            </a:r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со встречными обязательствами по локализации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406851" y="1059582"/>
            <a:ext cx="4309165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EA7"/>
                </a:solidFill>
              </a:rPr>
              <a:t>Соответствует требованиям 44-ФЗ</a:t>
            </a:r>
            <a:endParaRPr lang="ru-RU" sz="2000" dirty="0">
              <a:solidFill>
                <a:srgbClr val="007EA7"/>
              </a:solidFill>
            </a:endParaRPr>
          </a:p>
        </p:txBody>
      </p:sp>
      <p:cxnSp>
        <p:nvCxnSpPr>
          <p:cNvPr id="32" name="Прямая соединительная линия 47"/>
          <p:cNvCxnSpPr>
            <a:cxnSpLocks/>
          </p:cNvCxnSpPr>
          <p:nvPr/>
        </p:nvCxnSpPr>
        <p:spPr>
          <a:xfrm flipV="1">
            <a:off x="5253357" y="1148106"/>
            <a:ext cx="0" cy="315183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4" descr="D:\работа\!!!ГАУИ\презентации\icon\2018\icons_2018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30" y="3971451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D:\работа\!!!ГАУИ\презентации\icon\2018\icons_2018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46" y="3975373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D:\работа\!!!ГАУИ\презентации\icon\2018\icons_2018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44" y="3971451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D:\работа\!!!ГАУИ\презентации\icon\2018\icons_2018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39" y="3971451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D:\работа\!!!ГАУИ\презентации\icon\2018\icons_2018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34" y="3971451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0FED24-3F0C-4E6C-8679-6C33F7686775}"/>
              </a:ext>
            </a:extLst>
          </p:cNvPr>
          <p:cNvSpPr/>
          <p:nvPr/>
        </p:nvSpPr>
        <p:spPr>
          <a:xfrm>
            <a:off x="5447347" y="1043125"/>
            <a:ext cx="3696653" cy="1528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007E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Перспективные направления:</a:t>
            </a:r>
          </a:p>
          <a:p>
            <a:pPr marL="358775" indent="-271463">
              <a:lnSpc>
                <a:spcPts val="1600"/>
              </a:lnSpc>
              <a:spcBef>
                <a:spcPts val="600"/>
              </a:spcBef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 транспортное машиностроение;</a:t>
            </a:r>
          </a:p>
          <a:p>
            <a:pPr marL="358775" indent="-271463">
              <a:lnSpc>
                <a:spcPts val="1600"/>
              </a:lnSpc>
              <a:spcBef>
                <a:spcPts val="600"/>
              </a:spcBef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техника и материалы для ЖКХ; </a:t>
            </a:r>
          </a:p>
          <a:p>
            <a:pPr marL="358775" indent="-271463">
              <a:lnSpc>
                <a:spcPts val="1600"/>
              </a:lnSpc>
              <a:spcBef>
                <a:spcPts val="600"/>
              </a:spcBef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ИТ-оборудование;</a:t>
            </a:r>
          </a:p>
          <a:p>
            <a:pPr marL="358775" indent="-271463">
              <a:lnSpc>
                <a:spcPts val="1600"/>
              </a:lnSpc>
              <a:spcBef>
                <a:spcPts val="600"/>
              </a:spcBef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медицинские изделия.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4302F5-3279-48CE-B0FA-91C67EAC098F}"/>
              </a:ext>
            </a:extLst>
          </p:cNvPr>
          <p:cNvSpPr/>
          <p:nvPr/>
        </p:nvSpPr>
        <p:spPr>
          <a:xfrm>
            <a:off x="372912" y="1923678"/>
            <a:ext cx="239885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271463">
              <a:lnSpc>
                <a:spcPts val="1600"/>
              </a:lnSpc>
              <a:spcBef>
                <a:spcPts val="600"/>
              </a:spcBef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Снижение цены поставки;</a:t>
            </a:r>
          </a:p>
          <a:p>
            <a:pPr marL="358775" lvl="0" indent="-271463">
              <a:lnSpc>
                <a:spcPts val="1600"/>
              </a:lnSpc>
              <a:spcBef>
                <a:spcPts val="600"/>
              </a:spcBef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Импортозамещение, гарантированные поставки;</a:t>
            </a:r>
          </a:p>
          <a:p>
            <a:pPr marL="358775" indent="-271463">
              <a:lnSpc>
                <a:spcPts val="1600"/>
              </a:lnSpc>
              <a:spcBef>
                <a:spcPts val="600"/>
              </a:spcBef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Рабочие места и рост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налогооблагаемой базы.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B9259A-93AC-46E8-9A0F-5465E42F26D1}"/>
              </a:ext>
            </a:extLst>
          </p:cNvPr>
          <p:cNvSpPr/>
          <p:nvPr/>
        </p:nvSpPr>
        <p:spPr>
          <a:xfrm>
            <a:off x="2843808" y="1934972"/>
            <a:ext cx="2409549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Платежеспособный потребитель;</a:t>
            </a:r>
          </a:p>
          <a:p>
            <a:pPr marL="180975" lvl="0" indent="-180975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Долгосрочная гарантия сбыта;</a:t>
            </a:r>
          </a:p>
          <a:p>
            <a:pPr marL="180975" lvl="0" indent="-180975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Включение в реестр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единственных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поставщиков.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87BEE3-5CD6-412D-9180-F9AC5FCF40CA}"/>
              </a:ext>
            </a:extLst>
          </p:cNvPr>
          <p:cNvSpPr/>
          <p:nvPr/>
        </p:nvSpPr>
        <p:spPr>
          <a:xfrm>
            <a:off x="471909" y="1419622"/>
            <a:ext cx="1664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007EA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</a:t>
            </a:r>
            <a:r>
              <a:rPr lang="ru-RU" dirty="0">
                <a:solidFill>
                  <a:srgbClr val="007EA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>
                <a:solidFill>
                  <a:srgbClr val="007EA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города</a:t>
            </a:r>
            <a:r>
              <a:rPr lang="ru-RU" sz="1600" dirty="0">
                <a:solidFill>
                  <a:srgbClr val="007EA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9F1A47-9CE2-443F-BF44-13546E9C10EF}"/>
              </a:ext>
            </a:extLst>
          </p:cNvPr>
          <p:cNvSpPr/>
          <p:nvPr/>
        </p:nvSpPr>
        <p:spPr>
          <a:xfrm>
            <a:off x="2696406" y="1419622"/>
            <a:ext cx="2013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</a:t>
            </a:r>
            <a:r>
              <a:rPr lang="ru-RU" b="1" dirty="0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инвестора:</a:t>
            </a:r>
            <a:endParaRPr lang="ru-RU" sz="1600" b="1" dirty="0"/>
          </a:p>
        </p:txBody>
      </p:sp>
      <p:cxnSp>
        <p:nvCxnSpPr>
          <p:cNvPr id="22" name="Прямая соединительная линия 47">
            <a:extLst>
              <a:ext uri="{FF2B5EF4-FFF2-40B4-BE49-F238E27FC236}">
                <a16:creationId xmlns:a16="http://schemas.microsoft.com/office/drawing/2014/main" id="{B6E14D11-90E4-4EB4-A723-71C26A2E8A77}"/>
              </a:ext>
            </a:extLst>
          </p:cNvPr>
          <p:cNvCxnSpPr>
            <a:cxnSpLocks/>
          </p:cNvCxnSpPr>
          <p:nvPr/>
        </p:nvCxnSpPr>
        <p:spPr>
          <a:xfrm flipH="1" flipV="1">
            <a:off x="2839241" y="1910261"/>
            <a:ext cx="4567" cy="17416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32F4639-3CBF-4290-8469-A5E79D7891F4}"/>
              </a:ext>
            </a:extLst>
          </p:cNvPr>
          <p:cNvSpPr/>
          <p:nvPr/>
        </p:nvSpPr>
        <p:spPr>
          <a:xfrm>
            <a:off x="407242" y="4881630"/>
            <a:ext cx="3887787" cy="20005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МНН – международные непатентованные наименования</a:t>
            </a:r>
            <a:endParaRPr lang="ru-RU" sz="7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48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51" y="-13867"/>
            <a:ext cx="8470144" cy="915566"/>
          </a:xfrm>
        </p:spPr>
        <p:txBody>
          <a:bodyPr>
            <a:normAutofit/>
          </a:bodyPr>
          <a:lstStyle/>
          <a:p>
            <a:pPr lvl="1"/>
            <a:r>
              <a:rPr lang="ru-RU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Статистика заключения офсетных контрактов в РФ</a:t>
            </a:r>
          </a:p>
        </p:txBody>
      </p:sp>
      <p:cxnSp>
        <p:nvCxnSpPr>
          <p:cNvPr id="32" name="Прямая соединительная линия 47"/>
          <p:cNvCxnSpPr/>
          <p:nvPr/>
        </p:nvCxnSpPr>
        <p:spPr>
          <a:xfrm flipV="1">
            <a:off x="4304406" y="1105739"/>
            <a:ext cx="0" cy="3744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7"/>
          <p:cNvSpPr txBox="1"/>
          <p:nvPr/>
        </p:nvSpPr>
        <p:spPr>
          <a:xfrm>
            <a:off x="272561" y="1202136"/>
            <a:ext cx="3873339" cy="7957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6515" tIns="28258" rIns="56515" bIns="28258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Москва первая в России </a:t>
            </a:r>
            <a:r>
              <a:rPr lang="ru-RU" sz="1600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заключила офсетные контракты в области фармацевтики: </a:t>
            </a:r>
            <a:endParaRPr lang="en-US" sz="1600" dirty="0">
              <a:solidFill>
                <a:srgbClr val="007EA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2245389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контракта</a:t>
            </a:r>
            <a:endParaRPr lang="en-US" sz="14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7033" y="2789515"/>
            <a:ext cx="189696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поставка лекарств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(53МНН*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них импортных 27 МНН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74870" y="2254761"/>
            <a:ext cx="203529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₽8,8</a:t>
            </a:r>
            <a:r>
              <a:rPr lang="en-US" sz="1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млрд</a:t>
            </a:r>
            <a:endParaRPr lang="en-US" sz="14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01756" y="2887766"/>
            <a:ext cx="200265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частных инвестиций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32F4639-3CBF-4290-8469-A5E79D7891F4}"/>
              </a:ext>
            </a:extLst>
          </p:cNvPr>
          <p:cNvSpPr/>
          <p:nvPr/>
        </p:nvSpPr>
        <p:spPr>
          <a:xfrm>
            <a:off x="407242" y="4881630"/>
            <a:ext cx="3887787" cy="20005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МНН – международные непатентованные наименования</a:t>
            </a:r>
            <a:endParaRPr lang="ru-RU" sz="700" dirty="0">
              <a:latin typeface="+mn-lt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197B50F-E3DC-4835-A7C7-0888DC534C49}"/>
              </a:ext>
            </a:extLst>
          </p:cNvPr>
          <p:cNvSpPr/>
          <p:nvPr/>
        </p:nvSpPr>
        <p:spPr>
          <a:xfrm>
            <a:off x="1475656" y="3528906"/>
            <a:ext cx="285850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A623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₽32,4</a:t>
            </a:r>
            <a:r>
              <a:rPr lang="en-US" sz="3200" b="1" dirty="0">
                <a:solidFill>
                  <a:srgbClr val="A623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A623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млрд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поставки по 2 контрактам</a:t>
            </a:r>
            <a:endParaRPr lang="en-US" sz="14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080B825-A451-4A89-B157-12548C449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982782"/>
              </p:ext>
            </p:extLst>
          </p:nvPr>
        </p:nvGraphicFramePr>
        <p:xfrm>
          <a:off x="4358835" y="1100654"/>
          <a:ext cx="4629101" cy="224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57">
            <a:extLst>
              <a:ext uri="{FF2B5EF4-FFF2-40B4-BE49-F238E27FC236}">
                <a16:creationId xmlns:a16="http://schemas.microsoft.com/office/drawing/2014/main" id="{7DA38B97-1BC9-46DF-A325-3E7731398FA3}"/>
              </a:ext>
            </a:extLst>
          </p:cNvPr>
          <p:cNvSpPr txBox="1"/>
          <p:nvPr/>
        </p:nvSpPr>
        <p:spPr>
          <a:xfrm>
            <a:off x="4492666" y="3795886"/>
            <a:ext cx="4415949" cy="7957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6515" tIns="28258" rIns="56515" bIns="28258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Второй регион – Московская область</a:t>
            </a:r>
          </a:p>
          <a:p>
            <a:r>
              <a:rPr lang="ru-RU" sz="1600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2019 году заключен офсетный контракт на поставку </a:t>
            </a:r>
            <a:r>
              <a:rPr lang="ru-RU" sz="1600" b="1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 МНН</a:t>
            </a:r>
            <a:endParaRPr lang="en-US" sz="1600" dirty="0">
              <a:solidFill>
                <a:srgbClr val="007EA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4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500" dirty="0"/>
              <a:t>Первый офсетный контракт Москвы (2017 год)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63638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</a:t>
            </a:r>
            <a:r>
              <a:rPr lang="en-US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МНН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19822"/>
            <a:ext cx="151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лет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283719"/>
            <a:ext cx="3528392" cy="825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закупаемых лекарств (международные непатентованные названия)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1" y="3957905"/>
            <a:ext cx="1651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 контракта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1843" y="1576244"/>
            <a:ext cx="3696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₽14</a:t>
            </a:r>
            <a:r>
              <a:rPr lang="en-US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млрд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1842" y="2305204"/>
            <a:ext cx="2687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Итоговая цена контракта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999768"/>
            <a:ext cx="7002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 контракта: Лекарственные препараты (онкология/иммуномодуляторы)</a:t>
            </a:r>
          </a:p>
        </p:txBody>
      </p:sp>
      <p:cxnSp>
        <p:nvCxnSpPr>
          <p:cNvPr id="16" name="Прямая соединительная линия 47"/>
          <p:cNvCxnSpPr/>
          <p:nvPr/>
        </p:nvCxnSpPr>
        <p:spPr>
          <a:xfrm flipH="1">
            <a:off x="553028" y="3219822"/>
            <a:ext cx="38029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47"/>
          <p:cNvCxnSpPr/>
          <p:nvPr/>
        </p:nvCxnSpPr>
        <p:spPr>
          <a:xfrm flipH="1">
            <a:off x="4709835" y="3219822"/>
            <a:ext cx="38029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47"/>
          <p:cNvCxnSpPr/>
          <p:nvPr/>
        </p:nvCxnSpPr>
        <p:spPr>
          <a:xfrm flipV="1">
            <a:off x="4549878" y="1707654"/>
            <a:ext cx="0" cy="129614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47"/>
          <p:cNvCxnSpPr/>
          <p:nvPr/>
        </p:nvCxnSpPr>
        <p:spPr>
          <a:xfrm flipV="1">
            <a:off x="4549878" y="3619154"/>
            <a:ext cx="0" cy="106754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210100" y="3432240"/>
            <a:ext cx="2200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СОЗДАНИЕ ПРОИЗВОДСТВА</a:t>
            </a:r>
          </a:p>
          <a:p>
            <a:pPr>
              <a:defRPr/>
            </a:pPr>
            <a:r>
              <a:rPr lang="ru-RU" sz="1400" b="1" dirty="0">
                <a:solidFill>
                  <a:srgbClr val="BB21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 ГОДА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0100" y="3972009"/>
            <a:ext cx="204046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ПОСТАВКА ПРОДУКЦИИ</a:t>
            </a:r>
          </a:p>
          <a:p>
            <a:pPr>
              <a:defRPr/>
            </a:pPr>
            <a:r>
              <a:rPr lang="ru-RU" sz="1400" b="1">
                <a:solidFill>
                  <a:srgbClr val="BB21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 ЛЕТ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2612400"/>
            <a:ext cx="20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Снижение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~50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35512" y="3129811"/>
            <a:ext cx="3629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₽3</a:t>
            </a:r>
            <a:r>
              <a:rPr lang="en-US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млрд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35512" y="4299942"/>
            <a:ext cx="3696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897"/>
              </a:buClr>
            </a:pPr>
            <a:r>
              <a:rPr lang="ru-RU" sz="1400" b="1" dirty="0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ОЭЗ </a:t>
            </a:r>
            <a:r>
              <a:rPr lang="ru-RU" sz="1400" b="1" dirty="0" err="1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Технополис</a:t>
            </a:r>
            <a:r>
              <a:rPr lang="ru-RU" sz="1400" b="1" dirty="0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Москва</a:t>
            </a:r>
          </a:p>
          <a:p>
            <a:pPr>
              <a:buClr>
                <a:srgbClr val="007897"/>
              </a:buClr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размещение производства</a:t>
            </a:r>
          </a:p>
        </p:txBody>
      </p:sp>
      <p:pic>
        <p:nvPicPr>
          <p:cNvPr id="24" name="Picture 2" descr="http://gyncare.ru/wp-content/uploads/2016/04/Biocad_%D0%BB%D0%BE%D0%B3%D0%BE%D1%82%D0%B8%D0%BF-1024x3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49" y="3363839"/>
            <a:ext cx="1558423" cy="49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62049" y="4323750"/>
            <a:ext cx="15250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 indent="-87313">
              <a:spcAft>
                <a:spcPts val="0"/>
              </a:spcAft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Идет строительство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1843" y="3889380"/>
            <a:ext cx="3822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Инвестиции в создание производства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095F51-99E8-47B1-9AD5-EE0B4F94D73C}"/>
              </a:ext>
            </a:extLst>
          </p:cNvPr>
          <p:cNvSpPr/>
          <p:nvPr/>
        </p:nvSpPr>
        <p:spPr>
          <a:xfrm>
            <a:off x="556303" y="4428906"/>
            <a:ext cx="394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В течение 3-х лет будет создано производство готовых лекарственных форм и субстанций по не менее чем 2 биологическим МНН</a:t>
            </a:r>
          </a:p>
        </p:txBody>
      </p:sp>
    </p:spTree>
    <p:extLst>
      <p:ext uri="{BB962C8B-B14F-4D97-AF65-F5344CB8AC3E}">
        <p14:creationId xmlns:p14="http://schemas.microsoft.com/office/powerpoint/2010/main" val="373374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500" dirty="0"/>
              <a:t>Второй офсетный контракт Москвы (2018 год)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91630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31</a:t>
            </a:r>
            <a:r>
              <a:rPr lang="en-US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МНН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81643"/>
            <a:ext cx="165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лет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91268"/>
            <a:ext cx="3856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закупаемых лекарств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23668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 контракта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9835" y="1491630"/>
            <a:ext cx="2127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₽</a:t>
            </a:r>
            <a:r>
              <a:rPr lang="en-US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18,</a:t>
            </a:r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9835" y="2635047"/>
            <a:ext cx="4110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Итоговая цена контракта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Снижение от НМЦК -18,5%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09835" y="4041648"/>
            <a:ext cx="3822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Инвестиции в создание производства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915566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 контракта: </a:t>
            </a:r>
            <a:r>
              <a:rPr lang="ru-RU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Лекарственные препараты </a:t>
            </a:r>
          </a:p>
          <a:p>
            <a:r>
              <a:rPr lang="ru-RU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(широкий спектр заболеваний)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09835" y="3276329"/>
            <a:ext cx="1734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₽5,8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7" y="3499143"/>
            <a:ext cx="21602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СОЗДАНИЕ ПРОИЗВОДСТВА</a:t>
            </a:r>
          </a:p>
          <a:p>
            <a:pPr>
              <a:defRPr/>
            </a:pPr>
            <a:r>
              <a:rPr lang="ru-RU" sz="1400" b="1" dirty="0">
                <a:solidFill>
                  <a:srgbClr val="BB21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 ГОДА*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5737" y="4038912"/>
            <a:ext cx="19442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ПОСТАВКА ПРОДУКЦИИ</a:t>
            </a:r>
          </a:p>
          <a:p>
            <a:pPr>
              <a:defRPr/>
            </a:pPr>
            <a:r>
              <a:rPr lang="ru-RU" sz="1400" b="1" dirty="0">
                <a:solidFill>
                  <a:srgbClr val="BB21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 ЛЕТ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Прямая соединительная линия 47"/>
          <p:cNvCxnSpPr/>
          <p:nvPr/>
        </p:nvCxnSpPr>
        <p:spPr>
          <a:xfrm flipH="1">
            <a:off x="553028" y="3363838"/>
            <a:ext cx="38029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47"/>
          <p:cNvCxnSpPr/>
          <p:nvPr/>
        </p:nvCxnSpPr>
        <p:spPr>
          <a:xfrm flipH="1">
            <a:off x="4781843" y="3363838"/>
            <a:ext cx="38029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47"/>
          <p:cNvCxnSpPr/>
          <p:nvPr/>
        </p:nvCxnSpPr>
        <p:spPr>
          <a:xfrm flipV="1">
            <a:off x="4572000" y="1916709"/>
            <a:ext cx="0" cy="97443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7"/>
          <p:cNvCxnSpPr/>
          <p:nvPr/>
        </p:nvCxnSpPr>
        <p:spPr>
          <a:xfrm flipV="1">
            <a:off x="4572000" y="3346416"/>
            <a:ext cx="0" cy="94481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666273" y="1986394"/>
            <a:ext cx="78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млрд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570008"/>
            <a:ext cx="328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68%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импортных препаратов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98A0FA-DF7A-4091-8DC1-4818EAD32B82}"/>
              </a:ext>
            </a:extLst>
          </p:cNvPr>
          <p:cNvSpPr/>
          <p:nvPr/>
        </p:nvSpPr>
        <p:spPr>
          <a:xfrm>
            <a:off x="6228184" y="3786594"/>
            <a:ext cx="78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млрд</a:t>
            </a:r>
            <a:endParaRPr lang="en-US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9834" y="2274426"/>
            <a:ext cx="3822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~2,6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млрд руб./год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CFBD354-2803-4078-9C4C-EF3772B0E4D2}"/>
              </a:ext>
            </a:extLst>
          </p:cNvPr>
          <p:cNvSpPr/>
          <p:nvPr/>
        </p:nvSpPr>
        <p:spPr>
          <a:xfrm>
            <a:off x="4835512" y="4299942"/>
            <a:ext cx="3696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897"/>
              </a:buClr>
            </a:pPr>
            <a:r>
              <a:rPr lang="ru-RU" sz="1400" b="1" dirty="0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ОЭЗ </a:t>
            </a:r>
            <a:r>
              <a:rPr lang="ru-RU" sz="1400" b="1" dirty="0" err="1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Технополис</a:t>
            </a:r>
            <a:r>
              <a:rPr lang="ru-RU" sz="1400" b="1" dirty="0">
                <a:solidFill>
                  <a:srgbClr val="A6234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Москва</a:t>
            </a:r>
          </a:p>
          <a:p>
            <a:pPr>
              <a:buClr>
                <a:srgbClr val="007897"/>
              </a:buClr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размещение производства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595F81D-445E-49C0-9393-31AC086D3EFF}"/>
              </a:ext>
            </a:extLst>
          </p:cNvPr>
          <p:cNvSpPr/>
          <p:nvPr/>
        </p:nvSpPr>
        <p:spPr>
          <a:xfrm>
            <a:off x="7164289" y="4322008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spcAft>
                <a:spcPts val="0"/>
              </a:spcAft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Получен статус резидента</a:t>
            </a:r>
          </a:p>
          <a:p>
            <a:pPr marL="87313" indent="-87313">
              <a:spcAft>
                <a:spcPts val="0"/>
              </a:spcAft>
              <a:buClr>
                <a:srgbClr val="007EA7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Разработана проектная документация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237A132-1D02-4B88-BDE5-AE9D7BA1D2FB}"/>
              </a:ext>
            </a:extLst>
          </p:cNvPr>
          <p:cNvSpPr/>
          <p:nvPr/>
        </p:nvSpPr>
        <p:spPr>
          <a:xfrm>
            <a:off x="556303" y="4428906"/>
            <a:ext cx="394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cs typeface="Segoe UI" pitchFamily="34" charset="0"/>
              </a:rPr>
              <a:t>В течение 4 лет будет создано производство готовых лекарственных форм и субстанций по не менее чем 3 биологическим МНН</a:t>
            </a:r>
          </a:p>
        </p:txBody>
      </p:sp>
      <p:pic>
        <p:nvPicPr>
          <p:cNvPr id="1026" name="Picture 2" descr="Картинки по запросу р-фарм">
            <a:extLst>
              <a:ext uri="{FF2B5EF4-FFF2-40B4-BE49-F238E27FC236}">
                <a16:creationId xmlns:a16="http://schemas.microsoft.com/office/drawing/2014/main" id="{20348723-3703-474D-AEE2-3F11F0D6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88" y="3403411"/>
            <a:ext cx="402905" cy="5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E8DF3-9BDB-4E7F-B1D8-DF47E0492B4C}"/>
              </a:ext>
            </a:extLst>
          </p:cNvPr>
          <p:cNvSpPr txBox="1"/>
          <p:nvPr/>
        </p:nvSpPr>
        <p:spPr>
          <a:xfrm>
            <a:off x="8059398" y="3513080"/>
            <a:ext cx="982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«Р-Опра»</a:t>
            </a:r>
          </a:p>
        </p:txBody>
      </p:sp>
    </p:spTree>
    <p:extLst>
      <p:ext uri="{BB962C8B-B14F-4D97-AF65-F5344CB8AC3E}">
        <p14:creationId xmlns:p14="http://schemas.microsoft.com/office/powerpoint/2010/main" val="110889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500" dirty="0"/>
              <a:t>Третий офсетный контракт Москвы (2019 год)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81643"/>
            <a:ext cx="165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лет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23668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 контракта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9835" y="1662999"/>
            <a:ext cx="2127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₽</a:t>
            </a:r>
            <a:r>
              <a:rPr lang="en-US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8,</a:t>
            </a:r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9836" y="2514717"/>
            <a:ext cx="4110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Начальная цена контракта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46603" y="4121954"/>
            <a:ext cx="3822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Инвестиции в создание производства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4024" y="1788081"/>
            <a:ext cx="40081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 контракта: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первого в России производства медицинских изделий для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стомированных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больных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09835" y="3276329"/>
            <a:ext cx="1734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₽1</a:t>
            </a:r>
            <a:endParaRPr lang="en-US" sz="20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7" y="3499143"/>
            <a:ext cx="21602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СОЗДАНИЕ ПРОИЗВОДСТВА</a:t>
            </a:r>
          </a:p>
          <a:p>
            <a:pPr>
              <a:defRPr/>
            </a:pPr>
            <a:r>
              <a:rPr lang="ru-RU" sz="1400" b="1" dirty="0">
                <a:solidFill>
                  <a:srgbClr val="BB21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 ГОДА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5737" y="4038912"/>
            <a:ext cx="19442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ПОСТАВКА ПРОДУКЦИИ</a:t>
            </a:r>
          </a:p>
          <a:p>
            <a:pPr>
              <a:defRPr/>
            </a:pPr>
            <a:r>
              <a:rPr lang="ru-RU" sz="1400" b="1" dirty="0">
                <a:solidFill>
                  <a:srgbClr val="BB21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 ЛЕТ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Прямая соединительная линия 47"/>
          <p:cNvCxnSpPr/>
          <p:nvPr/>
        </p:nvCxnSpPr>
        <p:spPr>
          <a:xfrm flipH="1">
            <a:off x="553028" y="3363838"/>
            <a:ext cx="38029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47"/>
          <p:cNvCxnSpPr/>
          <p:nvPr/>
        </p:nvCxnSpPr>
        <p:spPr>
          <a:xfrm flipH="1">
            <a:off x="4781843" y="3363838"/>
            <a:ext cx="380294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47"/>
          <p:cNvCxnSpPr/>
          <p:nvPr/>
        </p:nvCxnSpPr>
        <p:spPr>
          <a:xfrm flipV="1">
            <a:off x="4572000" y="1916709"/>
            <a:ext cx="0" cy="97443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7"/>
          <p:cNvCxnSpPr/>
          <p:nvPr/>
        </p:nvCxnSpPr>
        <p:spPr>
          <a:xfrm flipV="1">
            <a:off x="4572000" y="3346416"/>
            <a:ext cx="0" cy="94481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231562" y="2118522"/>
            <a:ext cx="78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млрд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98A0FA-DF7A-4091-8DC1-4818EAD32B82}"/>
              </a:ext>
            </a:extLst>
          </p:cNvPr>
          <p:cNvSpPr/>
          <p:nvPr/>
        </p:nvSpPr>
        <p:spPr>
          <a:xfrm>
            <a:off x="6228184" y="3786594"/>
            <a:ext cx="78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млрд</a:t>
            </a:r>
            <a:endParaRPr lang="en-US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465354F-2847-4ACF-8B52-8C3DCFA3D07D}"/>
              </a:ext>
            </a:extLst>
          </p:cNvPr>
          <p:cNvSpPr/>
          <p:nvPr/>
        </p:nvSpPr>
        <p:spPr>
          <a:xfrm>
            <a:off x="520339" y="998000"/>
            <a:ext cx="8147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октября 2019 г. Москва объявила конкурс </a:t>
            </a:r>
            <a:r>
              <a:rPr lang="ru-RU" sz="2000" b="1" dirty="0">
                <a:solidFill>
                  <a:srgbClr val="007EA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третий офсетный контракт</a:t>
            </a:r>
            <a:endParaRPr lang="ru-RU" b="1" dirty="0">
              <a:solidFill>
                <a:srgbClr val="007EA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19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</TotalTime>
  <Words>494</Words>
  <Application>Microsoft Office PowerPoint</Application>
  <PresentationFormat>Экран (16:9)</PresentationFormat>
  <Paragraphs>107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Wingdings</vt:lpstr>
      <vt:lpstr>Тема Office</vt:lpstr>
      <vt:lpstr>Офсетные контракты в Москве</vt:lpstr>
      <vt:lpstr>История вопроса по возникновению офсетных контрактов в РФ</vt:lpstr>
      <vt:lpstr>Офсетные контракты – госзакупки со встречными обязательствами по локализации</vt:lpstr>
      <vt:lpstr>Статистика заключения офсетных контрактов в РФ</vt:lpstr>
      <vt:lpstr>Первый офсетный контракт Москвы (2017 год)</vt:lpstr>
      <vt:lpstr>Второй офсетный контракт Москвы (2018 год)</vt:lpstr>
      <vt:lpstr>Третий офсетный контракт Москвы (2019 год)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Чигодаева Светлана</dc:creator>
  <cp:lastModifiedBy>Светлана Вячеславовна Мишина</cp:lastModifiedBy>
  <cp:revision>272</cp:revision>
  <dcterms:created xsi:type="dcterms:W3CDTF">2018-03-28T12:22:12Z</dcterms:created>
  <dcterms:modified xsi:type="dcterms:W3CDTF">2019-11-11T14:43:45Z</dcterms:modified>
</cp:coreProperties>
</file>