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311" r:id="rId4"/>
    <p:sldId id="331" r:id="rId5"/>
    <p:sldId id="332" r:id="rId6"/>
    <p:sldId id="333" r:id="rId7"/>
    <p:sldId id="315" r:id="rId8"/>
    <p:sldId id="300" r:id="rId9"/>
    <p:sldId id="316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295" r:id="rId22"/>
    <p:sldId id="318" r:id="rId23"/>
    <p:sldId id="314" r:id="rId24"/>
    <p:sldId id="330" r:id="rId25"/>
    <p:sldId id="268" r:id="rId26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афета Людмила Александровна" initials="ШЛА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9DA"/>
    <a:srgbClr val="426FA4"/>
    <a:srgbClr val="79943F"/>
    <a:srgbClr val="A5423F"/>
    <a:srgbClr val="DB4A2D"/>
    <a:srgbClr val="42E080"/>
    <a:srgbClr val="C3E97F"/>
    <a:srgbClr val="C7697F"/>
    <a:srgbClr val="ED7D31"/>
    <a:srgbClr val="FB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0915" autoAdjust="0"/>
  </p:normalViewPr>
  <p:slideViewPr>
    <p:cSldViewPr snapToGrid="0">
      <p:cViewPr>
        <p:scale>
          <a:sx n="100" d="100"/>
          <a:sy n="100" d="100"/>
        </p:scale>
        <p:origin x="-7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Динамика родов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родов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5"/>
              <c:layout>
                <c:manualLayout>
                  <c:x val="1.5723270440251687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27278</c:v>
                </c:pt>
                <c:pt idx="1">
                  <c:v>26325</c:v>
                </c:pt>
                <c:pt idx="2">
                  <c:v>25219</c:v>
                </c:pt>
                <c:pt idx="3">
                  <c:v>23549</c:v>
                </c:pt>
                <c:pt idx="4">
                  <c:v>22300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06784"/>
        <c:axId val="100408320"/>
      </c:barChart>
      <c:catAx>
        <c:axId val="10040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0408320"/>
        <c:crosses val="autoZero"/>
        <c:auto val="1"/>
        <c:lblAlgn val="ctr"/>
        <c:lblOffset val="100"/>
        <c:noMultiLvlLbl val="0"/>
      </c:catAx>
      <c:valAx>
        <c:axId val="1004083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04067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Динамика материнской</a:t>
            </a:r>
            <a:r>
              <a:rPr lang="ru-RU" baseline="0" dirty="0" smtClean="0"/>
              <a:t> смертности</a:t>
            </a:r>
            <a:endParaRPr lang="ru-RU" dirty="0"/>
          </a:p>
        </c:rich>
      </c:tx>
      <c:layout>
        <c:manualLayout>
          <c:xMode val="edge"/>
          <c:yMode val="edge"/>
          <c:x val="0.28982581722739204"/>
          <c:y val="3.333333333333333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МС</c:v>
                </c:pt>
              </c:strCache>
            </c:strRef>
          </c:tx>
          <c:spPr>
            <a:ln cap="sq">
              <a:solidFill>
                <a:srgbClr val="FF0000"/>
              </a:solidFill>
              <a:beve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515151515151528E-2"/>
                  <c:y val="-9.4444444444444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363636363636362E-2"/>
                  <c:y val="-6.1111111111111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454784061083275E-2"/>
                  <c:y val="-6.1111111111111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6666666666666666E-2"/>
                  <c:y val="-0.11111154855643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1515151515151514E-2"/>
                  <c:y val="-8.888888888888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7.2</c:v>
                </c:pt>
                <c:pt idx="1">
                  <c:v>3.8</c:v>
                </c:pt>
                <c:pt idx="2">
                  <c:v>0</c:v>
                </c:pt>
                <c:pt idx="3">
                  <c:v>0</c:v>
                </c:pt>
                <c:pt idx="4">
                  <c:v>4.4000000000000004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441472"/>
        <c:axId val="100463744"/>
      </c:lineChart>
      <c:catAx>
        <c:axId val="10044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00463744"/>
        <c:crosses val="autoZero"/>
        <c:auto val="1"/>
        <c:lblAlgn val="ctr"/>
        <c:lblOffset val="100"/>
        <c:noMultiLvlLbl val="0"/>
      </c:catAx>
      <c:valAx>
        <c:axId val="1004637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04414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Динамика перинатальной смертности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ПС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4.9000000000000004</c:v>
                </c:pt>
                <c:pt idx="1">
                  <c:v>5.7</c:v>
                </c:pt>
                <c:pt idx="2">
                  <c:v>5.0999999999999996</c:v>
                </c:pt>
                <c:pt idx="3">
                  <c:v>4.8</c:v>
                </c:pt>
                <c:pt idx="4">
                  <c:v>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МР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3.9</c:v>
                </c:pt>
                <c:pt idx="1">
                  <c:v>4.5</c:v>
                </c:pt>
                <c:pt idx="2">
                  <c:v>4.0999999999999996</c:v>
                </c:pt>
                <c:pt idx="3">
                  <c:v>3.5</c:v>
                </c:pt>
                <c:pt idx="4">
                  <c:v>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РНС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</c:v>
                </c:pt>
                <c:pt idx="1">
                  <c:v>1.2</c:v>
                </c:pt>
                <c:pt idx="2">
                  <c:v>1</c:v>
                </c:pt>
                <c:pt idx="3">
                  <c:v>1.3</c:v>
                </c:pt>
                <c:pt idx="4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88672"/>
        <c:axId val="117790208"/>
      </c:barChart>
      <c:catAx>
        <c:axId val="11778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7790208"/>
        <c:crosses val="autoZero"/>
        <c:auto val="1"/>
        <c:lblAlgn val="ctr"/>
        <c:lblOffset val="100"/>
        <c:noMultiLvlLbl val="0"/>
      </c:catAx>
      <c:valAx>
        <c:axId val="1177902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77886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Динамика младенческой смертности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МлС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4.5</c:v>
                </c:pt>
                <c:pt idx="1">
                  <c:v>5</c:v>
                </c:pt>
                <c:pt idx="2">
                  <c:v>4.0999999999999996</c:v>
                </c:pt>
                <c:pt idx="3">
                  <c:v>4.5999999999999996</c:v>
                </c:pt>
                <c:pt idx="4">
                  <c:v>2.8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7535360"/>
        <c:axId val="127541248"/>
        <c:axId val="0"/>
      </c:bar3DChart>
      <c:catAx>
        <c:axId val="12753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7541248"/>
        <c:crosses val="autoZero"/>
        <c:auto val="1"/>
        <c:lblAlgn val="ctr"/>
        <c:lblOffset val="100"/>
        <c:noMultiLvlLbl val="0"/>
      </c:catAx>
      <c:valAx>
        <c:axId val="1275412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75353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окт.18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Сведения по факторам риска перинатальной и материнской патологии</c:v>
                </c:pt>
                <c:pt idx="1">
                  <c:v>Сведения, передаваемые при повторном посещении беременной</c:v>
                </c:pt>
                <c:pt idx="2">
                  <c:v>Результаты лабораторного и динамического клинического наблюдения</c:v>
                </c:pt>
                <c:pt idx="3">
                  <c:v>Прочие документы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4140</c:v>
                </c:pt>
                <c:pt idx="1">
                  <c:v>7740</c:v>
                </c:pt>
                <c:pt idx="2">
                  <c:v>3590</c:v>
                </c:pt>
                <c:pt idx="3">
                  <c:v>3265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92-4186-90A9-34338F7E5A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ноя.18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Сведения по факторам риска перинатальной и материнской патологии</c:v>
                </c:pt>
                <c:pt idx="1">
                  <c:v>Сведения, передаваемые при повторном посещении беременной</c:v>
                </c:pt>
                <c:pt idx="2">
                  <c:v>Результаты лабораторного и динамического клинического наблюдения</c:v>
                </c:pt>
                <c:pt idx="3">
                  <c:v>Прочие документы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7223</c:v>
                </c:pt>
                <c:pt idx="1">
                  <c:v>29714</c:v>
                </c:pt>
                <c:pt idx="2">
                  <c:v>17765</c:v>
                </c:pt>
                <c:pt idx="3">
                  <c:v>6929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92-4186-90A9-34338F7E5A2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дек.18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Сведения по факторам риска перинатальной и материнской патологии</c:v>
                </c:pt>
                <c:pt idx="1">
                  <c:v>Сведения, передаваемые при повторном посещении беременной</c:v>
                </c:pt>
                <c:pt idx="2">
                  <c:v>Результаты лабораторного и динамического клинического наблюдения</c:v>
                </c:pt>
                <c:pt idx="3">
                  <c:v>Прочие документы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8499</c:v>
                </c:pt>
                <c:pt idx="1">
                  <c:v>38544</c:v>
                </c:pt>
                <c:pt idx="2">
                  <c:v>30472</c:v>
                </c:pt>
                <c:pt idx="3">
                  <c:v>8622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92-4186-90A9-34338F7E5A2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май.19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Сведения по факторам риска перинатальной и материнской патологии</c:v>
                </c:pt>
                <c:pt idx="1">
                  <c:v>Сведения, передаваемые при повторном посещении беременной</c:v>
                </c:pt>
                <c:pt idx="2">
                  <c:v>Результаты лабораторного и динамического клинического наблюдения</c:v>
                </c:pt>
                <c:pt idx="3">
                  <c:v>Прочие документы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17319</c:v>
                </c:pt>
                <c:pt idx="1">
                  <c:v>92267</c:v>
                </c:pt>
                <c:pt idx="2">
                  <c:v>76185</c:v>
                </c:pt>
                <c:pt idx="3">
                  <c:v>16228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92-4186-90A9-34338F7E5A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630848"/>
        <c:axId val="75649024"/>
      </c:barChart>
      <c:catAx>
        <c:axId val="7563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5649024"/>
        <c:crosses val="autoZero"/>
        <c:auto val="1"/>
        <c:lblAlgn val="ctr"/>
        <c:lblOffset val="100"/>
        <c:noMultiLvlLbl val="0"/>
      </c:catAx>
      <c:valAx>
        <c:axId val="75649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63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3T15:46:20.754" idx="1">
    <p:pos x="10" y="10"/>
    <p:text>3 уровня оказания мед помощию. в зависимости от тяжести заболевания при беременности. Так же 3 группы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3T18:24:54.648" idx="3">
    <p:pos x="10" y="10"/>
    <p:text>Это главная страница, которая отображает список беременных, с возможностью различной фильтрации (по группам риска, по сроку беременности, по МО диспанесрного наблюдения, по дате постановки, по диагнозу и по ФИО.</p:text>
    <p:extLst>
      <p:ext uri="{C676402C-5697-4E1C-873F-D02D1690AC5C}">
        <p15:threadingInfo xmlns:p15="http://schemas.microsoft.com/office/powerpoint/2012/main" timeZoneBias="-300"/>
      </p:ext>
    </p:extLst>
  </p:cm>
  <p:cm authorId="1" dt="2019-05-13T18:26:14.279" idx="4">
    <p:pos x="146" y="146"/>
    <p:text>Каждая карта беременной подсвечивается в зависимости от группы риска (красный - высокий риск, фиолетовый - средний риск, желтый - низкий риск,</p:text>
    <p:extLst>
      <p:ext uri="{C676402C-5697-4E1C-873F-D02D1690AC5C}">
        <p15:threadingInfo xmlns:p15="http://schemas.microsoft.com/office/powerpoint/2012/main" timeZoneBias="-300"/>
      </p:ext>
    </p:extLst>
  </p:cm>
  <p:cm authorId="1" dt="2019-05-13T18:27:17.390" idx="5">
    <p:pos x="282" y="282"/>
    <p:text>Каждая карта раскрывается. В ней отражены все имеющиеся данные. Так же подсвечиваются показатели, с отклонением от нормы. Автоматически рассчитывается прибавка или снижение массы.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3T18:30:57.123" idx="7">
    <p:pos x="10" y="10"/>
    <p:text>Просмотр карты беременной позволяет врачу  более подробно просмотреть имеющиеся данные о беременности, а так же просмотреть информацию о пациентке и по кнопке ИЭМКа перейти в электронную медицинскую карту для просмотра данных о приемах смежных специалистов.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3T18:30:31.331" idx="6">
    <p:pos x="10" y="10"/>
    <p:text>Если открыть карту беременной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3T18:40:37.718" idx="10">
    <p:pos x="146" y="146"/>
    <p:text>По кнопке +Заключение специалист ПЦ добавляет рекмендации, которые затем отображаются списке, а так же уходят в МИС МО, где воач вводит информацию о выполнении рекомендации и данные о выполнении передаются в систему мониторингт беременных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3T18:43:25.346" idx="11">
    <p:pos x="10" y="10"/>
    <p:text>Аналитический блок, представлен пользовательскими отчетами, в которых каждая цифра детализируется, а так же все отчеты выводятся на печать в разных форматах, имеется возможность отображать как в табличном варианте, так и в графическом.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3T18:45:15.537" idx="12">
    <p:pos x="10" y="10"/>
    <p:text>имеется несколько видов графиков (радиальные, линейные, пузырьковые и т.п.)</p:text>
    <p:extLst>
      <p:ext uri="{C676402C-5697-4E1C-873F-D02D1690AC5C}">
        <p15:threadingInfo xmlns:p15="http://schemas.microsoft.com/office/powerpoint/2012/main" timeZoneBias="-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DAC3D-CFA9-4A22-91A9-FE7749320B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FFB0E0-82A0-4F5D-B4AA-BD9024CF7CF4}">
      <dgm:prSet phldrT="[Текст]" custT="1"/>
      <dgm:spPr/>
      <dgm:t>
        <a:bodyPr/>
        <a:lstStyle/>
        <a:p>
          <a:r>
            <a:rPr lang="ru-RU" sz="2400" dirty="0" smtClean="0"/>
            <a:t>Нормативная база</a:t>
          </a:r>
          <a:endParaRPr lang="ru-RU" sz="2400" dirty="0"/>
        </a:p>
      </dgm:t>
    </dgm:pt>
    <dgm:pt modelId="{BA1C5006-21DB-4967-8B7F-83D4E2679312}" type="parTrans" cxnId="{8888A163-505C-4F2D-AFD7-55A340723283}">
      <dgm:prSet/>
      <dgm:spPr/>
      <dgm:t>
        <a:bodyPr/>
        <a:lstStyle/>
        <a:p>
          <a:endParaRPr lang="ru-RU"/>
        </a:p>
      </dgm:t>
    </dgm:pt>
    <dgm:pt modelId="{7E6D59CE-E018-4FF6-8195-507C3A996309}" type="sibTrans" cxnId="{8888A163-505C-4F2D-AFD7-55A340723283}">
      <dgm:prSet/>
      <dgm:spPr/>
      <dgm:t>
        <a:bodyPr/>
        <a:lstStyle/>
        <a:p>
          <a:endParaRPr lang="ru-RU"/>
        </a:p>
      </dgm:t>
    </dgm:pt>
    <dgm:pt modelId="{121171CF-F88B-41F1-8D23-0A4FFE20B85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indent="0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0E9DC-B02B-4842-932E-BA292E744F25}" type="parTrans" cxnId="{4F511DEE-DC6B-4FE1-9A37-7640E94109AE}">
      <dgm:prSet/>
      <dgm:spPr/>
      <dgm:t>
        <a:bodyPr/>
        <a:lstStyle/>
        <a:p>
          <a:endParaRPr lang="ru-RU"/>
        </a:p>
      </dgm:t>
    </dgm:pt>
    <dgm:pt modelId="{D0C899FC-C917-4E24-B637-6EE5D38A2344}" type="sibTrans" cxnId="{4F511DEE-DC6B-4FE1-9A37-7640E94109AE}">
      <dgm:prSet/>
      <dgm:spPr/>
      <dgm:t>
        <a:bodyPr/>
        <a:lstStyle/>
        <a:p>
          <a:endParaRPr lang="ru-RU"/>
        </a:p>
      </dgm:t>
    </dgm:pt>
    <dgm:pt modelId="{55CDD8E1-E8F5-4C10-BFA6-6E7D430C475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2498B-4D4D-4060-B856-1D25DC77DF2D}" type="parTrans" cxnId="{969DE37D-1EC5-4171-979B-69AFEE48FB2F}">
      <dgm:prSet/>
      <dgm:spPr/>
      <dgm:t>
        <a:bodyPr/>
        <a:lstStyle/>
        <a:p>
          <a:endParaRPr lang="ru-RU"/>
        </a:p>
      </dgm:t>
    </dgm:pt>
    <dgm:pt modelId="{661AD41E-E30F-4C61-99A1-65E49F8E9F06}" type="sibTrans" cxnId="{969DE37D-1EC5-4171-979B-69AFEE48FB2F}">
      <dgm:prSet/>
      <dgm:spPr/>
      <dgm:t>
        <a:bodyPr/>
        <a:lstStyle/>
        <a:p>
          <a:endParaRPr lang="ru-RU"/>
        </a:p>
      </dgm:t>
    </dgm:pt>
    <dgm:pt modelId="{5B41673C-F66F-4F97-A019-A63961C8B8A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sz="15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Депздрава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Югры от 31 августа 2017 года № 910 «Об организации акушерско-гинекологической помощи в Ханты - Мансийском автономном округе – Югре»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607038-B448-4465-BFFA-2B5CF13B8DFC}" type="parTrans" cxnId="{F0A791C1-D1E0-468F-B75F-F238EAA120AD}">
      <dgm:prSet/>
      <dgm:spPr/>
      <dgm:t>
        <a:bodyPr/>
        <a:lstStyle/>
        <a:p>
          <a:endParaRPr lang="ru-RU"/>
        </a:p>
      </dgm:t>
    </dgm:pt>
    <dgm:pt modelId="{6A8F657D-BB87-4445-86A9-08FB413CEE10}" type="sibTrans" cxnId="{F0A791C1-D1E0-468F-B75F-F238EAA120AD}">
      <dgm:prSet/>
      <dgm:spPr/>
      <dgm:t>
        <a:bodyPr/>
        <a:lstStyle/>
        <a:p>
          <a:endParaRPr lang="ru-RU"/>
        </a:p>
      </dgm:t>
    </dgm:pt>
    <dgm:pt modelId="{C362C935-8ADC-4E50-8916-3A6D31232092}">
      <dgm:prSet custT="1"/>
      <dgm:spPr/>
      <dgm:t>
        <a:bodyPr/>
        <a:lstStyle/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A8BFA-19D6-4E5E-8789-45ABBA57B199}" type="parTrans" cxnId="{14D0D432-5A85-4FC6-AF54-55E096085466}">
      <dgm:prSet/>
      <dgm:spPr/>
      <dgm:t>
        <a:bodyPr/>
        <a:lstStyle/>
        <a:p>
          <a:endParaRPr lang="ru-RU"/>
        </a:p>
      </dgm:t>
    </dgm:pt>
    <dgm:pt modelId="{17C03FD1-E3DD-4E00-8717-D08D94C79442}" type="sibTrans" cxnId="{14D0D432-5A85-4FC6-AF54-55E096085466}">
      <dgm:prSet/>
      <dgm:spPr/>
      <dgm:t>
        <a:bodyPr/>
        <a:lstStyle/>
        <a:p>
          <a:endParaRPr lang="ru-RU"/>
        </a:p>
      </dgm:t>
    </dgm:pt>
    <dgm:pt modelId="{4A4FA95C-8AA8-44F3-AECA-014BD08D528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sz="15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Депздрава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Югры от 31 августа 2017 года № 911 « Об утверждении плана маршрутизации беременных, рожениц, родильниц и пациенток с гинекологическими заболеваниями в медицинские организации первой, второй и третьей группы в Ханты-Мансийском автономном округе – Югре» 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57505-BC4C-45B1-83A1-5A266869A4BC}" type="parTrans" cxnId="{25EB5DD6-5EFC-4526-9267-AFC16A5070A8}">
      <dgm:prSet/>
      <dgm:spPr/>
      <dgm:t>
        <a:bodyPr/>
        <a:lstStyle/>
        <a:p>
          <a:endParaRPr lang="ru-RU"/>
        </a:p>
      </dgm:t>
    </dgm:pt>
    <dgm:pt modelId="{C19FB28D-FB51-499E-82CE-490D4F937E9E}" type="sibTrans" cxnId="{25EB5DD6-5EFC-4526-9267-AFC16A5070A8}">
      <dgm:prSet/>
      <dgm:spPr/>
      <dgm:t>
        <a:bodyPr/>
        <a:lstStyle/>
        <a:p>
          <a:endParaRPr lang="ru-RU"/>
        </a:p>
      </dgm:t>
    </dgm:pt>
    <dgm:pt modelId="{5A98B8FB-BB0C-4ADD-B85B-E8FB200157E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509522-FCA4-4D5D-8BBC-223F16580169}" type="parTrans" cxnId="{B1E58F3D-900D-4C74-AB9D-44944A1A164B}">
      <dgm:prSet/>
      <dgm:spPr/>
      <dgm:t>
        <a:bodyPr/>
        <a:lstStyle/>
        <a:p>
          <a:endParaRPr lang="ru-RU"/>
        </a:p>
      </dgm:t>
    </dgm:pt>
    <dgm:pt modelId="{695A2E95-3F8D-49DC-B228-F5C7DCCB3A53}" type="sibTrans" cxnId="{B1E58F3D-900D-4C74-AB9D-44944A1A164B}">
      <dgm:prSet/>
      <dgm:spPr/>
      <dgm:t>
        <a:bodyPr/>
        <a:lstStyle/>
        <a:p>
          <a:endParaRPr lang="ru-RU"/>
        </a:p>
      </dgm:t>
    </dgm:pt>
    <dgm:pt modelId="{FC40EE4B-5A3B-4CA0-8624-F961E7BF927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dirty="0"/>
        </a:p>
      </dgm:t>
    </dgm:pt>
    <dgm:pt modelId="{9814868E-92B8-4514-8891-2929F03D748C}" type="parTrans" cxnId="{8EED2DF4-E7F4-4370-9B3C-46646E953461}">
      <dgm:prSet/>
      <dgm:spPr/>
      <dgm:t>
        <a:bodyPr/>
        <a:lstStyle/>
        <a:p>
          <a:endParaRPr lang="ru-RU"/>
        </a:p>
      </dgm:t>
    </dgm:pt>
    <dgm:pt modelId="{A65AE70C-CB83-4245-A555-9734520D6EE7}" type="sibTrans" cxnId="{8EED2DF4-E7F4-4370-9B3C-46646E953461}">
      <dgm:prSet/>
      <dgm:spPr/>
      <dgm:t>
        <a:bodyPr/>
        <a:lstStyle/>
        <a:p>
          <a:endParaRPr lang="ru-RU"/>
        </a:p>
      </dgm:t>
    </dgm:pt>
    <dgm:pt modelId="{DBF6580F-7485-44D9-8E0F-9D3E1482CE37}" type="pres">
      <dgm:prSet presAssocID="{D48DAC3D-CFA9-4A22-91A9-FE7749320B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CB94AF-0D3C-469B-A174-3FED35BD03A7}" type="pres">
      <dgm:prSet presAssocID="{69FFB0E0-82A0-4F5D-B4AA-BD9024CF7CF4}" presName="parentText" presStyleLbl="node1" presStyleIdx="0" presStyleCnt="1" custAng="0" custScaleY="96019" custLinFactNeighborY="-63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35D68-641C-4C49-A7D8-00F9581C99D0}" type="pres">
      <dgm:prSet presAssocID="{69FFB0E0-82A0-4F5D-B4AA-BD9024CF7CF4}" presName="childText" presStyleLbl="revTx" presStyleIdx="0" presStyleCnt="1" custScaleY="93401" custLinFactNeighborX="1786" custLinFactNeighborY="36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511DEE-DC6B-4FE1-9A37-7640E94109AE}" srcId="{69FFB0E0-82A0-4F5D-B4AA-BD9024CF7CF4}" destId="{121171CF-F88B-41F1-8D23-0A4FFE20B85F}" srcOrd="6" destOrd="0" parTransId="{45A0E9DC-B02B-4842-932E-BA292E744F25}" sibTransId="{D0C899FC-C917-4E24-B637-6EE5D38A2344}"/>
    <dgm:cxn modelId="{BD8E68A5-AA7C-47F7-B480-3F42BA6DF7B8}" type="presOf" srcId="{FC40EE4B-5A3B-4CA0-8624-F961E7BF927D}" destId="{A9235D68-641C-4C49-A7D8-00F9581C99D0}" srcOrd="0" destOrd="0" presId="urn:microsoft.com/office/officeart/2005/8/layout/vList2"/>
    <dgm:cxn modelId="{969DE37D-1EC5-4171-979B-69AFEE48FB2F}" srcId="{69FFB0E0-82A0-4F5D-B4AA-BD9024CF7CF4}" destId="{55CDD8E1-E8F5-4C10-BFA6-6E7D430C475F}" srcOrd="5" destOrd="0" parTransId="{DFA2498B-4D4D-4060-B856-1D25DC77DF2D}" sibTransId="{661AD41E-E30F-4C61-99A1-65E49F8E9F06}"/>
    <dgm:cxn modelId="{E7DCF1A5-1EF4-491C-BE7B-5BD3495D88EB}" type="presOf" srcId="{5B41673C-F66F-4F97-A019-A63961C8B8A6}" destId="{A9235D68-641C-4C49-A7D8-00F9581C99D0}" srcOrd="0" destOrd="1" presId="urn:microsoft.com/office/officeart/2005/8/layout/vList2"/>
    <dgm:cxn modelId="{B1E58F3D-900D-4C74-AB9D-44944A1A164B}" srcId="{69FFB0E0-82A0-4F5D-B4AA-BD9024CF7CF4}" destId="{5A98B8FB-BB0C-4ADD-B85B-E8FB200157EF}" srcOrd="2" destOrd="0" parTransId="{25509522-FCA4-4D5D-8BBC-223F16580169}" sibTransId="{695A2E95-3F8D-49DC-B228-F5C7DCCB3A53}"/>
    <dgm:cxn modelId="{8888A163-505C-4F2D-AFD7-55A340723283}" srcId="{D48DAC3D-CFA9-4A22-91A9-FE7749320B1A}" destId="{69FFB0E0-82A0-4F5D-B4AA-BD9024CF7CF4}" srcOrd="0" destOrd="0" parTransId="{BA1C5006-21DB-4967-8B7F-83D4E2679312}" sibTransId="{7E6D59CE-E018-4FF6-8195-507C3A996309}"/>
    <dgm:cxn modelId="{8EED2DF4-E7F4-4370-9B3C-46646E953461}" srcId="{69FFB0E0-82A0-4F5D-B4AA-BD9024CF7CF4}" destId="{FC40EE4B-5A3B-4CA0-8624-F961E7BF927D}" srcOrd="0" destOrd="0" parTransId="{9814868E-92B8-4514-8891-2929F03D748C}" sibTransId="{A65AE70C-CB83-4245-A555-9734520D6EE7}"/>
    <dgm:cxn modelId="{38006A46-D93D-45E5-B110-E0C914E609C6}" type="presOf" srcId="{4A4FA95C-8AA8-44F3-AECA-014BD08D528F}" destId="{A9235D68-641C-4C49-A7D8-00F9581C99D0}" srcOrd="0" destOrd="3" presId="urn:microsoft.com/office/officeart/2005/8/layout/vList2"/>
    <dgm:cxn modelId="{EC5BED4E-D3FB-4C42-87B4-97E092E24DAD}" type="presOf" srcId="{55CDD8E1-E8F5-4C10-BFA6-6E7D430C475F}" destId="{A9235D68-641C-4C49-A7D8-00F9581C99D0}" srcOrd="0" destOrd="5" presId="urn:microsoft.com/office/officeart/2005/8/layout/vList2"/>
    <dgm:cxn modelId="{576F876F-C7F2-4863-A1B5-87BC30A79C69}" type="presOf" srcId="{121171CF-F88B-41F1-8D23-0A4FFE20B85F}" destId="{A9235D68-641C-4C49-A7D8-00F9581C99D0}" srcOrd="0" destOrd="6" presId="urn:microsoft.com/office/officeart/2005/8/layout/vList2"/>
    <dgm:cxn modelId="{BB22BB4D-4B5A-4C2F-9432-463A0092B840}" type="presOf" srcId="{D48DAC3D-CFA9-4A22-91A9-FE7749320B1A}" destId="{DBF6580F-7485-44D9-8E0F-9D3E1482CE37}" srcOrd="0" destOrd="0" presId="urn:microsoft.com/office/officeart/2005/8/layout/vList2"/>
    <dgm:cxn modelId="{F0A791C1-D1E0-468F-B75F-F238EAA120AD}" srcId="{69FFB0E0-82A0-4F5D-B4AA-BD9024CF7CF4}" destId="{5B41673C-F66F-4F97-A019-A63961C8B8A6}" srcOrd="1" destOrd="0" parTransId="{FF607038-B448-4465-BFFA-2B5CF13B8DFC}" sibTransId="{6A8F657D-BB87-4445-86A9-08FB413CEE10}"/>
    <dgm:cxn modelId="{25EB5DD6-5EFC-4526-9267-AFC16A5070A8}" srcId="{69FFB0E0-82A0-4F5D-B4AA-BD9024CF7CF4}" destId="{4A4FA95C-8AA8-44F3-AECA-014BD08D528F}" srcOrd="3" destOrd="0" parTransId="{B1857505-BC4C-45B1-83A1-5A266869A4BC}" sibTransId="{C19FB28D-FB51-499E-82CE-490D4F937E9E}"/>
    <dgm:cxn modelId="{787DA2AE-2064-47DD-91F0-8401B1F25AD0}" type="presOf" srcId="{5A98B8FB-BB0C-4ADD-B85B-E8FB200157EF}" destId="{A9235D68-641C-4C49-A7D8-00F9581C99D0}" srcOrd="0" destOrd="2" presId="urn:microsoft.com/office/officeart/2005/8/layout/vList2"/>
    <dgm:cxn modelId="{F9D1C2F9-6832-49FF-B4DA-A03311C01C00}" type="presOf" srcId="{69FFB0E0-82A0-4F5D-B4AA-BD9024CF7CF4}" destId="{5BCB94AF-0D3C-469B-A174-3FED35BD03A7}" srcOrd="0" destOrd="0" presId="urn:microsoft.com/office/officeart/2005/8/layout/vList2"/>
    <dgm:cxn modelId="{3F8CD871-BCDB-41C3-8932-798A85B0FDA1}" type="presOf" srcId="{C362C935-8ADC-4E50-8916-3A6D31232092}" destId="{A9235D68-641C-4C49-A7D8-00F9581C99D0}" srcOrd="0" destOrd="4" presId="urn:microsoft.com/office/officeart/2005/8/layout/vList2"/>
    <dgm:cxn modelId="{14D0D432-5A85-4FC6-AF54-55E096085466}" srcId="{69FFB0E0-82A0-4F5D-B4AA-BD9024CF7CF4}" destId="{C362C935-8ADC-4E50-8916-3A6D31232092}" srcOrd="4" destOrd="0" parTransId="{88DA8BFA-19D6-4E5E-8789-45ABBA57B199}" sibTransId="{17C03FD1-E3DD-4E00-8717-D08D94C79442}"/>
    <dgm:cxn modelId="{F1643D64-8B67-43E1-B0B4-ACAEA9A8433C}" type="presParOf" srcId="{DBF6580F-7485-44D9-8E0F-9D3E1482CE37}" destId="{5BCB94AF-0D3C-469B-A174-3FED35BD03A7}" srcOrd="0" destOrd="0" presId="urn:microsoft.com/office/officeart/2005/8/layout/vList2"/>
    <dgm:cxn modelId="{A4766052-6F8C-4E43-8193-C0937D04B758}" type="presParOf" srcId="{DBF6580F-7485-44D9-8E0F-9D3E1482CE37}" destId="{A9235D68-641C-4C49-A7D8-00F9581C99D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C81729-682E-4FB3-9B03-6E9CA0C632E1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13750E-2D07-4756-B902-844672A6E853}">
      <dgm:prSet phldrT="[Текст]"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ru-RU" sz="1800" b="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Приказ  </a:t>
          </a:r>
          <a:r>
            <a:rPr lang="ru-RU" sz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Министерства здравоохранения Российской Федерации от 1 ноября 2012 года № 572н «Об утверждении Порядка оказания медицинской помощи по профилю «акушерство и гинекология (за исключением использования вспомогательных репродуктивных технологий)»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C31E0-E2EF-4A50-B42D-AC7ACA4E283C}" type="parTrans" cxnId="{3282B97C-9CAC-4E6E-9F21-E704A0DA639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28677F-5DF9-44A0-AEB2-794E9EB3DC07}" type="sibTrans" cxnId="{3282B97C-9CAC-4E6E-9F21-E704A0DA639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560FD-97B6-47EC-8103-C21691BF43F2}">
      <dgm:prSet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ru-RU" sz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Приказ Департамента здравоохранения Ханты-Мансийского автономного округа – Югры                от 31 августа 2017 года № 910 «Об организации акушерско-гинекологической помощи в Ханты-Мансийском автономном округе – Югре»</a:t>
          </a:r>
          <a:endParaRPr lang="en-US" sz="1800" dirty="0" smtClean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DD9D0EEA-8985-4A31-BC10-392BE4868459}" type="parTrans" cxnId="{50A453C0-458E-4BD4-9A5A-6E1E205823C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1EC28A-764A-43B0-BBC1-5320DD3409DD}" type="sibTrans" cxnId="{50A453C0-458E-4BD4-9A5A-6E1E205823C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A3BBCB-DD13-46C4-B06D-F0087A3941BE}">
      <dgm:prSet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ru-RU" sz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Приказ Департамента здравоохранения  Ханты-Мансийского автономного округа – Югры              от 31 августа 2017 года № 911 «Об утверждении плана маршрутизации беременных, рожениц, родильниц и пациенток с гинекологическими заболеваниями в медицинские организации первой, второй и третьей группы в Ханты-Мансийском автономном округе – Югре»</a:t>
          </a:r>
          <a:endParaRPr lang="ru-RU" sz="1800" dirty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F35E760F-5EBD-4A1C-8204-3D2E4155BDB6}" type="parTrans" cxnId="{CCC10B78-C98E-4262-BBCB-FAE1076BD6AD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62A208-76A7-4886-BA6E-B4FE32B1277C}" type="sibTrans" cxnId="{CCC10B78-C98E-4262-BBCB-FAE1076BD6AD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46AE7B-BDCA-47A4-8400-AFFDB5761F55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Приказ Департамента здравоохранения Ханты-Мансийского автономного округа – Югры                от 22 ноября 2017 года  № 1463</a:t>
          </a:r>
          <a:r>
            <a:rPr lang="en-US" sz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ru-RU" sz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«О внедрении автоматизированной системы сбора, обработки  и хранения персонализированных сведений «Мониторинг беременных женщин».  </a:t>
          </a:r>
          <a:endParaRPr lang="ru-RU" sz="1800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C67D9E4B-BC39-429C-A299-B76A469365ED}" type="parTrans" cxnId="{052D9FC8-4E03-41EA-80AF-88F70C618FE5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EA498D-3492-48A7-8E80-33B06E93DB4F}" type="sibTrans" cxnId="{052D9FC8-4E03-41EA-80AF-88F70C618FE5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0A175-1960-4A12-84C1-DC974D05DF0C}" type="pres">
      <dgm:prSet presAssocID="{8CC81729-682E-4FB3-9B03-6E9CA0C632E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DA1DA1E-95D7-4C1C-9878-EEFED60D1515}" type="pres">
      <dgm:prSet presAssocID="{4413750E-2D07-4756-B902-844672A6E853}" presName="thickLine" presStyleLbl="alignNode1" presStyleIdx="0" presStyleCnt="4"/>
      <dgm:spPr/>
    </dgm:pt>
    <dgm:pt modelId="{0E5EC9F3-902F-47A8-8D63-242734F7068E}" type="pres">
      <dgm:prSet presAssocID="{4413750E-2D07-4756-B902-844672A6E853}" presName="horz1" presStyleCnt="0"/>
      <dgm:spPr/>
    </dgm:pt>
    <dgm:pt modelId="{5139FD4F-C210-499A-8E8F-26DA2D83E322}" type="pres">
      <dgm:prSet presAssocID="{4413750E-2D07-4756-B902-844672A6E853}" presName="tx1" presStyleLbl="revTx" presStyleIdx="0" presStyleCnt="4"/>
      <dgm:spPr/>
      <dgm:t>
        <a:bodyPr/>
        <a:lstStyle/>
        <a:p>
          <a:endParaRPr lang="ru-RU"/>
        </a:p>
      </dgm:t>
    </dgm:pt>
    <dgm:pt modelId="{2DF80FA3-1C96-4A73-8AC5-B52876B36F21}" type="pres">
      <dgm:prSet presAssocID="{4413750E-2D07-4756-B902-844672A6E853}" presName="vert1" presStyleCnt="0"/>
      <dgm:spPr/>
    </dgm:pt>
    <dgm:pt modelId="{422A5010-FB0D-4586-8761-E83EB262664B}" type="pres">
      <dgm:prSet presAssocID="{A99560FD-97B6-47EC-8103-C21691BF43F2}" presName="thickLine" presStyleLbl="alignNode1" presStyleIdx="1" presStyleCnt="4"/>
      <dgm:spPr/>
    </dgm:pt>
    <dgm:pt modelId="{1EE897BD-CC5F-4FE3-A82A-C87B08603314}" type="pres">
      <dgm:prSet presAssocID="{A99560FD-97B6-47EC-8103-C21691BF43F2}" presName="horz1" presStyleCnt="0"/>
      <dgm:spPr/>
    </dgm:pt>
    <dgm:pt modelId="{BBD8386C-0550-4995-9747-A45366D22ACE}" type="pres">
      <dgm:prSet presAssocID="{A99560FD-97B6-47EC-8103-C21691BF43F2}" presName="tx1" presStyleLbl="revTx" presStyleIdx="1" presStyleCnt="4"/>
      <dgm:spPr/>
      <dgm:t>
        <a:bodyPr/>
        <a:lstStyle/>
        <a:p>
          <a:endParaRPr lang="ru-RU"/>
        </a:p>
      </dgm:t>
    </dgm:pt>
    <dgm:pt modelId="{B96D0A9C-6241-446D-A8CE-C9DE7F6123CA}" type="pres">
      <dgm:prSet presAssocID="{A99560FD-97B6-47EC-8103-C21691BF43F2}" presName="vert1" presStyleCnt="0"/>
      <dgm:spPr/>
    </dgm:pt>
    <dgm:pt modelId="{210859F8-4542-402B-9E03-D97289A1D258}" type="pres">
      <dgm:prSet presAssocID="{E6A3BBCB-DD13-46C4-B06D-F0087A3941BE}" presName="thickLine" presStyleLbl="alignNode1" presStyleIdx="2" presStyleCnt="4"/>
      <dgm:spPr/>
    </dgm:pt>
    <dgm:pt modelId="{CA5BCAEF-4612-4DB2-8137-0FC16FF6AE5E}" type="pres">
      <dgm:prSet presAssocID="{E6A3BBCB-DD13-46C4-B06D-F0087A3941BE}" presName="horz1" presStyleCnt="0"/>
      <dgm:spPr/>
    </dgm:pt>
    <dgm:pt modelId="{E7D71A8B-A992-432A-852D-1C21C25DC62F}" type="pres">
      <dgm:prSet presAssocID="{E6A3BBCB-DD13-46C4-B06D-F0087A3941BE}" presName="tx1" presStyleLbl="revTx" presStyleIdx="2" presStyleCnt="4"/>
      <dgm:spPr/>
      <dgm:t>
        <a:bodyPr/>
        <a:lstStyle/>
        <a:p>
          <a:endParaRPr lang="ru-RU"/>
        </a:p>
      </dgm:t>
    </dgm:pt>
    <dgm:pt modelId="{DDB7F6AC-2E6D-43F0-801D-6FF866BE308F}" type="pres">
      <dgm:prSet presAssocID="{E6A3BBCB-DD13-46C4-B06D-F0087A3941BE}" presName="vert1" presStyleCnt="0"/>
      <dgm:spPr/>
    </dgm:pt>
    <dgm:pt modelId="{1D8F52F2-C481-4E3B-9892-30BD01CA6F7F}" type="pres">
      <dgm:prSet presAssocID="{D546AE7B-BDCA-47A4-8400-AFFDB5761F55}" presName="thickLine" presStyleLbl="alignNode1" presStyleIdx="3" presStyleCnt="4"/>
      <dgm:spPr/>
    </dgm:pt>
    <dgm:pt modelId="{D3209324-3D0D-4BDB-80A1-64CBC28998D2}" type="pres">
      <dgm:prSet presAssocID="{D546AE7B-BDCA-47A4-8400-AFFDB5761F55}" presName="horz1" presStyleCnt="0"/>
      <dgm:spPr/>
    </dgm:pt>
    <dgm:pt modelId="{DA6A6479-CECC-40AE-B07C-E853644ED630}" type="pres">
      <dgm:prSet presAssocID="{D546AE7B-BDCA-47A4-8400-AFFDB5761F55}" presName="tx1" presStyleLbl="revTx" presStyleIdx="3" presStyleCnt="4"/>
      <dgm:spPr/>
      <dgm:t>
        <a:bodyPr/>
        <a:lstStyle/>
        <a:p>
          <a:endParaRPr lang="ru-RU"/>
        </a:p>
      </dgm:t>
    </dgm:pt>
    <dgm:pt modelId="{68794A49-F9DF-4077-B8AA-9A38031AC3F3}" type="pres">
      <dgm:prSet presAssocID="{D546AE7B-BDCA-47A4-8400-AFFDB5761F55}" presName="vert1" presStyleCnt="0"/>
      <dgm:spPr/>
    </dgm:pt>
  </dgm:ptLst>
  <dgm:cxnLst>
    <dgm:cxn modelId="{3282B97C-9CAC-4E6E-9F21-E704A0DA6393}" srcId="{8CC81729-682E-4FB3-9B03-6E9CA0C632E1}" destId="{4413750E-2D07-4756-B902-844672A6E853}" srcOrd="0" destOrd="0" parTransId="{D46C31E0-E2EF-4A50-B42D-AC7ACA4E283C}" sibTransId="{FD28677F-5DF9-44A0-AEB2-794E9EB3DC07}"/>
    <dgm:cxn modelId="{F4D11E3F-8286-4448-8B6C-ADE0C4DC6024}" type="presOf" srcId="{4413750E-2D07-4756-B902-844672A6E853}" destId="{5139FD4F-C210-499A-8E8F-26DA2D83E322}" srcOrd="0" destOrd="0" presId="urn:microsoft.com/office/officeart/2008/layout/LinedList"/>
    <dgm:cxn modelId="{CCC10B78-C98E-4262-BBCB-FAE1076BD6AD}" srcId="{8CC81729-682E-4FB3-9B03-6E9CA0C632E1}" destId="{E6A3BBCB-DD13-46C4-B06D-F0087A3941BE}" srcOrd="2" destOrd="0" parTransId="{F35E760F-5EBD-4A1C-8204-3D2E4155BDB6}" sibTransId="{A262A208-76A7-4886-BA6E-B4FE32B1277C}"/>
    <dgm:cxn modelId="{6E893EFE-CA1B-460F-B7A3-05AF7937ED92}" type="presOf" srcId="{E6A3BBCB-DD13-46C4-B06D-F0087A3941BE}" destId="{E7D71A8B-A992-432A-852D-1C21C25DC62F}" srcOrd="0" destOrd="0" presId="urn:microsoft.com/office/officeart/2008/layout/LinedList"/>
    <dgm:cxn modelId="{052D9FC8-4E03-41EA-80AF-88F70C618FE5}" srcId="{8CC81729-682E-4FB3-9B03-6E9CA0C632E1}" destId="{D546AE7B-BDCA-47A4-8400-AFFDB5761F55}" srcOrd="3" destOrd="0" parTransId="{C67D9E4B-BC39-429C-A299-B76A469365ED}" sibTransId="{35EA498D-3492-48A7-8E80-33B06E93DB4F}"/>
    <dgm:cxn modelId="{03E6C35A-2DC0-4445-8FA2-05E274DEC838}" type="presOf" srcId="{A99560FD-97B6-47EC-8103-C21691BF43F2}" destId="{BBD8386C-0550-4995-9747-A45366D22ACE}" srcOrd="0" destOrd="0" presId="urn:microsoft.com/office/officeart/2008/layout/LinedList"/>
    <dgm:cxn modelId="{28C93152-3C6B-4828-A324-479F59BF096B}" type="presOf" srcId="{D546AE7B-BDCA-47A4-8400-AFFDB5761F55}" destId="{DA6A6479-CECC-40AE-B07C-E853644ED630}" srcOrd="0" destOrd="0" presId="urn:microsoft.com/office/officeart/2008/layout/LinedList"/>
    <dgm:cxn modelId="{51FBF2D5-B09F-4DAA-A811-6003E8462C8D}" type="presOf" srcId="{8CC81729-682E-4FB3-9B03-6E9CA0C632E1}" destId="{DA30A175-1960-4A12-84C1-DC974D05DF0C}" srcOrd="0" destOrd="0" presId="urn:microsoft.com/office/officeart/2008/layout/LinedList"/>
    <dgm:cxn modelId="{50A453C0-458E-4BD4-9A5A-6E1E205823C3}" srcId="{8CC81729-682E-4FB3-9B03-6E9CA0C632E1}" destId="{A99560FD-97B6-47EC-8103-C21691BF43F2}" srcOrd="1" destOrd="0" parTransId="{DD9D0EEA-8985-4A31-BC10-392BE4868459}" sibTransId="{041EC28A-764A-43B0-BBC1-5320DD3409DD}"/>
    <dgm:cxn modelId="{5EF434C3-483C-430A-BF6C-7B85F2722AEC}" type="presParOf" srcId="{DA30A175-1960-4A12-84C1-DC974D05DF0C}" destId="{7DA1DA1E-95D7-4C1C-9878-EEFED60D1515}" srcOrd="0" destOrd="0" presId="urn:microsoft.com/office/officeart/2008/layout/LinedList"/>
    <dgm:cxn modelId="{4249A7DF-9946-4B47-AA77-8D9E62C83A9A}" type="presParOf" srcId="{DA30A175-1960-4A12-84C1-DC974D05DF0C}" destId="{0E5EC9F3-902F-47A8-8D63-242734F7068E}" srcOrd="1" destOrd="0" presId="urn:microsoft.com/office/officeart/2008/layout/LinedList"/>
    <dgm:cxn modelId="{1D2DD589-CF9B-4327-86FC-3DAF67AE311A}" type="presParOf" srcId="{0E5EC9F3-902F-47A8-8D63-242734F7068E}" destId="{5139FD4F-C210-499A-8E8F-26DA2D83E322}" srcOrd="0" destOrd="0" presId="urn:microsoft.com/office/officeart/2008/layout/LinedList"/>
    <dgm:cxn modelId="{A9CC78A8-482B-4E71-AA72-23480EC2B1F7}" type="presParOf" srcId="{0E5EC9F3-902F-47A8-8D63-242734F7068E}" destId="{2DF80FA3-1C96-4A73-8AC5-B52876B36F21}" srcOrd="1" destOrd="0" presId="urn:microsoft.com/office/officeart/2008/layout/LinedList"/>
    <dgm:cxn modelId="{01443196-388F-425A-B95F-EE83D64DFF9C}" type="presParOf" srcId="{DA30A175-1960-4A12-84C1-DC974D05DF0C}" destId="{422A5010-FB0D-4586-8761-E83EB262664B}" srcOrd="2" destOrd="0" presId="urn:microsoft.com/office/officeart/2008/layout/LinedList"/>
    <dgm:cxn modelId="{69B95802-70E4-4EA3-984B-D83107B8C713}" type="presParOf" srcId="{DA30A175-1960-4A12-84C1-DC974D05DF0C}" destId="{1EE897BD-CC5F-4FE3-A82A-C87B08603314}" srcOrd="3" destOrd="0" presId="urn:microsoft.com/office/officeart/2008/layout/LinedList"/>
    <dgm:cxn modelId="{B9C48996-5172-4C6D-B9C9-C1A7A4216303}" type="presParOf" srcId="{1EE897BD-CC5F-4FE3-A82A-C87B08603314}" destId="{BBD8386C-0550-4995-9747-A45366D22ACE}" srcOrd="0" destOrd="0" presId="urn:microsoft.com/office/officeart/2008/layout/LinedList"/>
    <dgm:cxn modelId="{FD33DA87-2971-4DAD-AC91-13493492A23B}" type="presParOf" srcId="{1EE897BD-CC5F-4FE3-A82A-C87B08603314}" destId="{B96D0A9C-6241-446D-A8CE-C9DE7F6123CA}" srcOrd="1" destOrd="0" presId="urn:microsoft.com/office/officeart/2008/layout/LinedList"/>
    <dgm:cxn modelId="{B38501B5-234C-4E05-84F0-5B283956BF0C}" type="presParOf" srcId="{DA30A175-1960-4A12-84C1-DC974D05DF0C}" destId="{210859F8-4542-402B-9E03-D97289A1D258}" srcOrd="4" destOrd="0" presId="urn:microsoft.com/office/officeart/2008/layout/LinedList"/>
    <dgm:cxn modelId="{CC258974-EE83-4BCB-B3AE-BA052ACD1A60}" type="presParOf" srcId="{DA30A175-1960-4A12-84C1-DC974D05DF0C}" destId="{CA5BCAEF-4612-4DB2-8137-0FC16FF6AE5E}" srcOrd="5" destOrd="0" presId="urn:microsoft.com/office/officeart/2008/layout/LinedList"/>
    <dgm:cxn modelId="{39A9C937-AB8D-462A-9297-DDAECA0CA9F2}" type="presParOf" srcId="{CA5BCAEF-4612-4DB2-8137-0FC16FF6AE5E}" destId="{E7D71A8B-A992-432A-852D-1C21C25DC62F}" srcOrd="0" destOrd="0" presId="urn:microsoft.com/office/officeart/2008/layout/LinedList"/>
    <dgm:cxn modelId="{7FAC967C-3518-4483-A7AA-4FB0AB84B4FA}" type="presParOf" srcId="{CA5BCAEF-4612-4DB2-8137-0FC16FF6AE5E}" destId="{DDB7F6AC-2E6D-43F0-801D-6FF866BE308F}" srcOrd="1" destOrd="0" presId="urn:microsoft.com/office/officeart/2008/layout/LinedList"/>
    <dgm:cxn modelId="{EBDEC111-6522-4AFF-8794-9A5FE08A1F78}" type="presParOf" srcId="{DA30A175-1960-4A12-84C1-DC974D05DF0C}" destId="{1D8F52F2-C481-4E3B-9892-30BD01CA6F7F}" srcOrd="6" destOrd="0" presId="urn:microsoft.com/office/officeart/2008/layout/LinedList"/>
    <dgm:cxn modelId="{6B15C368-D751-49B8-80D3-73B03F0A554D}" type="presParOf" srcId="{DA30A175-1960-4A12-84C1-DC974D05DF0C}" destId="{D3209324-3D0D-4BDB-80A1-64CBC28998D2}" srcOrd="7" destOrd="0" presId="urn:microsoft.com/office/officeart/2008/layout/LinedList"/>
    <dgm:cxn modelId="{1F8C6514-FB42-4831-825D-BF45775DC66B}" type="presParOf" srcId="{D3209324-3D0D-4BDB-80A1-64CBC28998D2}" destId="{DA6A6479-CECC-40AE-B07C-E853644ED630}" srcOrd="0" destOrd="0" presId="urn:microsoft.com/office/officeart/2008/layout/LinedList"/>
    <dgm:cxn modelId="{3E4D9F3D-3500-45BC-B680-297F6CD1E277}" type="presParOf" srcId="{D3209324-3D0D-4BDB-80A1-64CBC28998D2}" destId="{68794A49-F9DF-4077-B8AA-9A38031AC3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712B37-796A-4ACF-B5C1-34D4F21DF64F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0F70A7-37A4-49DA-AA9F-2202F63B9BA9}">
      <dgm:prSet phldrT="[Текст]" custT="1"/>
      <dgm:spPr/>
      <dgm:t>
        <a:bodyPr anchor="ctr"/>
        <a:lstStyle/>
        <a:p>
          <a:pPr algn="just" rtl="0">
            <a:lnSpc>
              <a:spcPct val="100000"/>
            </a:lnSpc>
          </a:pPr>
          <a:r>
            <a:rPr lang="ru-RU" sz="1400" b="1" i="0" u="none" dirty="0" smtClean="0">
              <a:latin typeface="Arial" panose="020B0604020202020204" pitchFamily="34" charset="0"/>
              <a:cs typeface="Arial" panose="020B0604020202020204" pitchFamily="34" charset="0"/>
            </a:rPr>
            <a:t>«Сведения о повторном посещении» </a:t>
          </a:r>
          <a:r>
            <a:rPr lang="ru-RU" sz="14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(дата постановки на учет, беременность</a:t>
          </a:r>
          <a:r>
            <a:rPr lang="ru-RU" sz="14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 по счету, основной диагноз, сопутствующий диагноз, сведения о плодах (кол-во, </a:t>
          </a:r>
          <a:r>
            <a:rPr lang="ru-RU" sz="1400" b="0" i="0" u="none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хориальность</a:t>
          </a:r>
          <a:r>
            <a:rPr lang="ru-RU" sz="14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), сведения о предыдущих беременностях, данные о </a:t>
          </a:r>
          <a:r>
            <a:rPr lang="ru-RU" sz="1400" b="0" i="0" u="none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пренатальной</a:t>
          </a:r>
          <a:r>
            <a:rPr lang="ru-RU" sz="14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 диагностики, данные о направлении на госпитализацию)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411F4-C980-41DA-80FF-4468442CE665}" type="parTrans" cxnId="{247BE1E4-067A-4FBE-9A7A-C91E5891909C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4468D7-99DB-4E50-BA8A-9DAA4C3A66A0}" type="sibTrans" cxnId="{247BE1E4-067A-4FBE-9A7A-C91E5891909C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38B2BE-941F-4DCA-B6B5-24017E1E6971}">
      <dgm:prSet custT="1"/>
      <dgm:spPr/>
      <dgm:t>
        <a:bodyPr anchor="ctr"/>
        <a:lstStyle/>
        <a:p>
          <a:pPr algn="just" rtl="0">
            <a:lnSpc>
              <a:spcPct val="100000"/>
            </a:lnSpc>
          </a:pPr>
          <a:r>
            <a:rPr lang="ru-RU" sz="1400" b="1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Протокол посещения в формате </a:t>
          </a:r>
          <a:r>
            <a:rPr lang="ru-RU" sz="1400" b="1" i="0" u="none" baseline="0" dirty="0" smtClean="0">
              <a:solidFill>
                <a:srgbClr val="426FA4"/>
              </a:solidFill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en-US" sz="1400" b="1" i="0" u="none" baseline="0" dirty="0" smtClean="0">
              <a:solidFill>
                <a:srgbClr val="426FA4"/>
              </a:solidFill>
              <a:latin typeface="Arial" panose="020B0604020202020204" pitchFamily="34" charset="0"/>
              <a:cs typeface="Arial" panose="020B0604020202020204" pitchFamily="34" charset="0"/>
            </a:rPr>
            <a:t>.pdf</a:t>
          </a:r>
          <a:r>
            <a:rPr lang="ru-RU" sz="1400" b="1" i="0" u="none" baseline="0" dirty="0" smtClean="0">
              <a:solidFill>
                <a:srgbClr val="426FA4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400" b="0" i="0" u="none" dirty="0">
            <a:solidFill>
              <a:srgbClr val="426FA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6BBF99-1295-4939-B785-A1836D304342}" type="parTrans" cxnId="{E1070049-7AB9-4035-A3E1-92F13A5BF65F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BBCE21-4443-427A-9B7B-B8CECEA86E91}" type="sibTrans" cxnId="{E1070049-7AB9-4035-A3E1-92F13A5BF65F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B99278-4A7D-481A-8921-AB058F16773F}">
      <dgm:prSet custT="1"/>
      <dgm:spPr/>
      <dgm:t>
        <a:bodyPr anchor="ctr"/>
        <a:lstStyle/>
        <a:p>
          <a:pPr algn="just" rtl="0">
            <a:lnSpc>
              <a:spcPct val="100000"/>
            </a:lnSpc>
          </a:pPr>
          <a:r>
            <a:rPr lang="ru-RU" sz="1400" b="1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Протокол УЗИ в формате</a:t>
          </a:r>
          <a:r>
            <a:rPr lang="en-US" sz="1400" b="1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i="0" u="none" baseline="0" dirty="0" smtClean="0">
              <a:solidFill>
                <a:srgbClr val="426FA4"/>
              </a:solidFill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en-US" sz="1400" b="1" i="0" u="none" baseline="0" dirty="0" smtClean="0">
              <a:solidFill>
                <a:srgbClr val="426FA4"/>
              </a:solidFill>
              <a:latin typeface="Arial" panose="020B0604020202020204" pitchFamily="34" charset="0"/>
              <a:cs typeface="Arial" panose="020B0604020202020204" pitchFamily="34" charset="0"/>
            </a:rPr>
            <a:t>.pdf</a:t>
          </a:r>
          <a:r>
            <a:rPr lang="ru-RU" sz="1400" b="1" i="0" u="none" baseline="0" dirty="0" smtClean="0">
              <a:solidFill>
                <a:srgbClr val="426FA4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400" b="1" i="0" u="none" baseline="0" dirty="0">
            <a:solidFill>
              <a:srgbClr val="426FA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8D02AD-13B3-484C-A314-F9914DFEF691}" type="parTrans" cxnId="{9A6F5150-4A26-4AB8-81CB-8C80EBDC98E1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A4638D-2B6B-4454-A337-956FF67D7870}" type="sibTrans" cxnId="{9A6F5150-4A26-4AB8-81CB-8C80EBDC98E1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D90B0-C011-46A3-8785-894DA41DABF2}">
      <dgm:prSet custT="1"/>
      <dgm:spPr/>
      <dgm:t>
        <a:bodyPr anchor="ctr"/>
        <a:lstStyle/>
        <a:p>
          <a:pPr algn="just" rtl="0">
            <a:lnSpc>
              <a:spcPct val="100000"/>
            </a:lnSpc>
          </a:pPr>
          <a:r>
            <a:rPr lang="ru-RU" sz="1400" b="1" i="0" u="none" dirty="0" smtClean="0">
              <a:latin typeface="Arial" panose="020B0604020202020204" pitchFamily="34" charset="0"/>
              <a:cs typeface="Arial" panose="020B0604020202020204" pitchFamily="34" charset="0"/>
            </a:rPr>
            <a:t>«Лабораторное</a:t>
          </a:r>
          <a:r>
            <a:rPr lang="ru-RU" sz="1400" b="1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 и динамическое наблюдение беременной» </a:t>
          </a:r>
          <a:r>
            <a:rPr lang="ru-RU" sz="14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(АД, масса тела, ОАК, белок в моче, сердцебиение плода, шевеления, ВДМ, ОЖ, реакция на сифилис, титр антител резус – фактор) </a:t>
          </a:r>
          <a:endParaRPr lang="ru-RU" sz="14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5B01B4-EADE-4AD9-BEC8-EC596BFDB3C5}" type="parTrans" cxnId="{B60AF685-6458-4A10-AF6D-86E20807ED37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61449-BEDA-40ED-A52B-3C58F7C012AC}" type="sibTrans" cxnId="{B60AF685-6458-4A10-AF6D-86E20807ED37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8F863-5827-41DF-8145-DAC9AF79DFE2}">
      <dgm:prSet custT="1"/>
      <dgm:spPr/>
      <dgm:t>
        <a:bodyPr anchor="ctr"/>
        <a:lstStyle/>
        <a:p>
          <a:pPr algn="just" rtl="0">
            <a:lnSpc>
              <a:spcPct val="100000"/>
            </a:lnSpc>
          </a:pPr>
          <a:r>
            <a:rPr lang="ru-RU" sz="1400" b="1" i="0" u="none" dirty="0" smtClean="0">
              <a:latin typeface="Arial" panose="020B0604020202020204" pitchFamily="34" charset="0"/>
              <a:cs typeface="Arial" panose="020B0604020202020204" pitchFamily="34" charset="0"/>
            </a:rPr>
            <a:t>«Карта иммуногематологического обследования беременной» </a:t>
          </a:r>
          <a:r>
            <a:rPr lang="ru-RU" sz="14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(дата исследования, группа крови, резус принадлежность, фенотип антигенов эритроцитов, антитела к антигенам эритроцитов в сыворотке,</a:t>
          </a:r>
          <a:r>
            <a:rPr lang="ru-RU" sz="14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 группа  и резус крови отца)</a:t>
          </a:r>
          <a:endParaRPr lang="ru-RU" sz="14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F39AE3-B5CD-4B26-A2F1-049BC73E3D49}" type="parTrans" cxnId="{4A9CB53A-D245-462F-A97A-9491B655CABB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22E3B4-3D8B-4EDC-8B04-BC4994E1B50B}" type="sibTrans" cxnId="{4A9CB53A-D245-462F-A97A-9491B655CABB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C5FCAA-5985-4662-BEEF-6411323D21D2}">
      <dgm:prSet custT="1"/>
      <dgm:spPr/>
      <dgm:t>
        <a:bodyPr anchor="ctr"/>
        <a:lstStyle/>
        <a:p>
          <a:pPr algn="just" rtl="0">
            <a:lnSpc>
              <a:spcPct val="100000"/>
            </a:lnSpc>
          </a:pPr>
          <a:r>
            <a:rPr lang="ru-RU" sz="1400" b="1" i="0" u="none" dirty="0" smtClean="0">
              <a:latin typeface="Arial" panose="020B0604020202020204" pitchFamily="34" charset="0"/>
              <a:cs typeface="Arial" panose="020B0604020202020204" pitchFamily="34" charset="0"/>
            </a:rPr>
            <a:t>«Исследования степени резус-сенсибилизации» </a:t>
          </a:r>
          <a:r>
            <a:rPr lang="ru-RU" sz="14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(дата исследования,</a:t>
          </a:r>
          <a:r>
            <a:rPr lang="ru-RU" sz="14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 срок </a:t>
          </a:r>
          <a:r>
            <a:rPr lang="ru-RU" sz="1400" b="0" i="0" u="none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гестации</a:t>
          </a:r>
          <a:r>
            <a:rPr lang="ru-RU" sz="14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, метод исследования, титр антител, введение иммуноглобулина человека </a:t>
          </a:r>
          <a:r>
            <a:rPr lang="ru-RU" sz="1400" b="0" i="0" u="none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антирезус</a:t>
          </a:r>
          <a:r>
            <a:rPr lang="ru-RU" sz="14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RHO</a:t>
          </a:r>
          <a:r>
            <a:rPr lang="ru-RU" sz="14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[D]</a:t>
          </a:r>
          <a:r>
            <a:rPr lang="ru-RU" sz="14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, дата введения, этап, доза) </a:t>
          </a:r>
          <a:endParaRPr lang="ru-RU" sz="14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EAB35E-D683-40EB-AEFB-A4B41B6DECDA}" type="parTrans" cxnId="{DD23291E-6404-48CF-A77B-A5A6D35D1B5F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82138-7379-44B8-AFF5-19B75700011F}" type="sibTrans" cxnId="{DD23291E-6404-48CF-A77B-A5A6D35D1B5F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3ED6C-0FC2-45C7-9573-5FBDE6BD1F15}">
      <dgm:prSet custT="1"/>
      <dgm:spPr/>
      <dgm:t>
        <a:bodyPr anchor="ctr"/>
        <a:lstStyle/>
        <a:p>
          <a:pPr algn="just" rtl="0">
            <a:lnSpc>
              <a:spcPct val="100000"/>
            </a:lnSpc>
          </a:pPr>
          <a:r>
            <a:rPr lang="ru-RU" sz="1400" b="1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«Сведения по факторам перинатального риска» </a:t>
          </a:r>
          <a:r>
            <a:rPr lang="ru-RU" sz="14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- в Регионе утверждена шкала факторов риска по Радзинскому  В. Е, Князев С. А., Костин И. Н. 2018 г.</a:t>
          </a:r>
          <a:endParaRPr lang="ru-RU" sz="14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3CBCC8-A3FB-46A5-9141-0509337A5222}" type="parTrans" cxnId="{F4C35183-B1CF-481A-8A96-CDFB64A643EB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C947D6-4676-4223-BE4D-E2AA4D9D8687}" type="sibTrans" cxnId="{F4C35183-B1CF-481A-8A96-CDFB64A643EB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6317F7-8051-4250-95F8-CEC207B27F08}">
      <dgm:prSet custT="1"/>
      <dgm:spPr/>
      <dgm:t>
        <a:bodyPr anchor="ctr"/>
        <a:lstStyle/>
        <a:p>
          <a:pPr algn="just" rtl="0">
            <a:lnSpc>
              <a:spcPct val="100000"/>
            </a:lnSpc>
          </a:pPr>
          <a:r>
            <a:rPr lang="ru-RU" sz="14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«Исход беременности» – данные об</a:t>
          </a:r>
          <a:r>
            <a:rPr lang="ru-RU" sz="14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 исходах беременности, видах </a:t>
          </a:r>
          <a:r>
            <a:rPr lang="ru-RU" sz="1400" b="0" i="0" u="none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родорозрешения</a:t>
          </a:r>
          <a:r>
            <a:rPr lang="ru-RU" sz="14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, сведения о новорожденных.</a:t>
          </a:r>
          <a:endParaRPr lang="ru-RU" sz="14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B7300B-3EE7-4750-B500-DFC86C319A2B}" type="parTrans" cxnId="{DF03A3A9-4396-4480-AA29-0234BB9F0858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EB1F68-A17B-4CE7-9464-857EB0218F65}" type="sibTrans" cxnId="{DF03A3A9-4396-4480-AA29-0234BB9F0858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7295F6-8F54-4244-83E7-CBEBFC03D559}">
      <dgm:prSet custT="1"/>
      <dgm:spPr/>
      <dgm:t>
        <a:bodyPr anchor="ctr"/>
        <a:lstStyle/>
        <a:p>
          <a:pPr algn="just" rtl="0">
            <a:lnSpc>
              <a:spcPct val="100000"/>
            </a:lnSpc>
          </a:pPr>
          <a:r>
            <a:rPr lang="ru-RU" sz="14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Рекомендации о ведении беременных специалистами перинатальных центров.</a:t>
          </a:r>
          <a:endParaRPr lang="ru-RU" sz="14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33EE0-B9DC-4840-A260-FF427BE588CB}" type="parTrans" cxnId="{3817B29D-9BDA-424E-953E-334FBEBBC238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4A878F-A4F2-4ED9-9565-F259ECEF4AD9}" type="sibTrans" cxnId="{3817B29D-9BDA-424E-953E-334FBEBBC238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23F6A-2F10-4B0D-AB66-35F19CED4627}">
      <dgm:prSet custT="1"/>
      <dgm:spPr/>
      <dgm:t>
        <a:bodyPr anchor="ctr"/>
        <a:lstStyle/>
        <a:p>
          <a:pPr algn="just" rtl="0">
            <a:lnSpc>
              <a:spcPct val="100000"/>
            </a:lnSpc>
          </a:pPr>
          <a:r>
            <a:rPr lang="ru-RU" sz="1400" b="0" i="0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Сведения о выполнении рекомендации специалиста перинатального центра </a:t>
          </a:r>
          <a:endParaRPr lang="ru-RU" sz="14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D6B2C8-1789-490A-B2A7-D5E39FAEF3FD}" type="parTrans" cxnId="{D7B45362-6990-4967-AB01-4A37DFD25D40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C5B553-A513-49B4-BFF5-DACBCBE9E3C5}" type="sibTrans" cxnId="{D7B45362-6990-4967-AB01-4A37DFD25D40}">
      <dgm:prSet/>
      <dgm:spPr/>
      <dgm:t>
        <a:bodyPr/>
        <a:lstStyle/>
        <a:p>
          <a:pPr algn="just">
            <a:lnSpc>
              <a:spcPct val="100000"/>
            </a:lnSpc>
          </a:pPr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4D23B2-94C1-4E58-B176-218BF71B5549}" type="pres">
      <dgm:prSet presAssocID="{59712B37-796A-4ACF-B5C1-34D4F21DF64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B8CDAA5-27CA-4859-9193-47006366CB2C}" type="pres">
      <dgm:prSet presAssocID="{080F70A7-37A4-49DA-AA9F-2202F63B9BA9}" presName="thickLine" presStyleLbl="alignNode1" presStyleIdx="0" presStyleCnt="10"/>
      <dgm:spPr/>
    </dgm:pt>
    <dgm:pt modelId="{1EB07C53-D2DB-48F4-8467-3D8ECF32BDD4}" type="pres">
      <dgm:prSet presAssocID="{080F70A7-37A4-49DA-AA9F-2202F63B9BA9}" presName="horz1" presStyleCnt="0"/>
      <dgm:spPr/>
    </dgm:pt>
    <dgm:pt modelId="{47B7A1D1-B57E-4B44-BCF6-A09455CE0AB2}" type="pres">
      <dgm:prSet presAssocID="{080F70A7-37A4-49DA-AA9F-2202F63B9BA9}" presName="tx1" presStyleLbl="revTx" presStyleIdx="0" presStyleCnt="10"/>
      <dgm:spPr/>
      <dgm:t>
        <a:bodyPr/>
        <a:lstStyle/>
        <a:p>
          <a:endParaRPr lang="ru-RU"/>
        </a:p>
      </dgm:t>
    </dgm:pt>
    <dgm:pt modelId="{2EE71DDC-3316-4B48-9B3B-49B8D78DE806}" type="pres">
      <dgm:prSet presAssocID="{080F70A7-37A4-49DA-AA9F-2202F63B9BA9}" presName="vert1" presStyleCnt="0"/>
      <dgm:spPr/>
    </dgm:pt>
    <dgm:pt modelId="{C1193FDD-CF7C-4756-AD59-0A02456CF5C7}" type="pres">
      <dgm:prSet presAssocID="{EE38B2BE-941F-4DCA-B6B5-24017E1E6971}" presName="thickLine" presStyleLbl="alignNode1" presStyleIdx="1" presStyleCnt="10"/>
      <dgm:spPr/>
    </dgm:pt>
    <dgm:pt modelId="{4B80AF0C-0D13-4507-BA74-3C1414DE2160}" type="pres">
      <dgm:prSet presAssocID="{EE38B2BE-941F-4DCA-B6B5-24017E1E6971}" presName="horz1" presStyleCnt="0"/>
      <dgm:spPr/>
    </dgm:pt>
    <dgm:pt modelId="{9DDA1F04-995E-41AE-93EC-ADE889CC5476}" type="pres">
      <dgm:prSet presAssocID="{EE38B2BE-941F-4DCA-B6B5-24017E1E6971}" presName="tx1" presStyleLbl="revTx" presStyleIdx="1" presStyleCnt="10" custScaleY="56108"/>
      <dgm:spPr/>
      <dgm:t>
        <a:bodyPr/>
        <a:lstStyle/>
        <a:p>
          <a:endParaRPr lang="ru-RU"/>
        </a:p>
      </dgm:t>
    </dgm:pt>
    <dgm:pt modelId="{ED31A9C4-5FC3-49AD-9B78-896983E66FDE}" type="pres">
      <dgm:prSet presAssocID="{EE38B2BE-941F-4DCA-B6B5-24017E1E6971}" presName="vert1" presStyleCnt="0"/>
      <dgm:spPr/>
    </dgm:pt>
    <dgm:pt modelId="{B0297AE6-51A4-4497-AB1E-361E9CC98538}" type="pres">
      <dgm:prSet presAssocID="{F4B99278-4A7D-481A-8921-AB058F16773F}" presName="thickLine" presStyleLbl="alignNode1" presStyleIdx="2" presStyleCnt="10"/>
      <dgm:spPr/>
    </dgm:pt>
    <dgm:pt modelId="{0DB5A92D-50A0-40E8-9899-E01547CD1CA2}" type="pres">
      <dgm:prSet presAssocID="{F4B99278-4A7D-481A-8921-AB058F16773F}" presName="horz1" presStyleCnt="0"/>
      <dgm:spPr/>
    </dgm:pt>
    <dgm:pt modelId="{668AA7E1-35D4-40F2-9276-DDD49AAE6232}" type="pres">
      <dgm:prSet presAssocID="{F4B99278-4A7D-481A-8921-AB058F16773F}" presName="tx1" presStyleLbl="revTx" presStyleIdx="2" presStyleCnt="10" custScaleY="58838"/>
      <dgm:spPr/>
      <dgm:t>
        <a:bodyPr/>
        <a:lstStyle/>
        <a:p>
          <a:endParaRPr lang="ru-RU"/>
        </a:p>
      </dgm:t>
    </dgm:pt>
    <dgm:pt modelId="{EFD2F620-F30F-4A67-B488-B2B0E7224E89}" type="pres">
      <dgm:prSet presAssocID="{F4B99278-4A7D-481A-8921-AB058F16773F}" presName="vert1" presStyleCnt="0"/>
      <dgm:spPr/>
    </dgm:pt>
    <dgm:pt modelId="{A45E74B9-4433-4F97-BB9E-565FD2719374}" type="pres">
      <dgm:prSet presAssocID="{095D90B0-C011-46A3-8785-894DA41DABF2}" presName="thickLine" presStyleLbl="alignNode1" presStyleIdx="3" presStyleCnt="10"/>
      <dgm:spPr/>
    </dgm:pt>
    <dgm:pt modelId="{35DBAF91-7C7C-4636-8C24-A4F5E9C6D94E}" type="pres">
      <dgm:prSet presAssocID="{095D90B0-C011-46A3-8785-894DA41DABF2}" presName="horz1" presStyleCnt="0"/>
      <dgm:spPr/>
    </dgm:pt>
    <dgm:pt modelId="{49FD2BC8-D797-43A8-8C16-25ACE8B61C5C}" type="pres">
      <dgm:prSet presAssocID="{095D90B0-C011-46A3-8785-894DA41DABF2}" presName="tx1" presStyleLbl="revTx" presStyleIdx="3" presStyleCnt="10" custScaleY="71963"/>
      <dgm:spPr/>
      <dgm:t>
        <a:bodyPr/>
        <a:lstStyle/>
        <a:p>
          <a:endParaRPr lang="ru-RU"/>
        </a:p>
      </dgm:t>
    </dgm:pt>
    <dgm:pt modelId="{9EB940A0-6844-4669-B0E6-5A0D4D7774A0}" type="pres">
      <dgm:prSet presAssocID="{095D90B0-C011-46A3-8785-894DA41DABF2}" presName="vert1" presStyleCnt="0"/>
      <dgm:spPr/>
    </dgm:pt>
    <dgm:pt modelId="{3CAC8B73-EDFE-4C1C-BCDB-785DAB5E1976}" type="pres">
      <dgm:prSet presAssocID="{6838F863-5827-41DF-8145-DAC9AF79DFE2}" presName="thickLine" presStyleLbl="alignNode1" presStyleIdx="4" presStyleCnt="10"/>
      <dgm:spPr/>
    </dgm:pt>
    <dgm:pt modelId="{0B6E156F-65BB-4C1F-8BE3-D1192F38CBB2}" type="pres">
      <dgm:prSet presAssocID="{6838F863-5827-41DF-8145-DAC9AF79DFE2}" presName="horz1" presStyleCnt="0"/>
      <dgm:spPr/>
    </dgm:pt>
    <dgm:pt modelId="{E148939E-8E6D-4E45-9A48-4D2E52A2DC29}" type="pres">
      <dgm:prSet presAssocID="{6838F863-5827-41DF-8145-DAC9AF79DFE2}" presName="tx1" presStyleLbl="revTx" presStyleIdx="4" presStyleCnt="10"/>
      <dgm:spPr/>
      <dgm:t>
        <a:bodyPr/>
        <a:lstStyle/>
        <a:p>
          <a:endParaRPr lang="ru-RU"/>
        </a:p>
      </dgm:t>
    </dgm:pt>
    <dgm:pt modelId="{828C2021-31F6-4029-87FE-10600E4B0946}" type="pres">
      <dgm:prSet presAssocID="{6838F863-5827-41DF-8145-DAC9AF79DFE2}" presName="vert1" presStyleCnt="0"/>
      <dgm:spPr/>
    </dgm:pt>
    <dgm:pt modelId="{D90B82F3-2A50-4CA0-8A4D-69F327D83979}" type="pres">
      <dgm:prSet presAssocID="{90C5FCAA-5985-4662-BEEF-6411323D21D2}" presName="thickLine" presStyleLbl="alignNode1" presStyleIdx="5" presStyleCnt="10"/>
      <dgm:spPr/>
    </dgm:pt>
    <dgm:pt modelId="{380CB4A7-0A3B-4EFA-8996-3AC95813A75F}" type="pres">
      <dgm:prSet presAssocID="{90C5FCAA-5985-4662-BEEF-6411323D21D2}" presName="horz1" presStyleCnt="0"/>
      <dgm:spPr/>
    </dgm:pt>
    <dgm:pt modelId="{2A417476-7BC6-4006-A594-8689FBBABA86}" type="pres">
      <dgm:prSet presAssocID="{90C5FCAA-5985-4662-BEEF-6411323D21D2}" presName="tx1" presStyleLbl="revTx" presStyleIdx="5" presStyleCnt="10" custScaleY="72090"/>
      <dgm:spPr/>
      <dgm:t>
        <a:bodyPr/>
        <a:lstStyle/>
        <a:p>
          <a:endParaRPr lang="ru-RU"/>
        </a:p>
      </dgm:t>
    </dgm:pt>
    <dgm:pt modelId="{E1521C5A-4E71-481B-990D-3E9CF6FBADEA}" type="pres">
      <dgm:prSet presAssocID="{90C5FCAA-5985-4662-BEEF-6411323D21D2}" presName="vert1" presStyleCnt="0"/>
      <dgm:spPr/>
    </dgm:pt>
    <dgm:pt modelId="{D952DDCD-D224-433A-AA4A-0DE693ED2DBF}" type="pres">
      <dgm:prSet presAssocID="{B323ED6C-0FC2-45C7-9573-5FBDE6BD1F15}" presName="thickLine" presStyleLbl="alignNode1" presStyleIdx="6" presStyleCnt="10"/>
      <dgm:spPr/>
    </dgm:pt>
    <dgm:pt modelId="{349D29D7-D18B-41EA-BB5A-262B5C511813}" type="pres">
      <dgm:prSet presAssocID="{B323ED6C-0FC2-45C7-9573-5FBDE6BD1F15}" presName="horz1" presStyleCnt="0"/>
      <dgm:spPr/>
    </dgm:pt>
    <dgm:pt modelId="{8523891A-1D16-4EF9-9ACE-0C6BA12D6CC2}" type="pres">
      <dgm:prSet presAssocID="{B323ED6C-0FC2-45C7-9573-5FBDE6BD1F15}" presName="tx1" presStyleLbl="revTx" presStyleIdx="6" presStyleCnt="10" custScaleY="72090"/>
      <dgm:spPr/>
      <dgm:t>
        <a:bodyPr/>
        <a:lstStyle/>
        <a:p>
          <a:endParaRPr lang="ru-RU"/>
        </a:p>
      </dgm:t>
    </dgm:pt>
    <dgm:pt modelId="{996AD5CE-B72E-438F-98EA-F433271FFE03}" type="pres">
      <dgm:prSet presAssocID="{B323ED6C-0FC2-45C7-9573-5FBDE6BD1F15}" presName="vert1" presStyleCnt="0"/>
      <dgm:spPr/>
    </dgm:pt>
    <dgm:pt modelId="{551466E1-3DC3-42A5-9AAC-A253F9A0F2B8}" type="pres">
      <dgm:prSet presAssocID="{966317F7-8051-4250-95F8-CEC207B27F08}" presName="thickLine" presStyleLbl="alignNode1" presStyleIdx="7" presStyleCnt="10"/>
      <dgm:spPr/>
    </dgm:pt>
    <dgm:pt modelId="{6974BD2F-18F2-428B-859D-34625389FC09}" type="pres">
      <dgm:prSet presAssocID="{966317F7-8051-4250-95F8-CEC207B27F08}" presName="horz1" presStyleCnt="0"/>
      <dgm:spPr/>
    </dgm:pt>
    <dgm:pt modelId="{FF184DAE-B13E-47B3-A2B9-2487D23C0070}" type="pres">
      <dgm:prSet presAssocID="{966317F7-8051-4250-95F8-CEC207B27F08}" presName="tx1" presStyleLbl="revTx" presStyleIdx="7" presStyleCnt="10" custScaleY="64105"/>
      <dgm:spPr/>
      <dgm:t>
        <a:bodyPr/>
        <a:lstStyle/>
        <a:p>
          <a:endParaRPr lang="ru-RU"/>
        </a:p>
      </dgm:t>
    </dgm:pt>
    <dgm:pt modelId="{12D4C376-BCFC-4775-97FD-221AA411967D}" type="pres">
      <dgm:prSet presAssocID="{966317F7-8051-4250-95F8-CEC207B27F08}" presName="vert1" presStyleCnt="0"/>
      <dgm:spPr/>
    </dgm:pt>
    <dgm:pt modelId="{87198708-03CF-4F09-A187-993448B5118F}" type="pres">
      <dgm:prSet presAssocID="{4E7295F6-8F54-4244-83E7-CBEBFC03D559}" presName="thickLine" presStyleLbl="alignNode1" presStyleIdx="8" presStyleCnt="10"/>
      <dgm:spPr/>
    </dgm:pt>
    <dgm:pt modelId="{AC9713A9-002D-4F00-9E92-8C48863D24C1}" type="pres">
      <dgm:prSet presAssocID="{4E7295F6-8F54-4244-83E7-CBEBFC03D559}" presName="horz1" presStyleCnt="0"/>
      <dgm:spPr/>
    </dgm:pt>
    <dgm:pt modelId="{7AB18C5B-93AB-49F0-B87A-B2EACBD26C23}" type="pres">
      <dgm:prSet presAssocID="{4E7295F6-8F54-4244-83E7-CBEBFC03D559}" presName="tx1" presStyleLbl="revTx" presStyleIdx="8" presStyleCnt="10" custScaleY="61707"/>
      <dgm:spPr/>
      <dgm:t>
        <a:bodyPr/>
        <a:lstStyle/>
        <a:p>
          <a:endParaRPr lang="ru-RU"/>
        </a:p>
      </dgm:t>
    </dgm:pt>
    <dgm:pt modelId="{6C708BE0-BBCB-4597-83D9-C4748E340200}" type="pres">
      <dgm:prSet presAssocID="{4E7295F6-8F54-4244-83E7-CBEBFC03D559}" presName="vert1" presStyleCnt="0"/>
      <dgm:spPr/>
    </dgm:pt>
    <dgm:pt modelId="{051AC5A3-DCC9-4D15-9757-C8E6D7604E81}" type="pres">
      <dgm:prSet presAssocID="{C2223F6A-2F10-4B0D-AB66-35F19CED4627}" presName="thickLine" presStyleLbl="alignNode1" presStyleIdx="9" presStyleCnt="10"/>
      <dgm:spPr/>
    </dgm:pt>
    <dgm:pt modelId="{1A61520F-F8B0-474A-956D-A2C0A8B09216}" type="pres">
      <dgm:prSet presAssocID="{C2223F6A-2F10-4B0D-AB66-35F19CED4627}" presName="horz1" presStyleCnt="0"/>
      <dgm:spPr/>
    </dgm:pt>
    <dgm:pt modelId="{71908F0B-EDFC-4757-ADAD-3C9CDEF105B2}" type="pres">
      <dgm:prSet presAssocID="{C2223F6A-2F10-4B0D-AB66-35F19CED4627}" presName="tx1" presStyleLbl="revTx" presStyleIdx="9" presStyleCnt="10" custScaleY="59158"/>
      <dgm:spPr/>
      <dgm:t>
        <a:bodyPr/>
        <a:lstStyle/>
        <a:p>
          <a:endParaRPr lang="ru-RU"/>
        </a:p>
      </dgm:t>
    </dgm:pt>
    <dgm:pt modelId="{D526F257-EF16-4137-B539-0AB30563353A}" type="pres">
      <dgm:prSet presAssocID="{C2223F6A-2F10-4B0D-AB66-35F19CED4627}" presName="vert1" presStyleCnt="0"/>
      <dgm:spPr/>
    </dgm:pt>
  </dgm:ptLst>
  <dgm:cxnLst>
    <dgm:cxn modelId="{DD23291E-6404-48CF-A77B-A5A6D35D1B5F}" srcId="{59712B37-796A-4ACF-B5C1-34D4F21DF64F}" destId="{90C5FCAA-5985-4662-BEEF-6411323D21D2}" srcOrd="5" destOrd="0" parTransId="{DAEAB35E-D683-40EB-AEFB-A4B41B6DECDA}" sibTransId="{3A682138-7379-44B8-AFF5-19B75700011F}"/>
    <dgm:cxn modelId="{4A9CB53A-D245-462F-A97A-9491B655CABB}" srcId="{59712B37-796A-4ACF-B5C1-34D4F21DF64F}" destId="{6838F863-5827-41DF-8145-DAC9AF79DFE2}" srcOrd="4" destOrd="0" parTransId="{C7F39AE3-B5CD-4B26-A2F1-049BC73E3D49}" sibTransId="{0422E3B4-3D8B-4EDC-8B04-BC4994E1B50B}"/>
    <dgm:cxn modelId="{9874B205-CA32-48AD-9530-8045A072E5CD}" type="presOf" srcId="{C2223F6A-2F10-4B0D-AB66-35F19CED4627}" destId="{71908F0B-EDFC-4757-ADAD-3C9CDEF105B2}" srcOrd="0" destOrd="0" presId="urn:microsoft.com/office/officeart/2008/layout/LinedList"/>
    <dgm:cxn modelId="{31DB21F0-6B49-4F4C-BCD3-F3097D3FD301}" type="presOf" srcId="{095D90B0-C011-46A3-8785-894DA41DABF2}" destId="{49FD2BC8-D797-43A8-8C16-25ACE8B61C5C}" srcOrd="0" destOrd="0" presId="urn:microsoft.com/office/officeart/2008/layout/LinedList"/>
    <dgm:cxn modelId="{E1070049-7AB9-4035-A3E1-92F13A5BF65F}" srcId="{59712B37-796A-4ACF-B5C1-34D4F21DF64F}" destId="{EE38B2BE-941F-4DCA-B6B5-24017E1E6971}" srcOrd="1" destOrd="0" parTransId="{D36BBF99-1295-4939-B785-A1836D304342}" sibTransId="{0BBBCE21-4443-427A-9B7B-B8CECEA86E91}"/>
    <dgm:cxn modelId="{B60AF685-6458-4A10-AF6D-86E20807ED37}" srcId="{59712B37-796A-4ACF-B5C1-34D4F21DF64F}" destId="{095D90B0-C011-46A3-8785-894DA41DABF2}" srcOrd="3" destOrd="0" parTransId="{945B01B4-EADE-4AD9-BEC8-EC596BFDB3C5}" sibTransId="{7C861449-BEDA-40ED-A52B-3C58F7C012AC}"/>
    <dgm:cxn modelId="{9A6F5150-4A26-4AB8-81CB-8C80EBDC98E1}" srcId="{59712B37-796A-4ACF-B5C1-34D4F21DF64F}" destId="{F4B99278-4A7D-481A-8921-AB058F16773F}" srcOrd="2" destOrd="0" parTransId="{E28D02AD-13B3-484C-A314-F9914DFEF691}" sibTransId="{54A4638D-2B6B-4454-A337-956FF67D7870}"/>
    <dgm:cxn modelId="{EADA7533-BBCF-4995-8A45-FE7FF6C27AF0}" type="presOf" srcId="{EE38B2BE-941F-4DCA-B6B5-24017E1E6971}" destId="{9DDA1F04-995E-41AE-93EC-ADE889CC5476}" srcOrd="0" destOrd="0" presId="urn:microsoft.com/office/officeart/2008/layout/LinedList"/>
    <dgm:cxn modelId="{02F8D430-138D-4B99-A526-D1DD9FBAD9C9}" type="presOf" srcId="{B323ED6C-0FC2-45C7-9573-5FBDE6BD1F15}" destId="{8523891A-1D16-4EF9-9ACE-0C6BA12D6CC2}" srcOrd="0" destOrd="0" presId="urn:microsoft.com/office/officeart/2008/layout/LinedList"/>
    <dgm:cxn modelId="{DF03A3A9-4396-4480-AA29-0234BB9F0858}" srcId="{59712B37-796A-4ACF-B5C1-34D4F21DF64F}" destId="{966317F7-8051-4250-95F8-CEC207B27F08}" srcOrd="7" destOrd="0" parTransId="{49B7300B-3EE7-4750-B500-DFC86C319A2B}" sibTransId="{A5EB1F68-A17B-4CE7-9464-857EB0218F65}"/>
    <dgm:cxn modelId="{AA964CF0-5DE2-40B2-9564-2749611654DC}" type="presOf" srcId="{59712B37-796A-4ACF-B5C1-34D4F21DF64F}" destId="{9E4D23B2-94C1-4E58-B176-218BF71B5549}" srcOrd="0" destOrd="0" presId="urn:microsoft.com/office/officeart/2008/layout/LinedList"/>
    <dgm:cxn modelId="{8958730A-6319-4B17-BB48-990B206C23BE}" type="presOf" srcId="{080F70A7-37A4-49DA-AA9F-2202F63B9BA9}" destId="{47B7A1D1-B57E-4B44-BCF6-A09455CE0AB2}" srcOrd="0" destOrd="0" presId="urn:microsoft.com/office/officeart/2008/layout/LinedList"/>
    <dgm:cxn modelId="{D7B45362-6990-4967-AB01-4A37DFD25D40}" srcId="{59712B37-796A-4ACF-B5C1-34D4F21DF64F}" destId="{C2223F6A-2F10-4B0D-AB66-35F19CED4627}" srcOrd="9" destOrd="0" parTransId="{90D6B2C8-1789-490A-B2A7-D5E39FAEF3FD}" sibTransId="{44C5B553-A513-49B4-BFF5-DACBCBE9E3C5}"/>
    <dgm:cxn modelId="{247BE1E4-067A-4FBE-9A7A-C91E5891909C}" srcId="{59712B37-796A-4ACF-B5C1-34D4F21DF64F}" destId="{080F70A7-37A4-49DA-AA9F-2202F63B9BA9}" srcOrd="0" destOrd="0" parTransId="{480411F4-C980-41DA-80FF-4468442CE665}" sibTransId="{E14468D7-99DB-4E50-BA8A-9DAA4C3A66A0}"/>
    <dgm:cxn modelId="{AC183E80-9FF4-411A-90EA-17F48B503D4F}" type="presOf" srcId="{966317F7-8051-4250-95F8-CEC207B27F08}" destId="{FF184DAE-B13E-47B3-A2B9-2487D23C0070}" srcOrd="0" destOrd="0" presId="urn:microsoft.com/office/officeart/2008/layout/LinedList"/>
    <dgm:cxn modelId="{9B3016CB-370D-4EDA-B63D-1FB18BE80346}" type="presOf" srcId="{F4B99278-4A7D-481A-8921-AB058F16773F}" destId="{668AA7E1-35D4-40F2-9276-DDD49AAE6232}" srcOrd="0" destOrd="0" presId="urn:microsoft.com/office/officeart/2008/layout/LinedList"/>
    <dgm:cxn modelId="{9CE85ED5-F79B-4A0E-BE86-735BC317E4B0}" type="presOf" srcId="{6838F863-5827-41DF-8145-DAC9AF79DFE2}" destId="{E148939E-8E6D-4E45-9A48-4D2E52A2DC29}" srcOrd="0" destOrd="0" presId="urn:microsoft.com/office/officeart/2008/layout/LinedList"/>
    <dgm:cxn modelId="{57149953-38E5-454E-AED6-A1CEBA4143FE}" type="presOf" srcId="{4E7295F6-8F54-4244-83E7-CBEBFC03D559}" destId="{7AB18C5B-93AB-49F0-B87A-B2EACBD26C23}" srcOrd="0" destOrd="0" presId="urn:microsoft.com/office/officeart/2008/layout/LinedList"/>
    <dgm:cxn modelId="{BA49150D-FEB5-4F6D-871E-92502870DE7B}" type="presOf" srcId="{90C5FCAA-5985-4662-BEEF-6411323D21D2}" destId="{2A417476-7BC6-4006-A594-8689FBBABA86}" srcOrd="0" destOrd="0" presId="urn:microsoft.com/office/officeart/2008/layout/LinedList"/>
    <dgm:cxn modelId="{F4C35183-B1CF-481A-8A96-CDFB64A643EB}" srcId="{59712B37-796A-4ACF-B5C1-34D4F21DF64F}" destId="{B323ED6C-0FC2-45C7-9573-5FBDE6BD1F15}" srcOrd="6" destOrd="0" parTransId="{583CBCC8-A3FB-46A5-9141-0509337A5222}" sibTransId="{7AC947D6-4676-4223-BE4D-E2AA4D9D8687}"/>
    <dgm:cxn modelId="{3817B29D-9BDA-424E-953E-334FBEBBC238}" srcId="{59712B37-796A-4ACF-B5C1-34D4F21DF64F}" destId="{4E7295F6-8F54-4244-83E7-CBEBFC03D559}" srcOrd="8" destOrd="0" parTransId="{0A133EE0-B9DC-4840-A260-FF427BE588CB}" sibTransId="{E74A878F-A4F2-4ED9-9565-F259ECEF4AD9}"/>
    <dgm:cxn modelId="{B48888E1-8A4F-4C0D-A81D-5DA56A53A1E7}" type="presParOf" srcId="{9E4D23B2-94C1-4E58-B176-218BF71B5549}" destId="{CB8CDAA5-27CA-4859-9193-47006366CB2C}" srcOrd="0" destOrd="0" presId="urn:microsoft.com/office/officeart/2008/layout/LinedList"/>
    <dgm:cxn modelId="{56576647-AA10-433D-8E64-8146D1899989}" type="presParOf" srcId="{9E4D23B2-94C1-4E58-B176-218BF71B5549}" destId="{1EB07C53-D2DB-48F4-8467-3D8ECF32BDD4}" srcOrd="1" destOrd="0" presId="urn:microsoft.com/office/officeart/2008/layout/LinedList"/>
    <dgm:cxn modelId="{3E99C79F-B311-4112-AC30-E7BB1850FE56}" type="presParOf" srcId="{1EB07C53-D2DB-48F4-8467-3D8ECF32BDD4}" destId="{47B7A1D1-B57E-4B44-BCF6-A09455CE0AB2}" srcOrd="0" destOrd="0" presId="urn:microsoft.com/office/officeart/2008/layout/LinedList"/>
    <dgm:cxn modelId="{02AA8495-EC51-4606-B0D3-30052043B9A3}" type="presParOf" srcId="{1EB07C53-D2DB-48F4-8467-3D8ECF32BDD4}" destId="{2EE71DDC-3316-4B48-9B3B-49B8D78DE806}" srcOrd="1" destOrd="0" presId="urn:microsoft.com/office/officeart/2008/layout/LinedList"/>
    <dgm:cxn modelId="{214821BE-EC08-4790-85B4-39984F29A5E4}" type="presParOf" srcId="{9E4D23B2-94C1-4E58-B176-218BF71B5549}" destId="{C1193FDD-CF7C-4756-AD59-0A02456CF5C7}" srcOrd="2" destOrd="0" presId="urn:microsoft.com/office/officeart/2008/layout/LinedList"/>
    <dgm:cxn modelId="{3AD2B3A3-7367-433D-BD41-F475884E72D7}" type="presParOf" srcId="{9E4D23B2-94C1-4E58-B176-218BF71B5549}" destId="{4B80AF0C-0D13-4507-BA74-3C1414DE2160}" srcOrd="3" destOrd="0" presId="urn:microsoft.com/office/officeart/2008/layout/LinedList"/>
    <dgm:cxn modelId="{65B8EFEA-520B-4517-8545-CC967D887113}" type="presParOf" srcId="{4B80AF0C-0D13-4507-BA74-3C1414DE2160}" destId="{9DDA1F04-995E-41AE-93EC-ADE889CC5476}" srcOrd="0" destOrd="0" presId="urn:microsoft.com/office/officeart/2008/layout/LinedList"/>
    <dgm:cxn modelId="{4B18B710-AA6C-4DED-950B-37560B252735}" type="presParOf" srcId="{4B80AF0C-0D13-4507-BA74-3C1414DE2160}" destId="{ED31A9C4-5FC3-49AD-9B78-896983E66FDE}" srcOrd="1" destOrd="0" presId="urn:microsoft.com/office/officeart/2008/layout/LinedList"/>
    <dgm:cxn modelId="{D5763C11-CEE0-447E-B58D-5FCD6A9813C2}" type="presParOf" srcId="{9E4D23B2-94C1-4E58-B176-218BF71B5549}" destId="{B0297AE6-51A4-4497-AB1E-361E9CC98538}" srcOrd="4" destOrd="0" presId="urn:microsoft.com/office/officeart/2008/layout/LinedList"/>
    <dgm:cxn modelId="{FF456488-FD7F-4545-A14F-2D9F3C1CDD8B}" type="presParOf" srcId="{9E4D23B2-94C1-4E58-B176-218BF71B5549}" destId="{0DB5A92D-50A0-40E8-9899-E01547CD1CA2}" srcOrd="5" destOrd="0" presId="urn:microsoft.com/office/officeart/2008/layout/LinedList"/>
    <dgm:cxn modelId="{AEF6121D-5DDB-4632-BA3D-127135C94FE4}" type="presParOf" srcId="{0DB5A92D-50A0-40E8-9899-E01547CD1CA2}" destId="{668AA7E1-35D4-40F2-9276-DDD49AAE6232}" srcOrd="0" destOrd="0" presId="urn:microsoft.com/office/officeart/2008/layout/LinedList"/>
    <dgm:cxn modelId="{C405A20D-9656-4D9C-ABF2-BB31FBB81F0A}" type="presParOf" srcId="{0DB5A92D-50A0-40E8-9899-E01547CD1CA2}" destId="{EFD2F620-F30F-4A67-B488-B2B0E7224E89}" srcOrd="1" destOrd="0" presId="urn:microsoft.com/office/officeart/2008/layout/LinedList"/>
    <dgm:cxn modelId="{4AB92B56-7343-4F27-B44A-B4F07481FE74}" type="presParOf" srcId="{9E4D23B2-94C1-4E58-B176-218BF71B5549}" destId="{A45E74B9-4433-4F97-BB9E-565FD2719374}" srcOrd="6" destOrd="0" presId="urn:microsoft.com/office/officeart/2008/layout/LinedList"/>
    <dgm:cxn modelId="{F31432CD-03BE-49E1-83FD-86452C72BDE2}" type="presParOf" srcId="{9E4D23B2-94C1-4E58-B176-218BF71B5549}" destId="{35DBAF91-7C7C-4636-8C24-A4F5E9C6D94E}" srcOrd="7" destOrd="0" presId="urn:microsoft.com/office/officeart/2008/layout/LinedList"/>
    <dgm:cxn modelId="{30E588F6-F20A-4CEB-B06B-44E39D5A7850}" type="presParOf" srcId="{35DBAF91-7C7C-4636-8C24-A4F5E9C6D94E}" destId="{49FD2BC8-D797-43A8-8C16-25ACE8B61C5C}" srcOrd="0" destOrd="0" presId="urn:microsoft.com/office/officeart/2008/layout/LinedList"/>
    <dgm:cxn modelId="{26916CA1-E566-41F3-B40A-3D92FB41F7B4}" type="presParOf" srcId="{35DBAF91-7C7C-4636-8C24-A4F5E9C6D94E}" destId="{9EB940A0-6844-4669-B0E6-5A0D4D7774A0}" srcOrd="1" destOrd="0" presId="urn:microsoft.com/office/officeart/2008/layout/LinedList"/>
    <dgm:cxn modelId="{DDEBBBD3-BA2F-47D1-BF70-6B321EA4D5BA}" type="presParOf" srcId="{9E4D23B2-94C1-4E58-B176-218BF71B5549}" destId="{3CAC8B73-EDFE-4C1C-BCDB-785DAB5E1976}" srcOrd="8" destOrd="0" presId="urn:microsoft.com/office/officeart/2008/layout/LinedList"/>
    <dgm:cxn modelId="{85E0A078-D661-4657-947A-6D73230774D0}" type="presParOf" srcId="{9E4D23B2-94C1-4E58-B176-218BF71B5549}" destId="{0B6E156F-65BB-4C1F-8BE3-D1192F38CBB2}" srcOrd="9" destOrd="0" presId="urn:microsoft.com/office/officeart/2008/layout/LinedList"/>
    <dgm:cxn modelId="{55532E2F-BD80-4CDE-A18A-23C385790945}" type="presParOf" srcId="{0B6E156F-65BB-4C1F-8BE3-D1192F38CBB2}" destId="{E148939E-8E6D-4E45-9A48-4D2E52A2DC29}" srcOrd="0" destOrd="0" presId="urn:microsoft.com/office/officeart/2008/layout/LinedList"/>
    <dgm:cxn modelId="{A2A63899-F77C-4E85-B2D0-7782E550C202}" type="presParOf" srcId="{0B6E156F-65BB-4C1F-8BE3-D1192F38CBB2}" destId="{828C2021-31F6-4029-87FE-10600E4B0946}" srcOrd="1" destOrd="0" presId="urn:microsoft.com/office/officeart/2008/layout/LinedList"/>
    <dgm:cxn modelId="{23E31FAF-92FC-45C0-9590-43FD645C1090}" type="presParOf" srcId="{9E4D23B2-94C1-4E58-B176-218BF71B5549}" destId="{D90B82F3-2A50-4CA0-8A4D-69F327D83979}" srcOrd="10" destOrd="0" presId="urn:microsoft.com/office/officeart/2008/layout/LinedList"/>
    <dgm:cxn modelId="{F4D77A0E-3BAB-4312-B599-C8F28B1773FF}" type="presParOf" srcId="{9E4D23B2-94C1-4E58-B176-218BF71B5549}" destId="{380CB4A7-0A3B-4EFA-8996-3AC95813A75F}" srcOrd="11" destOrd="0" presId="urn:microsoft.com/office/officeart/2008/layout/LinedList"/>
    <dgm:cxn modelId="{F66CE205-D103-4F26-B1DC-63821F51C64B}" type="presParOf" srcId="{380CB4A7-0A3B-4EFA-8996-3AC95813A75F}" destId="{2A417476-7BC6-4006-A594-8689FBBABA86}" srcOrd="0" destOrd="0" presId="urn:microsoft.com/office/officeart/2008/layout/LinedList"/>
    <dgm:cxn modelId="{A0E2A4FD-FBBE-4745-9D64-599070111DE5}" type="presParOf" srcId="{380CB4A7-0A3B-4EFA-8996-3AC95813A75F}" destId="{E1521C5A-4E71-481B-990D-3E9CF6FBADEA}" srcOrd="1" destOrd="0" presId="urn:microsoft.com/office/officeart/2008/layout/LinedList"/>
    <dgm:cxn modelId="{BAFEB134-7269-4783-A67E-7598EC3F2C82}" type="presParOf" srcId="{9E4D23B2-94C1-4E58-B176-218BF71B5549}" destId="{D952DDCD-D224-433A-AA4A-0DE693ED2DBF}" srcOrd="12" destOrd="0" presId="urn:microsoft.com/office/officeart/2008/layout/LinedList"/>
    <dgm:cxn modelId="{513045F1-A077-455A-9636-A95A981DF1B7}" type="presParOf" srcId="{9E4D23B2-94C1-4E58-B176-218BF71B5549}" destId="{349D29D7-D18B-41EA-BB5A-262B5C511813}" srcOrd="13" destOrd="0" presId="urn:microsoft.com/office/officeart/2008/layout/LinedList"/>
    <dgm:cxn modelId="{85A88912-D590-4071-8234-3C1DD5C2B790}" type="presParOf" srcId="{349D29D7-D18B-41EA-BB5A-262B5C511813}" destId="{8523891A-1D16-4EF9-9ACE-0C6BA12D6CC2}" srcOrd="0" destOrd="0" presId="urn:microsoft.com/office/officeart/2008/layout/LinedList"/>
    <dgm:cxn modelId="{309C1613-BD7B-424D-B1AE-925B8773FA6E}" type="presParOf" srcId="{349D29D7-D18B-41EA-BB5A-262B5C511813}" destId="{996AD5CE-B72E-438F-98EA-F433271FFE03}" srcOrd="1" destOrd="0" presId="urn:microsoft.com/office/officeart/2008/layout/LinedList"/>
    <dgm:cxn modelId="{039C5B27-D9DA-4B57-A7F1-7FBD74C9AB37}" type="presParOf" srcId="{9E4D23B2-94C1-4E58-B176-218BF71B5549}" destId="{551466E1-3DC3-42A5-9AAC-A253F9A0F2B8}" srcOrd="14" destOrd="0" presId="urn:microsoft.com/office/officeart/2008/layout/LinedList"/>
    <dgm:cxn modelId="{8D87E1FA-EC82-4F2C-8532-9AB27A13EC34}" type="presParOf" srcId="{9E4D23B2-94C1-4E58-B176-218BF71B5549}" destId="{6974BD2F-18F2-428B-859D-34625389FC09}" srcOrd="15" destOrd="0" presId="urn:microsoft.com/office/officeart/2008/layout/LinedList"/>
    <dgm:cxn modelId="{4A568B16-2A05-4C38-B171-AD7FD49FFA4F}" type="presParOf" srcId="{6974BD2F-18F2-428B-859D-34625389FC09}" destId="{FF184DAE-B13E-47B3-A2B9-2487D23C0070}" srcOrd="0" destOrd="0" presId="urn:microsoft.com/office/officeart/2008/layout/LinedList"/>
    <dgm:cxn modelId="{FF5FB761-C86B-412C-B00F-C1FF84901F44}" type="presParOf" srcId="{6974BD2F-18F2-428B-859D-34625389FC09}" destId="{12D4C376-BCFC-4775-97FD-221AA411967D}" srcOrd="1" destOrd="0" presId="urn:microsoft.com/office/officeart/2008/layout/LinedList"/>
    <dgm:cxn modelId="{98AFE44A-C495-49B8-B008-7E7369583C4B}" type="presParOf" srcId="{9E4D23B2-94C1-4E58-B176-218BF71B5549}" destId="{87198708-03CF-4F09-A187-993448B5118F}" srcOrd="16" destOrd="0" presId="urn:microsoft.com/office/officeart/2008/layout/LinedList"/>
    <dgm:cxn modelId="{7498EFF3-91B9-4D20-AC22-8659DD041145}" type="presParOf" srcId="{9E4D23B2-94C1-4E58-B176-218BF71B5549}" destId="{AC9713A9-002D-4F00-9E92-8C48863D24C1}" srcOrd="17" destOrd="0" presId="urn:microsoft.com/office/officeart/2008/layout/LinedList"/>
    <dgm:cxn modelId="{6A6D861F-E090-4CA3-AF7F-B96F49FDE257}" type="presParOf" srcId="{AC9713A9-002D-4F00-9E92-8C48863D24C1}" destId="{7AB18C5B-93AB-49F0-B87A-B2EACBD26C23}" srcOrd="0" destOrd="0" presId="urn:microsoft.com/office/officeart/2008/layout/LinedList"/>
    <dgm:cxn modelId="{0EBFD164-2B70-4F78-B35B-D89551C1766D}" type="presParOf" srcId="{AC9713A9-002D-4F00-9E92-8C48863D24C1}" destId="{6C708BE0-BBCB-4597-83D9-C4748E340200}" srcOrd="1" destOrd="0" presId="urn:microsoft.com/office/officeart/2008/layout/LinedList"/>
    <dgm:cxn modelId="{0B2D956A-91BF-4C48-A80C-08551A5E729B}" type="presParOf" srcId="{9E4D23B2-94C1-4E58-B176-218BF71B5549}" destId="{051AC5A3-DCC9-4D15-9757-C8E6D7604E81}" srcOrd="18" destOrd="0" presId="urn:microsoft.com/office/officeart/2008/layout/LinedList"/>
    <dgm:cxn modelId="{08D118EF-054A-4505-904D-34527955C743}" type="presParOf" srcId="{9E4D23B2-94C1-4E58-B176-218BF71B5549}" destId="{1A61520F-F8B0-474A-956D-A2C0A8B09216}" srcOrd="19" destOrd="0" presId="urn:microsoft.com/office/officeart/2008/layout/LinedList"/>
    <dgm:cxn modelId="{E524A6E4-BF45-4794-8F3A-02507F5798D9}" type="presParOf" srcId="{1A61520F-F8B0-474A-956D-A2C0A8B09216}" destId="{71908F0B-EDFC-4757-ADAD-3C9CDEF105B2}" srcOrd="0" destOrd="0" presId="urn:microsoft.com/office/officeart/2008/layout/LinedList"/>
    <dgm:cxn modelId="{AF9BD0AF-F01F-47D7-970E-8B6E5DCA8A7C}" type="presParOf" srcId="{1A61520F-F8B0-474A-956D-A2C0A8B09216}" destId="{D526F257-EF16-4137-B539-0AB3056335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B94AF-0D3C-469B-A174-3FED35BD03A7}">
      <dsp:nvSpPr>
        <dsp:cNvPr id="0" name=""/>
        <dsp:cNvSpPr/>
      </dsp:nvSpPr>
      <dsp:spPr>
        <a:xfrm>
          <a:off x="0" y="0"/>
          <a:ext cx="11379200" cy="49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Нормативная база</a:t>
          </a:r>
          <a:endParaRPr lang="ru-RU" sz="2400" kern="1200" dirty="0"/>
        </a:p>
      </dsp:txBody>
      <dsp:txXfrm>
        <a:off x="24210" y="24210"/>
        <a:ext cx="11330780" cy="447529"/>
      </dsp:txXfrm>
    </dsp:sp>
    <dsp:sp modelId="{A9235D68-641C-4C49-A7D8-00F9581C99D0}">
      <dsp:nvSpPr>
        <dsp:cNvPr id="0" name=""/>
        <dsp:cNvSpPr/>
      </dsp:nvSpPr>
      <dsp:spPr>
        <a:xfrm>
          <a:off x="0" y="500281"/>
          <a:ext cx="11379200" cy="2014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290" tIns="19050" rIns="106680" bIns="1905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5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Депздрава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Югры от 31 августа 2017 года № 910 «Об организации акушерско-гинекологической помощи в Ханты - Мансийском автономном округе – Югре»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Депздрава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Югры от 31 августа 2017 года № 911 « Об утверждении плана маршрутизации беременных, рожениц, родильниц и пациенток с гинекологическими заболеваниями в медицинские организации первой, второй и третьей группы в Ханты-Мансийском автономном округе – Югре» 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00281"/>
        <a:ext cx="11379200" cy="2014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1DA1E-95D7-4C1C-9878-EEFED60D1515}">
      <dsp:nvSpPr>
        <dsp:cNvPr id="0" name=""/>
        <dsp:cNvSpPr/>
      </dsp:nvSpPr>
      <dsp:spPr>
        <a:xfrm>
          <a:off x="0" y="0"/>
          <a:ext cx="107503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39FD4F-C210-499A-8E8F-26DA2D83E322}">
      <dsp:nvSpPr>
        <dsp:cNvPr id="0" name=""/>
        <dsp:cNvSpPr/>
      </dsp:nvSpPr>
      <dsp:spPr>
        <a:xfrm>
          <a:off x="0" y="0"/>
          <a:ext cx="10750378" cy="134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Приказ  </a:t>
          </a:r>
          <a:r>
            <a:rPr lang="ru-RU" sz="1800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Министерства здравоохранения Российской Федерации от 1 ноября 2012 года № 572н «Об утверждении Порядка оказания медицинской помощи по профилю «акушерство и гинекология (за исключением использования вспомогательных репродуктивных технологий)»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0750378" cy="1344083"/>
      </dsp:txXfrm>
    </dsp:sp>
    <dsp:sp modelId="{422A5010-FB0D-4586-8761-E83EB262664B}">
      <dsp:nvSpPr>
        <dsp:cNvPr id="0" name=""/>
        <dsp:cNvSpPr/>
      </dsp:nvSpPr>
      <dsp:spPr>
        <a:xfrm>
          <a:off x="0" y="1344083"/>
          <a:ext cx="107503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D8386C-0550-4995-9747-A45366D22ACE}">
      <dsp:nvSpPr>
        <dsp:cNvPr id="0" name=""/>
        <dsp:cNvSpPr/>
      </dsp:nvSpPr>
      <dsp:spPr>
        <a:xfrm>
          <a:off x="0" y="1344083"/>
          <a:ext cx="10750378" cy="134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Приказ Департамента здравоохранения Ханты-Мансийского автономного округа – Югры                от 31 августа 2017 года № 910 «Об организации акушерско-гинекологической помощи в Ханты-Мансийском автономном округе – Югре»</a:t>
          </a:r>
          <a:endParaRPr lang="en-US" sz="1800" kern="1200" dirty="0" smtClean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0" y="1344083"/>
        <a:ext cx="10750378" cy="1344083"/>
      </dsp:txXfrm>
    </dsp:sp>
    <dsp:sp modelId="{210859F8-4542-402B-9E03-D97289A1D258}">
      <dsp:nvSpPr>
        <dsp:cNvPr id="0" name=""/>
        <dsp:cNvSpPr/>
      </dsp:nvSpPr>
      <dsp:spPr>
        <a:xfrm>
          <a:off x="0" y="2688166"/>
          <a:ext cx="107503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D71A8B-A992-432A-852D-1C21C25DC62F}">
      <dsp:nvSpPr>
        <dsp:cNvPr id="0" name=""/>
        <dsp:cNvSpPr/>
      </dsp:nvSpPr>
      <dsp:spPr>
        <a:xfrm>
          <a:off x="0" y="2688166"/>
          <a:ext cx="10750378" cy="134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Приказ Департамента здравоохранения  Ханты-Мансийского автономного округа – Югры              от 31 августа 2017 года № 911 «Об утверждении плана маршрутизации беременных, рожениц, родильниц и пациенток с гинекологическими заболеваниями в медицинские организации первой, второй и третьей группы в Ханты-Мансийском автономном округе – Югре»</a:t>
          </a:r>
          <a:endParaRPr lang="ru-RU" sz="1800" kern="1200" dirty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0" y="2688166"/>
        <a:ext cx="10750378" cy="1344083"/>
      </dsp:txXfrm>
    </dsp:sp>
    <dsp:sp modelId="{1D8F52F2-C481-4E3B-9892-30BD01CA6F7F}">
      <dsp:nvSpPr>
        <dsp:cNvPr id="0" name=""/>
        <dsp:cNvSpPr/>
      </dsp:nvSpPr>
      <dsp:spPr>
        <a:xfrm>
          <a:off x="0" y="4032250"/>
          <a:ext cx="107503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6A6479-CECC-40AE-B07C-E853644ED630}">
      <dsp:nvSpPr>
        <dsp:cNvPr id="0" name=""/>
        <dsp:cNvSpPr/>
      </dsp:nvSpPr>
      <dsp:spPr>
        <a:xfrm>
          <a:off x="0" y="4032250"/>
          <a:ext cx="10750378" cy="134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Приказ Департамента здравоохранения Ханты-Мансийского автономного округа – Югры                от 22 ноября 2017 года  № 1463</a:t>
          </a:r>
          <a:r>
            <a:rPr lang="en-US" sz="1800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ru-RU" sz="1800" kern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«О внедрении автоматизированной системы сбора, обработки  и хранения персонализированных сведений «Мониторинг беременных женщин».  </a:t>
          </a:r>
          <a:endParaRPr lang="ru-RU" sz="1800" kern="1200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0" y="4032250"/>
        <a:ext cx="10750378" cy="1344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CDAA5-27CA-4859-9193-47006366CB2C}">
      <dsp:nvSpPr>
        <dsp:cNvPr id="0" name=""/>
        <dsp:cNvSpPr/>
      </dsp:nvSpPr>
      <dsp:spPr>
        <a:xfrm>
          <a:off x="0" y="94"/>
          <a:ext cx="103600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B7A1D1-B57E-4B44-BCF6-A09455CE0AB2}">
      <dsp:nvSpPr>
        <dsp:cNvPr id="0" name=""/>
        <dsp:cNvSpPr/>
      </dsp:nvSpPr>
      <dsp:spPr>
        <a:xfrm>
          <a:off x="0" y="94"/>
          <a:ext cx="10360024" cy="756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«Сведения о повторном посещении» </a:t>
          </a:r>
          <a:r>
            <a:rPr lang="ru-RU" sz="14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(дата постановки на учет, беременность</a:t>
          </a:r>
          <a:r>
            <a:rPr lang="ru-RU" sz="14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по счету, основной диагноз, сопутствующий диагноз, сведения о плодах (кол-во, </a:t>
          </a:r>
          <a:r>
            <a:rPr lang="ru-RU" sz="1400" b="0" i="0" u="none" kern="120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хориальность</a:t>
          </a:r>
          <a:r>
            <a:rPr lang="ru-RU" sz="14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), сведения о предыдущих беременностях, данные о </a:t>
          </a:r>
          <a:r>
            <a:rPr lang="ru-RU" sz="1400" b="0" i="0" u="none" kern="120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пренатальной</a:t>
          </a:r>
          <a:r>
            <a:rPr lang="ru-RU" sz="14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диагностики, данные о направлении на госпитализацию)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4"/>
        <a:ext cx="10360024" cy="756708"/>
      </dsp:txXfrm>
    </dsp:sp>
    <dsp:sp modelId="{C1193FDD-CF7C-4756-AD59-0A02456CF5C7}">
      <dsp:nvSpPr>
        <dsp:cNvPr id="0" name=""/>
        <dsp:cNvSpPr/>
      </dsp:nvSpPr>
      <dsp:spPr>
        <a:xfrm>
          <a:off x="0" y="756802"/>
          <a:ext cx="103600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DA1F04-995E-41AE-93EC-ADE889CC5476}">
      <dsp:nvSpPr>
        <dsp:cNvPr id="0" name=""/>
        <dsp:cNvSpPr/>
      </dsp:nvSpPr>
      <dsp:spPr>
        <a:xfrm>
          <a:off x="0" y="756802"/>
          <a:ext cx="10360024" cy="424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Протокол посещения в формате </a:t>
          </a:r>
          <a:r>
            <a:rPr lang="ru-RU" sz="1400" b="1" i="0" u="none" kern="1200" baseline="0" dirty="0" smtClean="0">
              <a:solidFill>
                <a:srgbClr val="426FA4"/>
              </a:solidFill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en-US" sz="1400" b="1" i="0" u="none" kern="1200" baseline="0" dirty="0" smtClean="0">
              <a:solidFill>
                <a:srgbClr val="426FA4"/>
              </a:solidFill>
              <a:latin typeface="Arial" panose="020B0604020202020204" pitchFamily="34" charset="0"/>
              <a:cs typeface="Arial" panose="020B0604020202020204" pitchFamily="34" charset="0"/>
            </a:rPr>
            <a:t>.pdf</a:t>
          </a:r>
          <a:r>
            <a:rPr lang="ru-RU" sz="1400" b="1" i="0" u="none" kern="1200" baseline="0" dirty="0" smtClean="0">
              <a:solidFill>
                <a:srgbClr val="426FA4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400" b="0" i="0" u="none" kern="1200" dirty="0">
            <a:solidFill>
              <a:srgbClr val="426FA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56802"/>
        <a:ext cx="10360024" cy="424573"/>
      </dsp:txXfrm>
    </dsp:sp>
    <dsp:sp modelId="{B0297AE6-51A4-4497-AB1E-361E9CC98538}">
      <dsp:nvSpPr>
        <dsp:cNvPr id="0" name=""/>
        <dsp:cNvSpPr/>
      </dsp:nvSpPr>
      <dsp:spPr>
        <a:xfrm>
          <a:off x="0" y="1181376"/>
          <a:ext cx="103600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8AA7E1-35D4-40F2-9276-DDD49AAE6232}">
      <dsp:nvSpPr>
        <dsp:cNvPr id="0" name=""/>
        <dsp:cNvSpPr/>
      </dsp:nvSpPr>
      <dsp:spPr>
        <a:xfrm>
          <a:off x="0" y="1181376"/>
          <a:ext cx="10360024" cy="445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Протокол УЗИ в формате</a:t>
          </a:r>
          <a:r>
            <a:rPr lang="en-US" sz="1400" b="1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i="0" u="none" kern="1200" baseline="0" dirty="0" smtClean="0">
              <a:solidFill>
                <a:srgbClr val="426FA4"/>
              </a:solidFill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en-US" sz="1400" b="1" i="0" u="none" kern="1200" baseline="0" dirty="0" smtClean="0">
              <a:solidFill>
                <a:srgbClr val="426FA4"/>
              </a:solidFill>
              <a:latin typeface="Arial" panose="020B0604020202020204" pitchFamily="34" charset="0"/>
              <a:cs typeface="Arial" panose="020B0604020202020204" pitchFamily="34" charset="0"/>
            </a:rPr>
            <a:t>.pdf</a:t>
          </a:r>
          <a:r>
            <a:rPr lang="ru-RU" sz="1400" b="1" i="0" u="none" kern="1200" baseline="0" dirty="0" smtClean="0">
              <a:solidFill>
                <a:srgbClr val="426FA4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400" b="1" i="0" u="none" kern="1200" baseline="0" dirty="0">
            <a:solidFill>
              <a:srgbClr val="426FA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81376"/>
        <a:ext cx="10360024" cy="445232"/>
      </dsp:txXfrm>
    </dsp:sp>
    <dsp:sp modelId="{A45E74B9-4433-4F97-BB9E-565FD2719374}">
      <dsp:nvSpPr>
        <dsp:cNvPr id="0" name=""/>
        <dsp:cNvSpPr/>
      </dsp:nvSpPr>
      <dsp:spPr>
        <a:xfrm>
          <a:off x="0" y="1626608"/>
          <a:ext cx="103600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FD2BC8-D797-43A8-8C16-25ACE8B61C5C}">
      <dsp:nvSpPr>
        <dsp:cNvPr id="0" name=""/>
        <dsp:cNvSpPr/>
      </dsp:nvSpPr>
      <dsp:spPr>
        <a:xfrm>
          <a:off x="0" y="1626608"/>
          <a:ext cx="10360024" cy="54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«Лабораторное</a:t>
          </a:r>
          <a:r>
            <a:rPr lang="ru-RU" sz="1400" b="1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и динамическое наблюдение беременной» </a:t>
          </a:r>
          <a:r>
            <a:rPr lang="ru-RU" sz="14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(АД, масса тела, ОАК, белок в моче, сердцебиение плода, шевеления, ВДМ, ОЖ, реакция на сифилис, титр антител резус – фактор) </a:t>
          </a:r>
          <a:endParaRPr lang="ru-RU" sz="14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26608"/>
        <a:ext cx="10360024" cy="544550"/>
      </dsp:txXfrm>
    </dsp:sp>
    <dsp:sp modelId="{3CAC8B73-EDFE-4C1C-BCDB-785DAB5E1976}">
      <dsp:nvSpPr>
        <dsp:cNvPr id="0" name=""/>
        <dsp:cNvSpPr/>
      </dsp:nvSpPr>
      <dsp:spPr>
        <a:xfrm>
          <a:off x="0" y="2171158"/>
          <a:ext cx="103600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48939E-8E6D-4E45-9A48-4D2E52A2DC29}">
      <dsp:nvSpPr>
        <dsp:cNvPr id="0" name=""/>
        <dsp:cNvSpPr/>
      </dsp:nvSpPr>
      <dsp:spPr>
        <a:xfrm>
          <a:off x="0" y="2171158"/>
          <a:ext cx="10360024" cy="756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«Карта иммуногематологического обследования беременной» </a:t>
          </a:r>
          <a:r>
            <a:rPr lang="ru-RU" sz="14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(дата исследования, группа крови, резус принадлежность, фенотип антигенов эритроцитов, антитела к антигенам эритроцитов в сыворотке,</a:t>
          </a:r>
          <a:r>
            <a:rPr lang="ru-RU" sz="14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группа  и резус крови отца)</a:t>
          </a:r>
          <a:endParaRPr lang="ru-RU" sz="14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71158"/>
        <a:ext cx="10360024" cy="756708"/>
      </dsp:txXfrm>
    </dsp:sp>
    <dsp:sp modelId="{D90B82F3-2A50-4CA0-8A4D-69F327D83979}">
      <dsp:nvSpPr>
        <dsp:cNvPr id="0" name=""/>
        <dsp:cNvSpPr/>
      </dsp:nvSpPr>
      <dsp:spPr>
        <a:xfrm>
          <a:off x="0" y="2927867"/>
          <a:ext cx="103600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417476-7BC6-4006-A594-8689FBBABA86}">
      <dsp:nvSpPr>
        <dsp:cNvPr id="0" name=""/>
        <dsp:cNvSpPr/>
      </dsp:nvSpPr>
      <dsp:spPr>
        <a:xfrm>
          <a:off x="0" y="2927867"/>
          <a:ext cx="10360024" cy="54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«Исследования степени резус-сенсибилизации» </a:t>
          </a:r>
          <a:r>
            <a:rPr lang="ru-RU" sz="14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(дата исследования,</a:t>
          </a:r>
          <a:r>
            <a:rPr lang="ru-RU" sz="14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срок </a:t>
          </a:r>
          <a:r>
            <a:rPr lang="ru-RU" sz="1400" b="0" i="0" u="none" kern="120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гестации</a:t>
          </a:r>
          <a:r>
            <a:rPr lang="ru-RU" sz="14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, метод исследования, титр антител, введение иммуноглобулина человека </a:t>
          </a:r>
          <a:r>
            <a:rPr lang="ru-RU" sz="1400" b="0" i="0" u="none" kern="120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антирезус</a:t>
          </a:r>
          <a:r>
            <a:rPr lang="ru-RU" sz="14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RHO</a:t>
          </a:r>
          <a:r>
            <a:rPr lang="ru-RU" sz="14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[D]</a:t>
          </a:r>
          <a:r>
            <a:rPr lang="ru-RU" sz="14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, дата введения, этап, доза) </a:t>
          </a:r>
          <a:endParaRPr lang="ru-RU" sz="14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27867"/>
        <a:ext cx="10360024" cy="545511"/>
      </dsp:txXfrm>
    </dsp:sp>
    <dsp:sp modelId="{D952DDCD-D224-433A-AA4A-0DE693ED2DBF}">
      <dsp:nvSpPr>
        <dsp:cNvPr id="0" name=""/>
        <dsp:cNvSpPr/>
      </dsp:nvSpPr>
      <dsp:spPr>
        <a:xfrm>
          <a:off x="0" y="3473378"/>
          <a:ext cx="103600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23891A-1D16-4EF9-9ACE-0C6BA12D6CC2}">
      <dsp:nvSpPr>
        <dsp:cNvPr id="0" name=""/>
        <dsp:cNvSpPr/>
      </dsp:nvSpPr>
      <dsp:spPr>
        <a:xfrm>
          <a:off x="0" y="3473378"/>
          <a:ext cx="10360024" cy="54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«Сведения по факторам перинатального риска» </a:t>
          </a:r>
          <a:r>
            <a:rPr lang="ru-RU" sz="14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- в Регионе утверждена шкала факторов риска по Радзинскому  В. Е, Князев С. А., Костин И. Н. 2018 г.</a:t>
          </a:r>
          <a:endParaRPr lang="ru-RU" sz="14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73378"/>
        <a:ext cx="10360024" cy="545511"/>
      </dsp:txXfrm>
    </dsp:sp>
    <dsp:sp modelId="{551466E1-3DC3-42A5-9AAC-A253F9A0F2B8}">
      <dsp:nvSpPr>
        <dsp:cNvPr id="0" name=""/>
        <dsp:cNvSpPr/>
      </dsp:nvSpPr>
      <dsp:spPr>
        <a:xfrm>
          <a:off x="0" y="4018889"/>
          <a:ext cx="103600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184DAE-B13E-47B3-A2B9-2487D23C0070}">
      <dsp:nvSpPr>
        <dsp:cNvPr id="0" name=""/>
        <dsp:cNvSpPr/>
      </dsp:nvSpPr>
      <dsp:spPr>
        <a:xfrm>
          <a:off x="0" y="4018889"/>
          <a:ext cx="10360024" cy="485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«Исход беременности» – данные об</a:t>
          </a:r>
          <a:r>
            <a:rPr lang="ru-RU" sz="14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исходах беременности, видах </a:t>
          </a:r>
          <a:r>
            <a:rPr lang="ru-RU" sz="1400" b="0" i="0" u="none" kern="120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родорозрешения</a:t>
          </a:r>
          <a:r>
            <a:rPr lang="ru-RU" sz="14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, сведения о новорожденных.</a:t>
          </a:r>
          <a:endParaRPr lang="ru-RU" sz="14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18889"/>
        <a:ext cx="10360024" cy="485087"/>
      </dsp:txXfrm>
    </dsp:sp>
    <dsp:sp modelId="{87198708-03CF-4F09-A187-993448B5118F}">
      <dsp:nvSpPr>
        <dsp:cNvPr id="0" name=""/>
        <dsp:cNvSpPr/>
      </dsp:nvSpPr>
      <dsp:spPr>
        <a:xfrm>
          <a:off x="0" y="4503977"/>
          <a:ext cx="103600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B18C5B-93AB-49F0-B87A-B2EACBD26C23}">
      <dsp:nvSpPr>
        <dsp:cNvPr id="0" name=""/>
        <dsp:cNvSpPr/>
      </dsp:nvSpPr>
      <dsp:spPr>
        <a:xfrm>
          <a:off x="0" y="4503977"/>
          <a:ext cx="10360024" cy="466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Рекомендации о ведении беременных специалистами перинатальных центров.</a:t>
          </a:r>
          <a:endParaRPr lang="ru-RU" sz="14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503977"/>
        <a:ext cx="10360024" cy="466942"/>
      </dsp:txXfrm>
    </dsp:sp>
    <dsp:sp modelId="{051AC5A3-DCC9-4D15-9757-C8E6D7604E81}">
      <dsp:nvSpPr>
        <dsp:cNvPr id="0" name=""/>
        <dsp:cNvSpPr/>
      </dsp:nvSpPr>
      <dsp:spPr>
        <a:xfrm>
          <a:off x="0" y="4970919"/>
          <a:ext cx="103600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908F0B-EDFC-4757-ADAD-3C9CDEF105B2}">
      <dsp:nvSpPr>
        <dsp:cNvPr id="0" name=""/>
        <dsp:cNvSpPr/>
      </dsp:nvSpPr>
      <dsp:spPr>
        <a:xfrm>
          <a:off x="0" y="4970919"/>
          <a:ext cx="10360024" cy="447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Сведения о выполнении рекомендации специалиста перинатального центра </a:t>
          </a:r>
          <a:endParaRPr lang="ru-RU" sz="14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970919"/>
        <a:ext cx="10360024" cy="447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2907" cy="495347"/>
          </a:xfrm>
          <a:prstGeom prst="rect">
            <a:avLst/>
          </a:prstGeom>
        </p:spPr>
        <p:txBody>
          <a:bodyPr vert="horz" lIns="91093" tIns="45546" rIns="91093" bIns="455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7" y="1"/>
            <a:ext cx="2942907" cy="495347"/>
          </a:xfrm>
          <a:prstGeom prst="rect">
            <a:avLst/>
          </a:prstGeom>
        </p:spPr>
        <p:txBody>
          <a:bodyPr vert="horz" lIns="91093" tIns="45546" rIns="91093" bIns="45546" rtlCol="0"/>
          <a:lstStyle>
            <a:lvl1pPr algn="r">
              <a:defRPr sz="1200"/>
            </a:lvl1pPr>
          </a:lstStyle>
          <a:p>
            <a:fld id="{6B6B757D-2B98-4E57-BF92-73204F7B805B}" type="datetimeFigureOut">
              <a:rPr lang="ru-RU" smtClean="0"/>
              <a:t>01.08.2019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3" tIns="45546" rIns="91093" bIns="455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751220"/>
            <a:ext cx="5433060" cy="3887361"/>
          </a:xfrm>
          <a:prstGeom prst="rect">
            <a:avLst/>
          </a:prstGeom>
        </p:spPr>
        <p:txBody>
          <a:bodyPr vert="horz" lIns="91093" tIns="45546" rIns="91093" bIns="4554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2907" cy="495346"/>
          </a:xfrm>
          <a:prstGeom prst="rect">
            <a:avLst/>
          </a:prstGeom>
        </p:spPr>
        <p:txBody>
          <a:bodyPr vert="horz" lIns="91093" tIns="45546" rIns="91093" bIns="455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7" y="9377317"/>
            <a:ext cx="2942907" cy="495346"/>
          </a:xfrm>
          <a:prstGeom prst="rect">
            <a:avLst/>
          </a:prstGeom>
        </p:spPr>
        <p:txBody>
          <a:bodyPr vert="horz" lIns="91093" tIns="45546" rIns="91093" bIns="45546" rtlCol="0" anchor="b"/>
          <a:lstStyle>
            <a:lvl1pPr algn="r">
              <a:defRPr sz="1200"/>
            </a:lvl1pPr>
          </a:lstStyle>
          <a:p>
            <a:fld id="{448C20F0-1B1F-4E2F-AF29-27F47931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62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46338" y="546100"/>
            <a:ext cx="4878387" cy="2743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A70F-636B-4750-94F0-D512C5F79E5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8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Западная медицинская зона - перинатальный центр БУ «Окружная клиническая больница»: медицинские организации городов Ханты-Мансийск, </a:t>
            </a:r>
            <a:r>
              <a:rPr lang="ru-RU" dirty="0" err="1"/>
              <a:t>Нягань</a:t>
            </a:r>
            <a:r>
              <a:rPr lang="ru-RU" dirty="0"/>
              <a:t>, </a:t>
            </a:r>
            <a:r>
              <a:rPr lang="ru-RU" dirty="0" err="1"/>
              <a:t>Урай</a:t>
            </a:r>
            <a:r>
              <a:rPr lang="ru-RU" dirty="0"/>
              <a:t>, </a:t>
            </a:r>
            <a:r>
              <a:rPr lang="ru-RU" dirty="0" err="1"/>
              <a:t>Югорск</a:t>
            </a:r>
            <a:r>
              <a:rPr lang="ru-RU" dirty="0"/>
              <a:t>, районов Ханты-Мансийский, </a:t>
            </a:r>
            <a:r>
              <a:rPr lang="ru-RU" dirty="0" err="1"/>
              <a:t>Кондинский</a:t>
            </a:r>
            <a:r>
              <a:rPr lang="ru-RU" dirty="0"/>
              <a:t>, Октябрьский, Советский, Белоярский и </a:t>
            </a:r>
            <a:r>
              <a:rPr lang="ru-RU" dirty="0" err="1"/>
              <a:t>Берёзовский</a:t>
            </a:r>
            <a:r>
              <a:rPr lang="ru-RU" dirty="0"/>
              <a:t>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Центральная медицинская зона -  БУ «</a:t>
            </a:r>
            <a:r>
              <a:rPr lang="ru-RU" dirty="0" err="1"/>
              <a:t>Сургутский</a:t>
            </a:r>
            <a:r>
              <a:rPr lang="ru-RU" dirty="0"/>
              <a:t> клинический перинатальный центр»: медицинские организации городов Сургут, Нефтеюганск, Когалым, </a:t>
            </a:r>
            <a:r>
              <a:rPr lang="ru-RU" dirty="0" err="1"/>
              <a:t>Пыть-Ях</a:t>
            </a:r>
            <a:r>
              <a:rPr lang="ru-RU" dirty="0"/>
              <a:t>, районов </a:t>
            </a:r>
            <a:r>
              <a:rPr lang="ru-RU" dirty="0" err="1"/>
              <a:t>Сургутский</a:t>
            </a:r>
            <a:r>
              <a:rPr lang="ru-RU" dirty="0"/>
              <a:t>, </a:t>
            </a:r>
            <a:r>
              <a:rPr lang="ru-RU" dirty="0" err="1"/>
              <a:t>Нефтеюганский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Восточная медицинская зона - БУ «</a:t>
            </a:r>
            <a:r>
              <a:rPr lang="ru-RU" dirty="0" err="1"/>
              <a:t>Нижневартовский</a:t>
            </a:r>
            <a:r>
              <a:rPr lang="ru-RU" dirty="0"/>
              <a:t> окружной клинический перинатальный центр»: медицинские организации городов Нижневартовск, </a:t>
            </a:r>
            <a:r>
              <a:rPr lang="ru-RU" dirty="0" err="1"/>
              <a:t>Мегион</a:t>
            </a:r>
            <a:r>
              <a:rPr lang="ru-RU" dirty="0"/>
              <a:t>, </a:t>
            </a:r>
            <a:r>
              <a:rPr lang="ru-RU" dirty="0" err="1"/>
              <a:t>Лангепас</a:t>
            </a:r>
            <a:r>
              <a:rPr lang="ru-RU" dirty="0"/>
              <a:t>, </a:t>
            </a:r>
            <a:r>
              <a:rPr lang="ru-RU" dirty="0" err="1"/>
              <a:t>Покачи</a:t>
            </a:r>
            <a:r>
              <a:rPr lang="ru-RU" dirty="0"/>
              <a:t>, Радужный и </a:t>
            </a:r>
            <a:r>
              <a:rPr lang="ru-RU" dirty="0" err="1"/>
              <a:t>Нижневартовского</a:t>
            </a:r>
            <a:r>
              <a:rPr lang="ru-RU" dirty="0"/>
              <a:t> района.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20F0-1B1F-4E2F-AF29-27F47931B5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0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4750" y="1235075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6B559-04C7-4813-B511-1514FF883E9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5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20F0-1B1F-4E2F-AF29-27F47931B5B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3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20F0-1B1F-4E2F-AF29-27F47931B5B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08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20F0-1B1F-4E2F-AF29-27F47931B5B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9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5EB0-27AD-4F5F-BD12-4DE7915A68FE}" type="datetimeFigureOut">
              <a:rPr lang="ru-RU" smtClean="0"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8D59-99AB-48C2-9395-71C9D3449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5EB0-27AD-4F5F-BD12-4DE7915A68FE}" type="datetimeFigureOut">
              <a:rPr lang="ru-RU" smtClean="0"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8D59-99AB-48C2-9395-71C9D3449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7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5EB0-27AD-4F5F-BD12-4DE7915A68FE}" type="datetimeFigureOut">
              <a:rPr lang="ru-RU" smtClean="0"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8D59-99AB-48C2-9395-71C9D3449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5EB0-27AD-4F5F-BD12-4DE7915A68FE}" type="datetimeFigureOut">
              <a:rPr lang="ru-RU" smtClean="0"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8D59-99AB-48C2-9395-71C9D3449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9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5EB0-27AD-4F5F-BD12-4DE7915A68FE}" type="datetimeFigureOut">
              <a:rPr lang="ru-RU" smtClean="0"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8D59-99AB-48C2-9395-71C9D3449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17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5EB0-27AD-4F5F-BD12-4DE7915A68FE}" type="datetimeFigureOut">
              <a:rPr lang="ru-RU" smtClean="0"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8D59-99AB-48C2-9395-71C9D3449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3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5EB0-27AD-4F5F-BD12-4DE7915A68FE}" type="datetimeFigureOut">
              <a:rPr lang="ru-RU" smtClean="0"/>
              <a:t>01.08.2019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8D59-99AB-48C2-9395-71C9D3449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4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5EB0-27AD-4F5F-BD12-4DE7915A68FE}" type="datetimeFigureOut">
              <a:rPr lang="ru-RU" smtClean="0"/>
              <a:t>01.08.2019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8D59-99AB-48C2-9395-71C9D3449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8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5EB0-27AD-4F5F-BD12-4DE7915A68FE}" type="datetimeFigureOut">
              <a:rPr lang="ru-RU" smtClean="0"/>
              <a:t>01.08.2019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8D59-99AB-48C2-9395-71C9D3449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48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5EB0-27AD-4F5F-BD12-4DE7915A68FE}" type="datetimeFigureOut">
              <a:rPr lang="ru-RU" smtClean="0"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8D59-99AB-48C2-9395-71C9D3449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5EB0-27AD-4F5F-BD12-4DE7915A68FE}" type="datetimeFigureOut">
              <a:rPr lang="ru-RU" smtClean="0"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8D59-99AB-48C2-9395-71C9D3449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7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5EB0-27AD-4F5F-BD12-4DE7915A68FE}" type="datetimeFigureOut">
              <a:rPr lang="ru-RU" smtClean="0"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F8D59-99AB-48C2-9395-71C9D3449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5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0200" y="5863738"/>
            <a:ext cx="787067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Барышникова Наталья Владимировна – начальник отдела организации акушерско-гинекологической помощи Департамента здравоохранения Ханты-Мансийского автономного округа – Югры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tv-mig.ru/upload/iblock/918/91807e1739c8475c9e47939ae78ec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11672"/>
            <a:ext cx="9867899" cy="55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0120" y="175654"/>
            <a:ext cx="9076673" cy="541037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работы системы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2" t="8677" r="14742" b="8210"/>
          <a:stretch/>
        </p:blipFill>
        <p:spPr bwMode="auto">
          <a:xfrm>
            <a:off x="8362977" y="4236997"/>
            <a:ext cx="2769968" cy="181033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38100">
            <a:contourClr>
              <a:schemeClr val="bg1">
                <a:lumMod val="5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5273974" y="5408085"/>
            <a:ext cx="1184111" cy="1193895"/>
            <a:chOff x="425186" y="1685012"/>
            <a:chExt cx="1544385" cy="1557146"/>
          </a:xfrm>
        </p:grpSpPr>
        <p:sp>
          <p:nvSpPr>
            <p:cNvPr id="13" name="Овал 12"/>
            <p:cNvSpPr/>
            <p:nvPr/>
          </p:nvSpPr>
          <p:spPr>
            <a:xfrm>
              <a:off x="444631" y="1685012"/>
              <a:ext cx="1524940" cy="152494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919" l="99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5186" y="1694638"/>
              <a:ext cx="1543942" cy="1547520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76" y="2914769"/>
            <a:ext cx="2432970" cy="127668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18111" y="4558051"/>
            <a:ext cx="2132360" cy="2077433"/>
            <a:chOff x="857623" y="4032158"/>
            <a:chExt cx="2978151" cy="290143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104" y="4032158"/>
              <a:ext cx="2172088" cy="217208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57623" y="6116872"/>
              <a:ext cx="2978151" cy="81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600" dirty="0"/>
                <a:t>Медицинское учреждение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335437" y="2634768"/>
            <a:ext cx="2825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Информационная система </a:t>
            </a:r>
            <a:endParaRPr lang="ru-RU" sz="16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046303" y="4891399"/>
            <a:ext cx="1859058" cy="1720411"/>
            <a:chOff x="3890383" y="4588878"/>
            <a:chExt cx="2261024" cy="2092399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890383" y="4588878"/>
              <a:ext cx="2261024" cy="2080444"/>
              <a:chOff x="5787344" y="1469372"/>
              <a:chExt cx="2261024" cy="2080444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4980" y="1469372"/>
                <a:ext cx="2033388" cy="2080444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7344" y="1797372"/>
                <a:ext cx="982262" cy="982262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6334" y="1973437"/>
                <a:ext cx="275619" cy="279716"/>
              </a:xfrm>
              <a:prstGeom prst="rect">
                <a:avLst/>
              </a:prstGeom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4118018" y="5970062"/>
              <a:ext cx="2033389" cy="711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600" dirty="0" smtClean="0"/>
                <a:t>Наблюдающий врач</a:t>
              </a:r>
              <a:endParaRPr lang="ru-RU" sz="1600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428835" y="2354261"/>
            <a:ext cx="3505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Интеграционная шина</a:t>
            </a:r>
            <a:endParaRPr lang="ru-RU" sz="16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Двойная стрелка влево/вправо 31"/>
          <p:cNvSpPr/>
          <p:nvPr/>
        </p:nvSpPr>
        <p:spPr>
          <a:xfrm>
            <a:off x="4072436" y="5784137"/>
            <a:ext cx="1085315" cy="449170"/>
          </a:xfrm>
          <a:prstGeom prst="leftRightArrow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" descr="http://www.tabletoffice.net/s/cc_images/cache_17727885.png?t=151032446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50" y="2769101"/>
            <a:ext cx="4115692" cy="158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Двойная стрелка влево/вправо 70"/>
          <p:cNvSpPr/>
          <p:nvPr/>
        </p:nvSpPr>
        <p:spPr>
          <a:xfrm rot="3734335">
            <a:off x="1170874" y="4392136"/>
            <a:ext cx="1442099" cy="15618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2" y="2914769"/>
            <a:ext cx="796270" cy="808108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624224" y="1845275"/>
            <a:ext cx="1444442" cy="646331"/>
          </a:xfrm>
          <a:prstGeom prst="wedgeRectCallout">
            <a:avLst>
              <a:gd name="adj1" fmla="val -2891"/>
              <a:gd name="adj2" fmla="val 10961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9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effectLst/>
              </a:rPr>
              <a:t>Рекомендации перинатального центра</a:t>
            </a:r>
          </a:p>
        </p:txBody>
      </p:sp>
      <p:pic>
        <p:nvPicPr>
          <p:cNvPr id="75" name="Picture 4" descr="http://www.mankarivf.com/img/dummy/doctor_wome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757" y="1516081"/>
            <a:ext cx="1180081" cy="9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6833903" y="914560"/>
            <a:ext cx="152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Специалист перинатального центра</a:t>
            </a:r>
            <a:endParaRPr lang="ru-RU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222043" y="1384925"/>
            <a:ext cx="1621375" cy="830997"/>
          </a:xfrm>
          <a:prstGeom prst="wedgeRectCallout">
            <a:avLst>
              <a:gd name="adj1" fmla="val -64853"/>
              <a:gd name="adj2" fmla="val 551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Оставляет рекомендацию по ведению беременности</a:t>
            </a:r>
            <a:endParaRPr lang="ru-RU" sz="12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Стрелка вверх 77"/>
          <p:cNvSpPr/>
          <p:nvPr/>
        </p:nvSpPr>
        <p:spPr>
          <a:xfrm rot="15784156">
            <a:off x="7254376" y="2684750"/>
            <a:ext cx="154800" cy="2089932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верх 78"/>
          <p:cNvSpPr/>
          <p:nvPr/>
        </p:nvSpPr>
        <p:spPr>
          <a:xfrm rot="13119583">
            <a:off x="4115678" y="4230418"/>
            <a:ext cx="154800" cy="1592682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верх 79"/>
          <p:cNvSpPr/>
          <p:nvPr/>
        </p:nvSpPr>
        <p:spPr>
          <a:xfrm rot="6584804">
            <a:off x="8795624" y="1437268"/>
            <a:ext cx="154800" cy="171040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верх 80"/>
          <p:cNvSpPr/>
          <p:nvPr/>
        </p:nvSpPr>
        <p:spPr>
          <a:xfrm rot="15784156" flipH="1" flipV="1">
            <a:off x="7254376" y="2417459"/>
            <a:ext cx="154800" cy="2091600"/>
          </a:xfrm>
          <a:prstGeom prst="upArrow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 вверх 82"/>
          <p:cNvSpPr/>
          <p:nvPr/>
        </p:nvSpPr>
        <p:spPr>
          <a:xfrm rot="13119583" flipV="1">
            <a:off x="3992765" y="4085968"/>
            <a:ext cx="154800" cy="1591200"/>
          </a:xfrm>
          <a:prstGeom prst="upArrow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5205173" y="4570697"/>
            <a:ext cx="2256020" cy="2769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Передача данных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532504" y="3872931"/>
            <a:ext cx="169425" cy="73838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6776466" y="3562835"/>
            <a:ext cx="151681" cy="100974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 flipV="1">
            <a:off x="4408000" y="4524992"/>
            <a:ext cx="795925" cy="11948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 flipV="1">
            <a:off x="4441031" y="4773147"/>
            <a:ext cx="760427" cy="334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8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Скругленный прямоугольник 67"/>
          <p:cNvSpPr/>
          <p:nvPr/>
        </p:nvSpPr>
        <p:spPr>
          <a:xfrm>
            <a:off x="70897" y="4455698"/>
            <a:ext cx="1506694" cy="9773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031816" y="4455698"/>
            <a:ext cx="3569860" cy="9773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846170" y="3019775"/>
            <a:ext cx="2870403" cy="75974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3">
            <a:extLst>
              <a:ext uri="{FF2B5EF4-FFF2-40B4-BE49-F238E27FC236}">
                <a16:creationId xmlns="" xmlns:a16="http://schemas.microsoft.com/office/drawing/2014/main" id="{2AA79734-2E55-4D68-94F1-367D304F9AEF}"/>
              </a:ext>
            </a:extLst>
          </p:cNvPr>
          <p:cNvSpPr/>
          <p:nvPr/>
        </p:nvSpPr>
        <p:spPr>
          <a:xfrm>
            <a:off x="744066" y="2455225"/>
            <a:ext cx="7466484" cy="1819170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19">
            <a:extLst>
              <a:ext uri="{FF2B5EF4-FFF2-40B4-BE49-F238E27FC236}">
                <a16:creationId xmlns="" xmlns:a16="http://schemas.microsoft.com/office/drawing/2014/main" id="{3F446395-9CC0-45C2-9856-0BCCF807F25A}"/>
              </a:ext>
            </a:extLst>
          </p:cNvPr>
          <p:cNvSpPr/>
          <p:nvPr/>
        </p:nvSpPr>
        <p:spPr>
          <a:xfrm>
            <a:off x="744066" y="5638801"/>
            <a:ext cx="7466484" cy="64563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429685" y="5708184"/>
            <a:ext cx="402683" cy="51509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048856" y="5708184"/>
            <a:ext cx="402683" cy="51509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844416" y="5708184"/>
            <a:ext cx="402683" cy="51509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526145" y="5708184"/>
            <a:ext cx="402683" cy="51509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846170" y="716691"/>
            <a:ext cx="2870403" cy="188977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4319" y="6307190"/>
            <a:ext cx="10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МИС МО</a:t>
            </a:r>
            <a:r>
              <a:rPr lang="en-US" sz="1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6C126DF-83C5-4FD4-85E4-3FBB7F9D0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84" y="5754758"/>
            <a:ext cx="331287" cy="4137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6C126DF-83C5-4FD4-85E4-3FBB7F9D0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56" y="5750971"/>
            <a:ext cx="331287" cy="4137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6C126DF-83C5-4FD4-85E4-3FBB7F9D0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16" y="5754758"/>
            <a:ext cx="331287" cy="4137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6C126DF-83C5-4FD4-85E4-3FBB7F9D0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51" y="5754758"/>
            <a:ext cx="331287" cy="4137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57170" y="6307190"/>
            <a:ext cx="10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МИС МО 2</a:t>
            </a:r>
            <a:endParaRPr lang="ru-RU" sz="12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7605" y="6307190"/>
            <a:ext cx="10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МИС МО</a:t>
            </a:r>
            <a:r>
              <a:rPr lang="en-US" sz="1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4692" y="6307190"/>
            <a:ext cx="10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МИС МО</a:t>
            </a:r>
            <a:r>
              <a:rPr lang="en-US" sz="1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0380" y="6307190"/>
            <a:ext cx="10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МИС МО</a:t>
            </a:r>
            <a:r>
              <a:rPr lang="en-US" sz="1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52" y="4480173"/>
            <a:ext cx="1645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В регионе взаимодействуют 5 разработчиков МИС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20247" y="3953866"/>
            <a:ext cx="4314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Интеграционная шина здравоохранения</a:t>
            </a:r>
            <a:endParaRPr lang="ru-RU" sz="1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18">
            <a:extLst>
              <a:ext uri="{FF2B5EF4-FFF2-40B4-BE49-F238E27FC236}">
                <a16:creationId xmlns="" xmlns:a16="http://schemas.microsoft.com/office/drawing/2014/main" id="{808DA633-1219-4622-AF05-A1A2F14134CB}"/>
              </a:ext>
            </a:extLst>
          </p:cNvPr>
          <p:cNvSpPr/>
          <p:nvPr/>
        </p:nvSpPr>
        <p:spPr>
          <a:xfrm>
            <a:off x="744067" y="1159969"/>
            <a:ext cx="7466484" cy="521715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 Мониторинг беременных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19D54219-A3BC-4248-84CD-EB1204EBF7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16" y="5638801"/>
            <a:ext cx="952220" cy="72032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210550" y="4465747"/>
            <a:ext cx="357830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внесение данных о ведении беременных </a:t>
            </a:r>
            <a:br>
              <a:rPr lang="ru-RU" sz="1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в МИС;</a:t>
            </a:r>
          </a:p>
          <a:p>
            <a:pPr>
              <a:spcBef>
                <a:spcPts val="600"/>
              </a:spcBef>
            </a:pPr>
            <a:r>
              <a:rPr lang="ru-RU" sz="12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получение рекомендаций от специалиста ПЦ из Системы беременных</a:t>
            </a:r>
            <a:endParaRPr lang="ru-RU" sz="12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531986" y="3078518"/>
            <a:ext cx="233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Возможность ручного ввода данных в ИС</a:t>
            </a:r>
            <a:r>
              <a:rPr lang="ru-RU" sz="12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в случае отсутствия МИС)</a:t>
            </a:r>
            <a:endParaRPr lang="ru-RU" sz="12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846170" y="1468767"/>
            <a:ext cx="287040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79388" algn="l"/>
              </a:tabLst>
            </a:pPr>
            <a:r>
              <a:rPr lang="ru-RU" sz="12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просмотр всей базы беременных подведомственной зоны;</a:t>
            </a:r>
            <a:endParaRPr lang="en-US" sz="1200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tabLst>
                <a:tab pos="179388" algn="l"/>
              </a:tabLst>
            </a:pPr>
            <a:r>
              <a:rPr lang="ru-RU" sz="12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формирование рекомендаций по ведению беременных группы высокого риска и не только</a:t>
            </a:r>
          </a:p>
          <a:p>
            <a:pPr marL="171450" indent="-171450">
              <a:buFontTx/>
              <a:buChar char="-"/>
            </a:pPr>
            <a:endParaRPr lang="ru-RU" sz="12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cardioagent.ru/media/public/a7e69341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922" y="833235"/>
            <a:ext cx="687819" cy="5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9422746" y="6328996"/>
            <a:ext cx="958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Врач МО</a:t>
            </a:r>
            <a:endParaRPr lang="ru-RU" sz="1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654399" y="896198"/>
            <a:ext cx="206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Специалист перинатального центра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65125" y="2613427"/>
            <a:ext cx="3846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2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Проверка персональных данных беременной с сервисом СМЭВ ПФР;</a:t>
            </a:r>
          </a:p>
          <a:p>
            <a:pPr algn="just">
              <a:spcBef>
                <a:spcPts val="600"/>
              </a:spcBef>
            </a:pPr>
            <a:r>
              <a:rPr lang="ru-RU" sz="12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Передача документов по беременности;</a:t>
            </a:r>
          </a:p>
          <a:p>
            <a:pPr algn="just">
              <a:spcBef>
                <a:spcPts val="600"/>
              </a:spcBef>
            </a:pPr>
            <a:r>
              <a:rPr lang="ru-RU" sz="12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Передача данных о рекомендации ПЦ и о выполнении рекомендации ПЦ</a:t>
            </a:r>
          </a:p>
        </p:txBody>
      </p:sp>
      <p:pic>
        <p:nvPicPr>
          <p:cNvPr id="2052" name="Picture 4" descr="http://www.tabletoffice.net/s/cc_images/cache_17727885.png?t=15103244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21" y="2502249"/>
            <a:ext cx="6267179" cy="14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ya-webdesign.com/images/doctors-clipart-general-physician-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56" y="3097808"/>
            <a:ext cx="619458" cy="61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2076450" y="269441"/>
            <a:ext cx="9450343" cy="541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взаимодействие Системы </a:t>
            </a:r>
            <a: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 МО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846170" y="1468767"/>
            <a:ext cx="287040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949867" y="5708184"/>
            <a:ext cx="402683" cy="51509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6C126DF-83C5-4FD4-85E4-3FBB7F9D0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76" y="5754758"/>
            <a:ext cx="331287" cy="4137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3" y="2746040"/>
            <a:ext cx="242128" cy="242128"/>
          </a:xfrm>
          <a:prstGeom prst="rect">
            <a:avLst/>
          </a:prstGeom>
          <a:noFill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3" y="3077138"/>
            <a:ext cx="242128" cy="242128"/>
          </a:xfrm>
          <a:prstGeom prst="rect">
            <a:avLst/>
          </a:prstGeom>
          <a:noFill/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3" y="3408236"/>
            <a:ext cx="242128" cy="242128"/>
          </a:xfrm>
          <a:prstGeom prst="rect">
            <a:avLst/>
          </a:prstGeom>
          <a:noFill/>
        </p:spPr>
      </p:pic>
      <p:sp>
        <p:nvSpPr>
          <p:cNvPr id="57" name="Двойная стрелка влево/вправо 56"/>
          <p:cNvSpPr/>
          <p:nvPr/>
        </p:nvSpPr>
        <p:spPr>
          <a:xfrm rot="5400000">
            <a:off x="4001679" y="1866717"/>
            <a:ext cx="727847" cy="449170"/>
          </a:xfrm>
          <a:prstGeom prst="leftRightArrow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войная стрелка влево/вправо 57"/>
          <p:cNvSpPr/>
          <p:nvPr/>
        </p:nvSpPr>
        <p:spPr>
          <a:xfrm rot="10800000">
            <a:off x="8232518" y="1262487"/>
            <a:ext cx="613652" cy="311261"/>
          </a:xfrm>
          <a:prstGeom prst="leftRightArrow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 rot="8874974">
            <a:off x="8338493" y="1676250"/>
            <a:ext cx="313200" cy="1413026"/>
          </a:xfrm>
          <a:prstGeom prst="downArrow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войная стрелка влево/вправо 61"/>
          <p:cNvSpPr/>
          <p:nvPr/>
        </p:nvSpPr>
        <p:spPr>
          <a:xfrm rot="10800000">
            <a:off x="8309403" y="6007683"/>
            <a:ext cx="970995" cy="311261"/>
          </a:xfrm>
          <a:prstGeom prst="leftRightArrow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войная стрелка влево/вправо 62"/>
          <p:cNvSpPr/>
          <p:nvPr/>
        </p:nvSpPr>
        <p:spPr>
          <a:xfrm rot="5400000">
            <a:off x="3586715" y="4788224"/>
            <a:ext cx="1351653" cy="324000"/>
          </a:xfrm>
          <a:prstGeom prst="leftRightArrow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войная стрелка влево/вправо 63"/>
          <p:cNvSpPr/>
          <p:nvPr/>
        </p:nvSpPr>
        <p:spPr>
          <a:xfrm rot="7200000">
            <a:off x="2262211" y="4788226"/>
            <a:ext cx="1351654" cy="324000"/>
          </a:xfrm>
          <a:prstGeom prst="leftRightArrow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3600000">
            <a:off x="5017296" y="4788225"/>
            <a:ext cx="1351655" cy="324000"/>
          </a:xfrm>
          <a:prstGeom prst="leftRightArrow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войная стрелка влево/вправо 65"/>
          <p:cNvSpPr/>
          <p:nvPr/>
        </p:nvSpPr>
        <p:spPr>
          <a:xfrm rot="2460000">
            <a:off x="6136823" y="4800842"/>
            <a:ext cx="1817629" cy="324000"/>
          </a:xfrm>
          <a:prstGeom prst="leftRightArrow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Двойная стрелка влево/вправо 66"/>
          <p:cNvSpPr/>
          <p:nvPr/>
        </p:nvSpPr>
        <p:spPr>
          <a:xfrm rot="8400000">
            <a:off x="965655" y="4834718"/>
            <a:ext cx="1814728" cy="324000"/>
          </a:xfrm>
          <a:prstGeom prst="leftRightArrow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8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" y="0"/>
            <a:ext cx="12129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6552"/>
            <a:ext cx="12770069" cy="84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1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8226" r="12844" b="5275"/>
          <a:stretch/>
        </p:blipFill>
        <p:spPr bwMode="auto">
          <a:xfrm>
            <a:off x="0" y="-85725"/>
            <a:ext cx="12191999" cy="712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3985" y="891512"/>
            <a:ext cx="3630304" cy="163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Фамилия Имя Отчество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 t="10216" r="8260" b="9519"/>
          <a:stretch/>
        </p:blipFill>
        <p:spPr bwMode="auto">
          <a:xfrm>
            <a:off x="0" y="-1"/>
            <a:ext cx="12192000" cy="707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2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ovalla\Desktop\беременные\для презентации\скрин 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10224" r="-3528" b="359"/>
          <a:stretch/>
        </p:blipFill>
        <p:spPr bwMode="auto">
          <a:xfrm>
            <a:off x="0" y="0"/>
            <a:ext cx="12816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700" y="2398488"/>
            <a:ext cx="1213209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9420" r="16782" b="20889"/>
          <a:stretch/>
        </p:blipFill>
        <p:spPr bwMode="auto">
          <a:xfrm>
            <a:off x="0" y="0"/>
            <a:ext cx="12192000" cy="697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31057" y="436728"/>
            <a:ext cx="1760561" cy="81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1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"/>
            <a:ext cx="12192000" cy="6854596"/>
          </a:xfrm>
          <a:prstGeom prst="rect">
            <a:avLst/>
          </a:prstGeom>
        </p:spPr>
      </p:pic>
      <p:sp>
        <p:nvSpPr>
          <p:cNvPr id="2" name="Пятиугольник 1"/>
          <p:cNvSpPr/>
          <p:nvPr/>
        </p:nvSpPr>
        <p:spPr>
          <a:xfrm rot="5400000">
            <a:off x="9481520" y="470871"/>
            <a:ext cx="2906362" cy="2514601"/>
          </a:xfrm>
          <a:prstGeom prst="homePlate">
            <a:avLst/>
          </a:prstGeom>
          <a:solidFill>
            <a:srgbClr val="01A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479223" y="303565"/>
            <a:ext cx="2884227" cy="30016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Новорожденные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шкале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Апгар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разрезе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территорий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медицинских организаций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t="8547" r="-802" b="3422"/>
          <a:stretch/>
        </p:blipFill>
        <p:spPr bwMode="auto">
          <a:xfrm>
            <a:off x="2" y="-1"/>
            <a:ext cx="12569584" cy="701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307773" y="246557"/>
            <a:ext cx="3261813" cy="2469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9500570" y="270846"/>
            <a:ext cx="2906362" cy="2514601"/>
          </a:xfrm>
          <a:prstGeom prst="homePlate">
            <a:avLst/>
          </a:prstGeom>
          <a:solidFill>
            <a:srgbClr val="01A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498273" y="103540"/>
            <a:ext cx="2884227" cy="30016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Зависимость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группы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риска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исходов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беременности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6858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5" b="10585"/>
          <a:stretch/>
        </p:blipFill>
        <p:spPr>
          <a:xfrm>
            <a:off x="971957" y="1242365"/>
            <a:ext cx="9624827" cy="5549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8657" y="977422"/>
            <a:ext cx="182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indent="-6350" algn="ctr">
              <a:spcAft>
                <a:spcPts val="800"/>
              </a:spcAft>
            </a:pP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Площадь</a:t>
            </a:r>
            <a:endParaRPr lang="ru-RU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17" y="2550514"/>
            <a:ext cx="308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6350" indent="-6350" algn="ctr">
              <a:spcAft>
                <a:spcPts val="800"/>
              </a:spcAft>
              <a:defRPr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Население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7444" y="271505"/>
            <a:ext cx="9473852" cy="440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Ханты-Мансийский автономный округ - Югра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0178" y="1733808"/>
            <a:ext cx="1508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534 801 км²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43276" y="3236983"/>
            <a:ext cx="1932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dirty="0">
                <a:solidFill>
                  <a:srgbClr val="18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1 </a:t>
            </a:r>
            <a:r>
              <a:rPr lang="ru-RU" b="1" dirty="0" smtClean="0">
                <a:solidFill>
                  <a:srgbClr val="18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663 798</a:t>
            </a:r>
            <a:r>
              <a:rPr lang="en-US" b="1" dirty="0" smtClean="0">
                <a:solidFill>
                  <a:srgbClr val="18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b="1" dirty="0" smtClean="0">
                <a:solidFill>
                  <a:srgbClr val="18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18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</a:t>
            </a:r>
            <a:r>
              <a:rPr lang="ru-RU" b="1" dirty="0">
                <a:solidFill>
                  <a:srgbClr val="18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2182" y="5650536"/>
            <a:ext cx="156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6350" indent="-6350" algn="ctr">
              <a:spcAft>
                <a:spcPts val="800"/>
              </a:spcAft>
              <a:defRPr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Плотность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757687" y="4968487"/>
            <a:ext cx="1958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ctr">
              <a:spcAft>
                <a:spcPts val="800"/>
              </a:spcAft>
            </a:pPr>
            <a:r>
              <a:rPr lang="ru-RU" b="1" dirty="0">
                <a:solidFill>
                  <a:srgbClr val="1817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3,10 чел./км²</a:t>
            </a:r>
          </a:p>
        </p:txBody>
      </p:sp>
    </p:spTree>
    <p:extLst>
      <p:ext uri="{BB962C8B-B14F-4D97-AF65-F5344CB8AC3E}">
        <p14:creationId xmlns:p14="http://schemas.microsoft.com/office/powerpoint/2010/main" val="2498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02" t="5704" r="2147" b="49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62495" y="3343740"/>
            <a:ext cx="2406937" cy="12547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98196" y="3831041"/>
            <a:ext cx="270935" cy="237862"/>
          </a:xfrm>
          <a:prstGeom prst="rect">
            <a:avLst/>
          </a:prstGeom>
          <a:solidFill>
            <a:srgbClr val="A5423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98196" y="3464059"/>
            <a:ext cx="270935" cy="237862"/>
          </a:xfrm>
          <a:prstGeom prst="rect">
            <a:avLst/>
          </a:prstGeom>
          <a:solidFill>
            <a:srgbClr val="426FA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198196" y="4222139"/>
            <a:ext cx="270935" cy="237862"/>
          </a:xfrm>
          <a:prstGeom prst="rect">
            <a:avLst/>
          </a:prstGeom>
          <a:solidFill>
            <a:srgbClr val="79943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469131" y="3417270"/>
            <a:ext cx="202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Нижневартовская</a:t>
            </a:r>
            <a:r>
              <a:rPr lang="ru-RU" sz="1400" dirty="0" smtClean="0"/>
              <a:t> зона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504832" y="3777872"/>
            <a:ext cx="14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Сургутская</a:t>
            </a:r>
            <a:r>
              <a:rPr lang="ru-RU" sz="1400" dirty="0" smtClean="0"/>
              <a:t> зона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452761" y="4187181"/>
            <a:ext cx="21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Ханты-Мансийская зона</a:t>
            </a:r>
            <a:endParaRPr lang="ru-RU" sz="1400" dirty="0"/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9500570" y="205899"/>
            <a:ext cx="2906362" cy="2514601"/>
          </a:xfrm>
          <a:prstGeom prst="homePlate">
            <a:avLst/>
          </a:prstGeom>
          <a:solidFill>
            <a:srgbClr val="01A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498273" y="342130"/>
            <a:ext cx="2884227" cy="30016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Группы риска беременных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разрезе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09532" y="994483"/>
            <a:ext cx="990600" cy="60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25" y="178318"/>
            <a:ext cx="9721381" cy="54103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наполнения </a:t>
            </a:r>
            <a: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 </a:t>
            </a: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беременных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027616604"/>
              </p:ext>
            </p:extLst>
          </p:nvPr>
        </p:nvGraphicFramePr>
        <p:xfrm>
          <a:off x="403654" y="2454876"/>
          <a:ext cx="11359978" cy="364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4211273" y="1367406"/>
            <a:ext cx="1333850" cy="536895"/>
          </a:xfrm>
          <a:prstGeom prst="roundRect">
            <a:avLst/>
          </a:prstGeom>
          <a:solidFill>
            <a:srgbClr val="5B9B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11675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06517" y="1367406"/>
            <a:ext cx="1333850" cy="536895"/>
          </a:xfrm>
          <a:prstGeom prst="roundRect">
            <a:avLst/>
          </a:prstGeom>
          <a:solidFill>
            <a:srgbClr val="ED7D3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11916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01761" y="1367406"/>
            <a:ext cx="1333850" cy="536895"/>
          </a:xfrm>
          <a:prstGeom prst="roundRect">
            <a:avLst/>
          </a:prstGeom>
          <a:solidFill>
            <a:srgbClr val="A5A5A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11570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597005" y="1367406"/>
            <a:ext cx="1333850" cy="53689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10419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220258" y="1228987"/>
            <a:ext cx="2345064" cy="813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беременных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45284" y="2189527"/>
            <a:ext cx="1105669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741490" y="1170264"/>
            <a:ext cx="0" cy="1027652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2281806" y="6300132"/>
            <a:ext cx="6647255" cy="307777"/>
            <a:chOff x="1619075" y="6300132"/>
            <a:chExt cx="6647255" cy="307777"/>
          </a:xfrm>
        </p:grpSpPr>
        <p:sp>
          <p:nvSpPr>
            <p:cNvPr id="31" name="TextBox 30"/>
            <p:cNvSpPr txBox="1"/>
            <p:nvPr/>
          </p:nvSpPr>
          <p:spPr>
            <a:xfrm>
              <a:off x="1845578" y="6300132"/>
              <a:ext cx="1426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Октябрь 2018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10452" y="6300132"/>
              <a:ext cx="1426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Ноябрь 2018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75326" y="6300132"/>
              <a:ext cx="1426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Декабрь 2018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40200" y="6300132"/>
              <a:ext cx="1426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Май 2019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619075" y="6340768"/>
              <a:ext cx="226503" cy="226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83949" y="6340768"/>
              <a:ext cx="226503" cy="226503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944630" y="6340768"/>
              <a:ext cx="226503" cy="226503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629795" y="6340768"/>
              <a:ext cx="226503" cy="2265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483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850" y="175654"/>
            <a:ext cx="9678943" cy="541037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база Системы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0" y="1304924"/>
            <a:ext cx="289243" cy="289243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3571350"/>
              </p:ext>
            </p:extLst>
          </p:nvPr>
        </p:nvGraphicFramePr>
        <p:xfrm>
          <a:off x="1022349" y="1067599"/>
          <a:ext cx="103600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0" y="1904999"/>
            <a:ext cx="289243" cy="289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0" y="2341402"/>
            <a:ext cx="289243" cy="2892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0" y="2844480"/>
            <a:ext cx="289243" cy="2892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0" y="3485940"/>
            <a:ext cx="289243" cy="28924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0" y="4143165"/>
            <a:ext cx="289243" cy="28924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0" y="4698690"/>
            <a:ext cx="289243" cy="2892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0" y="5195318"/>
            <a:ext cx="289243" cy="28924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0" y="5678835"/>
            <a:ext cx="289243" cy="28924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0" y="6133777"/>
            <a:ext cx="289243" cy="2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1" y="290984"/>
            <a:ext cx="8801100" cy="541037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3050" y="5054242"/>
            <a:ext cx="10259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классификации по М.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Робсону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 целью оптимизации числа операций кесарева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сечения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81623" y="1146945"/>
            <a:ext cx="866026" cy="634242"/>
            <a:chOff x="399963" y="1669071"/>
            <a:chExt cx="1146089" cy="83934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61" y="1669071"/>
              <a:ext cx="826895" cy="83934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63" y="1904431"/>
              <a:ext cx="1146089" cy="603989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323050" y="1251746"/>
            <a:ext cx="10259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Инфообмен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 генетическим исследованиям беременных, на выявление различной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патологии,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определения риска развития патологии плода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0" y="3100764"/>
            <a:ext cx="950474" cy="5446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16585" y="2060254"/>
            <a:ext cx="10265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Подключение специалистов СПИД центров для совместного ведения беременных с ВИЧ статусом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78367" y="4029233"/>
            <a:ext cx="713120" cy="744559"/>
            <a:chOff x="164031" y="3420041"/>
            <a:chExt cx="1293931" cy="123773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31" y="3420041"/>
              <a:ext cx="1237735" cy="123773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857" y="4034068"/>
              <a:ext cx="604105" cy="604105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323050" y="4097153"/>
            <a:ext cx="10259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блока экспертизы качества оказания медицинских услуг, в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соответствии с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утвержденными стандартами оказания медицинской помощи беременным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37070" y="6031074"/>
            <a:ext cx="605233" cy="508901"/>
            <a:chOff x="164031" y="4854603"/>
            <a:chExt cx="1050302" cy="930028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748" y="4954497"/>
              <a:ext cx="941585" cy="83013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31" y="4854603"/>
              <a:ext cx="498449" cy="514961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1323050" y="6040796"/>
            <a:ext cx="884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аналитического блока, в части поддержки врачебных решений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8" y="5112003"/>
            <a:ext cx="412750" cy="577394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278367" y="5881353"/>
            <a:ext cx="11240188" cy="0"/>
          </a:xfrm>
          <a:prstGeom prst="line">
            <a:avLst/>
          </a:prstGeom>
          <a:ln>
            <a:solidFill>
              <a:schemeClr val="accent1"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316584" y="3064416"/>
            <a:ext cx="10265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данных блока по консультациям смежных специалистов, а также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различных исследований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0" y="2089519"/>
            <a:ext cx="474236" cy="708477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278367" y="1945702"/>
            <a:ext cx="11240188" cy="0"/>
          </a:xfrm>
          <a:prstGeom prst="line">
            <a:avLst/>
          </a:prstGeom>
          <a:ln>
            <a:solidFill>
              <a:schemeClr val="accent1"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78367" y="2879152"/>
            <a:ext cx="11240188" cy="0"/>
          </a:xfrm>
          <a:prstGeom prst="line">
            <a:avLst/>
          </a:prstGeom>
          <a:ln>
            <a:solidFill>
              <a:schemeClr val="accent1"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78367" y="3907852"/>
            <a:ext cx="11240188" cy="0"/>
          </a:xfrm>
          <a:prstGeom prst="line">
            <a:avLst/>
          </a:prstGeom>
          <a:ln>
            <a:solidFill>
              <a:schemeClr val="accent1"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78367" y="4907977"/>
            <a:ext cx="11240188" cy="0"/>
          </a:xfrm>
          <a:prstGeom prst="line">
            <a:avLst/>
          </a:prstGeom>
          <a:ln>
            <a:solidFill>
              <a:schemeClr val="accent1"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609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9872" y="186664"/>
            <a:ext cx="10248273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</a:t>
            </a: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региональными портфелями проектов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5225" y="1578530"/>
            <a:ext cx="10328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«Создание единого цифрового контура в здравоохранении на основе единой государственной информационной системы здравоохранения (ЕГИСЗ)»</a:t>
            </a:r>
            <a:endParaRPr lang="ru-RU" sz="20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-239577" y="1437712"/>
            <a:ext cx="1260944" cy="956578"/>
            <a:chOff x="-239577" y="1852353"/>
            <a:chExt cx="1260944" cy="95657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2" r="65744" b="12200"/>
            <a:stretch/>
          </p:blipFill>
          <p:spPr>
            <a:xfrm>
              <a:off x="-239577" y="1852353"/>
              <a:ext cx="1260944" cy="95657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80" t="47954" r="35933" b="42596"/>
            <a:stretch/>
          </p:blipFill>
          <p:spPr>
            <a:xfrm>
              <a:off x="604490" y="2147822"/>
              <a:ext cx="328960" cy="328960"/>
            </a:xfrm>
            <a:prstGeom prst="ellipse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65225" y="2909367"/>
            <a:ext cx="10510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единого цифрового контура здравоохранения и организации механизмов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информационного взаимодействия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организаций автономного округа на основе единой государственной информационной системы в сфере здравоохранения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21780" y="2422239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57835" y="2820467"/>
            <a:ext cx="10318282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889310" y="4596905"/>
            <a:ext cx="9569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Доля медицинских организаций государственной и муниципальной систем здравоохранения, участвующих в оказании медицинской помощи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бе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еменным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женщинам, подключенных к централизованной системе (подсистеме) «Организация оказания медицинской помощи по профилям «Акушерство и гинекология» и «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Неонотология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» (Мониторинг беременных)» субъекта Российской,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8970" y="4062545"/>
            <a:ext cx="4066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ВЛИЯНИЕ НА ПОКАЗАТЕЛЬ</a:t>
            </a:r>
          </a:p>
          <a:p>
            <a:pPr algn="ctr"/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Двойные круглые скобки 9"/>
          <p:cNvSpPr/>
          <p:nvPr/>
        </p:nvSpPr>
        <p:spPr>
          <a:xfrm>
            <a:off x="1790700" y="4523736"/>
            <a:ext cx="9757027" cy="1427077"/>
          </a:xfrm>
          <a:prstGeom prst="bracketPair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781800" y="59393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/>
              <a:t>(</a:t>
            </a:r>
            <a:r>
              <a:rPr lang="ru-RU" b="1" i="1" dirty="0"/>
              <a:t>показатель федерального проекта</a:t>
            </a:r>
            <a:r>
              <a:rPr lang="ru-RU" b="1" dirty="0"/>
              <a:t>)</a:t>
            </a:r>
          </a:p>
          <a:p>
            <a:pPr algn="just"/>
            <a:r>
              <a:rPr lang="ru-RU" b="1" dirty="0"/>
              <a:t>                                                          100%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5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4322" y="2365043"/>
            <a:ext cx="676826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38" l="3133" r="983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704">
            <a:off x="1473685" y="2306357"/>
            <a:ext cx="6614445" cy="4393052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970711" y="1328410"/>
            <a:ext cx="6285718" cy="907941"/>
            <a:chOff x="256211" y="1379210"/>
            <a:chExt cx="6285718" cy="90794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56211" y="1379210"/>
              <a:ext cx="6285718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6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Западная медицинская </a:t>
              </a:r>
              <a:r>
                <a:rPr lang="ru-RU" sz="16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зона</a:t>
              </a: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ru-RU" sz="16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перинатальный </a:t>
              </a:r>
              <a:r>
                <a:rPr lang="ru-RU" sz="1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центр </a:t>
              </a:r>
              <a:endPara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6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БУ </a:t>
              </a:r>
              <a:r>
                <a:rPr lang="ru-RU" sz="1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«Окружная клиническая больница</a:t>
              </a:r>
              <a:r>
                <a:rPr lang="ru-RU" sz="16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»</a:t>
              </a:r>
              <a:endPara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56211" y="1429985"/>
              <a:ext cx="3871652" cy="831039"/>
            </a:xfrm>
            <a:prstGeom prst="rect">
              <a:avLst/>
            </a:prstGeom>
            <a:noFill/>
            <a:ln w="38100">
              <a:solidFill>
                <a:srgbClr val="C769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425551" y="2757814"/>
            <a:ext cx="4275054" cy="907941"/>
            <a:chOff x="2820193" y="3170185"/>
            <a:chExt cx="4275054" cy="90794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820193" y="3170185"/>
              <a:ext cx="4181498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0215" algn="just">
                <a:spcAft>
                  <a:spcPts val="0"/>
                </a:spcAft>
              </a:pPr>
              <a:r>
                <a:rPr lang="ru-RU" sz="16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Центральная </a:t>
              </a:r>
              <a:r>
                <a:rPr lang="ru-RU" sz="16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медицинская </a:t>
              </a:r>
              <a:r>
                <a:rPr lang="ru-RU" sz="16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зона</a:t>
              </a:r>
            </a:p>
            <a:p>
              <a:pPr indent="450215" algn="just">
                <a:spcBef>
                  <a:spcPts val="600"/>
                </a:spcBef>
                <a:spcAft>
                  <a:spcPts val="0"/>
                </a:spcAft>
              </a:pPr>
              <a:r>
                <a:rPr lang="ru-RU" sz="16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БУ </a:t>
              </a:r>
              <a:r>
                <a:rPr lang="ru-RU" sz="1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«</a:t>
              </a:r>
              <a:r>
                <a:rPr lang="ru-RU" sz="16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Сургутский</a:t>
              </a:r>
              <a:r>
                <a:rPr lang="ru-RU" sz="1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клинический </a:t>
              </a:r>
              <a:endPara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indent="450215" algn="just">
                <a:spcAft>
                  <a:spcPts val="0"/>
                </a:spcAft>
              </a:pPr>
              <a:r>
                <a:rPr lang="ru-RU" sz="16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перинатальный </a:t>
              </a:r>
              <a:r>
                <a:rPr lang="ru-RU" sz="1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центр</a:t>
              </a:r>
              <a:r>
                <a:rPr lang="ru-RU" sz="16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»</a:t>
              </a:r>
              <a:endPara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23595" y="3208637"/>
              <a:ext cx="3871652" cy="831039"/>
            </a:xfrm>
            <a:prstGeom prst="rect">
              <a:avLst/>
            </a:prstGeom>
            <a:noFill/>
            <a:ln w="38100">
              <a:solidFill>
                <a:srgbClr val="C3E9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540427" y="4144642"/>
            <a:ext cx="5009708" cy="907941"/>
            <a:chOff x="5772399" y="4300369"/>
            <a:chExt cx="5009708" cy="90794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772399" y="4300369"/>
              <a:ext cx="5009708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600"/>
                </a:spcBef>
              </a:pPr>
              <a:r>
                <a:rPr lang="ru-RU" sz="1600" b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Восточная медицинская </a:t>
              </a:r>
              <a:r>
                <a:rPr lang="ru-RU" sz="16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зона</a:t>
              </a:r>
              <a:endPara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lvl="0">
                <a:spcBef>
                  <a:spcPts val="600"/>
                </a:spcBef>
              </a:pPr>
              <a:r>
                <a:rPr 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БУ </a:t>
              </a:r>
              <a:r>
                <a:rPr lang="ru-RU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«</a:t>
              </a:r>
              <a:r>
                <a:rPr lang="ru-RU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Нижневартовский</a:t>
              </a:r>
              <a:r>
                <a:rPr lang="ru-RU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окружной </a:t>
              </a:r>
              <a:r>
                <a:rPr lang="en-US" sz="1600" dirty="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/>
              </a:r>
              <a:br>
                <a:rPr lang="en-US" sz="1600" dirty="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клинический перинатальный </a:t>
              </a:r>
              <a:r>
                <a:rPr lang="ru-RU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центр</a:t>
              </a:r>
              <a:r>
                <a:rPr 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» </a:t>
              </a:r>
              <a:endPara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772399" y="4338821"/>
              <a:ext cx="3871652" cy="831039"/>
            </a:xfrm>
            <a:prstGeom prst="rect">
              <a:avLst/>
            </a:prstGeom>
            <a:noFill/>
            <a:ln w="38100">
              <a:solidFill>
                <a:srgbClr val="42E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>
          <a:xfrm flipH="1">
            <a:off x="3315819" y="2303267"/>
            <a:ext cx="444138" cy="749202"/>
          </a:xfrm>
          <a:prstGeom prst="line">
            <a:avLst/>
          </a:prstGeom>
          <a:ln w="38100">
            <a:solidFill>
              <a:srgbClr val="C7697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113572" y="3704207"/>
            <a:ext cx="902962" cy="519300"/>
          </a:xfrm>
          <a:prstGeom prst="line">
            <a:avLst/>
          </a:prstGeom>
          <a:ln w="38100">
            <a:solidFill>
              <a:srgbClr val="C3E97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6782913" y="4500119"/>
            <a:ext cx="661827" cy="125373"/>
          </a:xfrm>
          <a:prstGeom prst="line">
            <a:avLst/>
          </a:prstGeom>
          <a:ln w="38100">
            <a:solidFill>
              <a:srgbClr val="42E08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2369097" y="316430"/>
            <a:ext cx="9137103" cy="7377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медицинских организаций </a:t>
            </a:r>
            <a: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по </a:t>
            </a: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принадлежности к перинатальным центрам </a:t>
            </a:r>
          </a:p>
        </p:txBody>
      </p:sp>
    </p:spTree>
    <p:extLst>
      <p:ext uri="{BB962C8B-B14F-4D97-AF65-F5344CB8AC3E}">
        <p14:creationId xmlns:p14="http://schemas.microsoft.com/office/powerpoint/2010/main" val="125926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Динамика основных показателей службы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1079455"/>
              </p:ext>
            </p:extLst>
          </p:nvPr>
        </p:nvGraphicFramePr>
        <p:xfrm>
          <a:off x="609600" y="1600200"/>
          <a:ext cx="538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8159353"/>
              </p:ext>
            </p:extLst>
          </p:nvPr>
        </p:nvGraphicFramePr>
        <p:xfrm>
          <a:off x="6197600" y="1600200"/>
          <a:ext cx="5588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343400"/>
            <a:ext cx="538903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4332838"/>
            <a:ext cx="538903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219429"/>
              </p:ext>
            </p:extLst>
          </p:nvPr>
        </p:nvGraphicFramePr>
        <p:xfrm>
          <a:off x="643005" y="3962400"/>
          <a:ext cx="5384800" cy="265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347211"/>
              </p:ext>
            </p:extLst>
          </p:nvPr>
        </p:nvGraphicFramePr>
        <p:xfrm>
          <a:off x="6502400" y="3951838"/>
          <a:ext cx="5384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564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14400" y="228602"/>
            <a:ext cx="10363200" cy="45719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Регионализация перинатальной помощи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19615753"/>
              </p:ext>
            </p:extLst>
          </p:nvPr>
        </p:nvGraphicFramePr>
        <p:xfrm>
          <a:off x="609600" y="685800"/>
          <a:ext cx="11379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598405"/>
              </p:ext>
            </p:extLst>
          </p:nvPr>
        </p:nvGraphicFramePr>
        <p:xfrm>
          <a:off x="812800" y="3200400"/>
          <a:ext cx="10871200" cy="2751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2923"/>
                <a:gridCol w="1585260"/>
                <a:gridCol w="1684339"/>
                <a:gridCol w="1684339"/>
                <a:gridCol w="1684339"/>
              </a:tblGrid>
              <a:tr h="38100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2016</a:t>
                      </a:r>
                      <a:endParaRPr lang="ru-RU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2017</a:t>
                      </a:r>
                      <a:endParaRPr lang="ru-RU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2018</a:t>
                      </a:r>
                      <a:endParaRPr lang="ru-RU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Динамика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45979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родов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25 219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23 492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22 300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- 11,6%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51966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группа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881 – 3,5%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755 – 3,3%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609 – 2,7%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- 0,8%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524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группа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8410 – 33,4%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7298 – 31,1%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6649 -  29,8%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- 3,6%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33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группа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15928 – 63,2%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15439 – 65,6%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15042 -  67,5%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+4,3,%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33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0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Динамика преждевременных родов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по группам учреждений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417259"/>
              </p:ext>
            </p:extLst>
          </p:nvPr>
        </p:nvGraphicFramePr>
        <p:xfrm>
          <a:off x="711201" y="1600200"/>
          <a:ext cx="10769598" cy="3840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363"/>
                <a:gridCol w="1570444"/>
                <a:gridCol w="1668597"/>
                <a:gridCol w="1668597"/>
                <a:gridCol w="1668597"/>
              </a:tblGrid>
              <a:tr h="530303"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3233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преждевременных родов (22-36 недель)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1275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- 7,6%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36550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группа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27 - 2,0%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 – 1,8%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 – 1,4%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- 0,6%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36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группа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312 - 22,6%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235 – 19,2%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191 -  15%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- 7,6%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295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группа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1041 - 75,4%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964 – 79%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1066 – 83,6%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+8,2%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295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05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сверхранних преждевременных родов (22-27 недель)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- 15,4%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0552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группа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– 1,0%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3 -  2,7%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– 1,1%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- 0,1%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05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группа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– 13,5%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– 12,8%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– 5,7%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- 7,8%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05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группа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89 – 85,5%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92 -  84,5%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82 – 93,2%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+ 7,7%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40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5514" y="1437594"/>
            <a:ext cx="1014385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Беременные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НИЗКОЙ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степенью риска по перинатальной патологии и репродуктивным потерям, не имеющих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гестационных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осложнений и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экстрагенитальной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патологии при настоящей беременности и в прошлом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5514" y="2887413"/>
            <a:ext cx="1014385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Беременные со СРЕДНЕЙ </a:t>
            </a:r>
            <a:r>
              <a:rPr lang="ru-RU" sz="1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степенью риска по перинатальной патологии и репродуктивным потерям, имеющим осложненное течение беременности, отягощенный акушерско-гинекологический анамнез, компенсированную соматическую патологию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95514" y="4590393"/>
            <a:ext cx="1014385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Беременные с </a:t>
            </a:r>
            <a:r>
              <a:rPr lang="ru-RU" sz="1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ВЫСОКОЙ </a:t>
            </a:r>
            <a:r>
              <a:rPr lang="ru-RU" sz="1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степенью </a:t>
            </a:r>
            <a:r>
              <a:rPr lang="ru-RU" sz="1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риска, </a:t>
            </a:r>
            <a:r>
              <a:rPr lang="ru-RU" sz="1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имеющим осложненное течение беременности, в том числе преждевременные роды менее 36 недель </a:t>
            </a:r>
            <a:r>
              <a:rPr lang="ru-RU" sz="14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гестации</a:t>
            </a:r>
            <a:r>
              <a:rPr lang="ru-RU" sz="1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заболевания и пороки развития </a:t>
            </a:r>
            <a:r>
              <a:rPr lang="ru-RU" sz="1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плода. Экстракорпоральное </a:t>
            </a:r>
            <a:r>
              <a:rPr lang="ru-RU" sz="1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оплодотворение в окружных клинических перинатальных центрах городов Ханты-Мансийска и Сургута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3825" y="1474290"/>
            <a:ext cx="1623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915" y="2907501"/>
            <a:ext cx="1623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" y="4728893"/>
            <a:ext cx="1580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99295" y="1970333"/>
            <a:ext cx="8373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05396" y="3642418"/>
            <a:ext cx="7598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7826" y="5316844"/>
            <a:ext cx="4002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80973" y="183080"/>
            <a:ext cx="9858552" cy="7377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медицинских организаций, оказывающих медицинскую </a:t>
            </a:r>
            <a: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беременным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473112" y="1951830"/>
            <a:ext cx="5166259" cy="523432"/>
            <a:chOff x="6473112" y="1951830"/>
            <a:chExt cx="5166259" cy="52343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362769" y="1952042"/>
              <a:ext cx="4276602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учреждений </a:t>
              </a:r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 </a:t>
              </a:r>
              <a:r>
                <a:rPr lang="ru-RU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подразделений</a:t>
              </a:r>
              <a:endPara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</a:t>
              </a:r>
              <a:r>
                <a:rPr lang="ru-RU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казания акушерско-гинекологической помощи</a:t>
              </a:r>
              <a:endPara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473112" y="1951830"/>
              <a:ext cx="889657" cy="5220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473112" y="3641466"/>
            <a:ext cx="5166259" cy="523432"/>
            <a:chOff x="6473112" y="1951830"/>
            <a:chExt cx="5166259" cy="5234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362769" y="1952042"/>
              <a:ext cx="4276602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учреждений </a:t>
              </a:r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 </a:t>
              </a:r>
              <a:r>
                <a:rPr lang="ru-RU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подразделений</a:t>
              </a:r>
              <a:endPara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</a:t>
              </a:r>
              <a:r>
                <a:rPr lang="ru-RU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казания акушерско-гинекологической помощи</a:t>
              </a:r>
              <a:endPara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473112" y="1951830"/>
              <a:ext cx="889657" cy="5220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473112" y="5332843"/>
            <a:ext cx="5166259" cy="523432"/>
            <a:chOff x="6473112" y="1951830"/>
            <a:chExt cx="5166259" cy="52343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362769" y="1952042"/>
              <a:ext cx="4276602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учреждений </a:t>
              </a:r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 </a:t>
              </a:r>
              <a:r>
                <a:rPr lang="ru-RU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подразделений</a:t>
              </a:r>
              <a:endPara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</a:t>
              </a:r>
              <a:r>
                <a:rPr lang="ru-RU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казания акушерско-гинекологической помощи</a:t>
              </a:r>
              <a:endPara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473112" y="1951830"/>
              <a:ext cx="889657" cy="5220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69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151" y="208605"/>
            <a:ext cx="10110400" cy="541037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Нормативное обеспечение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9156827"/>
              </p:ext>
            </p:extLst>
          </p:nvPr>
        </p:nvGraphicFramePr>
        <p:xfrm>
          <a:off x="691979" y="1222175"/>
          <a:ext cx="10750378" cy="537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049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5959" y="204229"/>
            <a:ext cx="8536459" cy="5410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системе «Мониторинг беременных, родильниц и новорожденных»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9982" y="1136674"/>
            <a:ext cx="11063416" cy="97719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01 октября 2018 года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запущена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промышленную эксплуатацию информационная система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Мониторинг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беременных,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родильниц и новорожденных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Ханты-Мансийском автономном округе - Югре»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430" y="222916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Возможности системы: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43023"/>
              </p:ext>
            </p:extLst>
          </p:nvPr>
        </p:nvGraphicFramePr>
        <p:xfrm>
          <a:off x="840259" y="2533848"/>
          <a:ext cx="10686534" cy="4004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814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0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200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Формирование единого источника информации о случаях беременности, родов и новорожденных на территории округа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00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унифицированного процесса регистрации беременных, родильниц и новорожденных во всех медицинских учреждениях округа с автоматизированным контролем правильности и внутренней непротиворечивости данных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00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Ведение беременности в зависимости от группы риска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персонифицированного учета лиц, стоящих на учете беременных, родивших и родившихся на территории округа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200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Консультирование, специалистами перинатальных центров, по ведению беременных групп высокого риска и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только, врачей, ведущих беременность. Получать обратную связь по выполнению данных рекомендаций.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200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Формирование сводно-аналитической информации о случаях беременности, родов и рождения в соответствии с федеральными формами и правилами статистической разработки, а также в произвольном виде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Помощь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принятии врачебных решений в соответствии со стандартами оказания медицинской помощи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51179" y="3895509"/>
            <a:ext cx="1926637" cy="1616184"/>
            <a:chOff x="6097018" y="4075064"/>
            <a:chExt cx="1893686" cy="158854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018" y="4075064"/>
              <a:ext cx="1893686" cy="1588542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19" b="8257"/>
            <a:stretch/>
          </p:blipFill>
          <p:spPr>
            <a:xfrm>
              <a:off x="6261774" y="4263238"/>
              <a:ext cx="1554738" cy="750883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5" y="3239601"/>
            <a:ext cx="438254" cy="4382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5" y="2633409"/>
            <a:ext cx="438254" cy="4382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5" y="3845793"/>
            <a:ext cx="438254" cy="4382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5" y="4468931"/>
            <a:ext cx="438254" cy="4382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5" y="5052153"/>
            <a:ext cx="438254" cy="43825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939113" y="3088139"/>
            <a:ext cx="10486768" cy="0"/>
          </a:xfrm>
          <a:prstGeom prst="line">
            <a:avLst/>
          </a:prstGeom>
          <a:ln>
            <a:solidFill>
              <a:schemeClr val="accent1"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39113" y="3829818"/>
            <a:ext cx="10486768" cy="0"/>
          </a:xfrm>
          <a:prstGeom prst="line">
            <a:avLst/>
          </a:prstGeom>
          <a:ln>
            <a:solidFill>
              <a:schemeClr val="accent1"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39113" y="4312922"/>
            <a:ext cx="8628399" cy="0"/>
          </a:xfrm>
          <a:prstGeom prst="line">
            <a:avLst/>
          </a:prstGeom>
          <a:ln>
            <a:solidFill>
              <a:schemeClr val="accent1"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39113" y="5052153"/>
            <a:ext cx="8628399" cy="0"/>
          </a:xfrm>
          <a:prstGeom prst="line">
            <a:avLst/>
          </a:prstGeom>
          <a:ln>
            <a:solidFill>
              <a:schemeClr val="accent1"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9113" y="5571918"/>
            <a:ext cx="8628399" cy="0"/>
          </a:xfrm>
          <a:prstGeom prst="line">
            <a:avLst/>
          </a:prstGeom>
          <a:ln>
            <a:solidFill>
              <a:schemeClr val="accent1"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39113" y="6191043"/>
            <a:ext cx="8628399" cy="0"/>
          </a:xfrm>
          <a:prstGeom prst="line">
            <a:avLst/>
          </a:prstGeom>
          <a:ln>
            <a:solidFill>
              <a:schemeClr val="accent1"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5" y="5635375"/>
            <a:ext cx="438254" cy="4382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5" y="6191043"/>
            <a:ext cx="438254" cy="4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1380</Words>
  <Application>Microsoft Office PowerPoint</Application>
  <PresentationFormat>Произвольный</PresentationFormat>
  <Paragraphs>219</Paragraphs>
  <Slides>25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Распределение медицинских организаций округа по принадлежности к перинатальным центрам </vt:lpstr>
      <vt:lpstr>Динамика основных показателей службы</vt:lpstr>
      <vt:lpstr>Регионализация перинатальной помощи  </vt:lpstr>
      <vt:lpstr>Динамика преждевременных родов  по группам учреждений </vt:lpstr>
      <vt:lpstr>Группы медицинских организаций, оказывающих медицинскую помощь беременным</vt:lpstr>
      <vt:lpstr>Нормативное обеспечение</vt:lpstr>
      <vt:lpstr>Информация о системе «Мониторинг беременных, родильниц и новорожденных»</vt:lpstr>
      <vt:lpstr>Алгоритм работы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наполнения ИС Мониторинг беременных</vt:lpstr>
      <vt:lpstr>Информационная база Системы</vt:lpstr>
      <vt:lpstr>Перспективы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Митрофанов Михаил Геннадьевич</dc:creator>
  <cp:lastModifiedBy>Барышникова Наталья Владимиро</cp:lastModifiedBy>
  <cp:revision>109</cp:revision>
  <cp:lastPrinted>2019-08-01T05:04:28Z</cp:lastPrinted>
  <dcterms:created xsi:type="dcterms:W3CDTF">2019-05-08T09:10:33Z</dcterms:created>
  <dcterms:modified xsi:type="dcterms:W3CDTF">2019-08-01T08:50:51Z</dcterms:modified>
</cp:coreProperties>
</file>