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B9E98-BBFF-43E2-B228-C0D94DD91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7474D2-C41C-4823-A5D8-DBF36F0AC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42412-72DA-4F47-B629-499E1B17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F62E8-5462-4D03-A9AB-80BBF406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EB073-F9F9-4897-81BA-C331A0FA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A3D72-AD52-4350-A309-44DFA885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759E6A-34E6-4269-A817-0CA27A858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17CAD8-120A-49BA-9753-141C685F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B7B15-AC34-4662-BD16-6E645582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BE5CF-CA1B-4193-A903-2715845A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45F7A-4EC1-4A3C-902E-C39068D26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11C229-AB6D-4263-B799-7CE3A14E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FDD20-3765-407F-AFB9-49D8C89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72778-120F-4F8B-B9D9-EDC235EA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F84FB-B483-444B-8D37-54A0C8D2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D5D2D-F805-45E7-A2F5-1A4A05EC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DDC42-AA4F-4D87-84E4-23CA152C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E9580-A651-4FC3-92B0-802F713E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D4A4B-FCB8-4143-97B8-6D10C96D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72825-9C03-41D1-AD47-65F56455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D371-3F8B-4A18-A918-B9EFF9AD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BCBB8-C9B2-472F-AEFB-63CBCCB2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A9131-68AB-41D1-B7D7-1E536990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F7C-3A38-452E-A922-63F54078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22332-7560-4FE5-927F-D96192BF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D25A2-0986-48F0-BEBB-215E31E6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23542-B706-41F7-8386-4BF835832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FBC734-30B0-457D-B7B0-0B7E9A375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E5266-BA33-4AED-95A6-E5948E28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1CE288-B660-4E50-A127-E6C7E2FD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F16F5-1C08-43E6-B864-A1C4BF84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4C620-5200-439B-8BA9-53F2B13C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363DB-3817-450D-81BF-772A26F4D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1595C-5945-4A1C-8E46-84537636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0E81C-D326-4F3C-8AFD-A2D45B72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871D12-83A4-4978-BFFD-BCB35ECA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80A0EE-5AB5-4A37-B7FB-620C7764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300B2-6C94-4E2C-B785-28803357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E62B2C-BA56-4745-AA41-F4EE0050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CA24-A9D9-4E68-B646-626105BE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1F274A-6F32-4937-9E60-9C903A7F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FA1D12-B26D-41F0-8C07-EBFCA774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C5CA56-3D5B-4784-AD01-76C1AD5B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7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90F52D-110D-41A1-98BD-3DF5957B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E0247D-B5DA-4BF8-A7F9-622D188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D18375-EA61-4025-ACB4-EDDEAB25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FC0A5-A432-4E28-A7B9-471B12D2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89424-7B98-41DD-AD9D-9E1D5352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89C98B-176D-4C41-B346-5BA8ECA77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18E022-418F-480D-90E4-A1499261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DB2C17-21A4-4A14-87E1-ED9AFE91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B9F74-8229-476A-B3A3-2918F59F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4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5766-3B15-47B3-9558-4A829AD5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D1B3AD-560E-4F19-9FC7-19C583578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CFF84D-E101-48FC-86B0-EE5FFA0E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9A6C6-1FFA-420A-BD31-FCC5004B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B1F41-745B-4FEE-8747-EF8118C9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4C82-284D-45AF-A27A-004E4590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8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C79FA-1D69-42B4-83F2-471D2077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4667D-89DD-4954-8CA6-B0F3E1A9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448AA-0D46-4E73-A399-EB65C8859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08D6-2E20-4D65-BC62-5CD94EFCDC05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47184-E4CF-4F38-B794-2A59B07CE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A0E1D-3273-4CC0-AE7E-A755784C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44AF-7EE8-4AB3-93D0-4777283A1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03228D-BC9C-4CBD-A68A-5F67043FCBCF}"/>
              </a:ext>
            </a:extLst>
          </p:cNvPr>
          <p:cNvSpPr txBox="1"/>
          <p:nvPr/>
        </p:nvSpPr>
        <p:spPr>
          <a:xfrm>
            <a:off x="1166256" y="1390657"/>
            <a:ext cx="9859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Ипотечно-накопительная система Республики Башкортостан</a:t>
            </a:r>
          </a:p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«Жилищные строительные сбережения»</a:t>
            </a:r>
          </a:p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(«ЖСС РБ»)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A8D990-8EB4-40C7-A28D-5D38AC94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26" cy="122862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93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8433FF-77AF-4B2B-8D9A-E3D72B152AFE}"/>
              </a:ext>
            </a:extLst>
          </p:cNvPr>
          <p:cNvSpPr/>
          <p:nvPr/>
        </p:nvSpPr>
        <p:spPr>
          <a:xfrm>
            <a:off x="327957" y="12324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ИПОТЕЧНО-НАКОПИТЕЛЬНАЯ СИСТЕМА (ИНС)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КАК ОТВЕТ НА НЕСТАБИЛЬНОСТЬ  НА ФИНАНСОВЫХ РЫНКАХ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3AF08E-DD16-4604-8C0B-55F871F8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57" y="1217358"/>
            <a:ext cx="1149370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ИНС обеспечивает возможность формирования дешевых долгосрочных ресурсов для жилищного кредитования посредством создания закрытого рынка финансирования. Вкладчиками и заемщиками ИНС являются одни и те же люди, что предоставляет значительную </a:t>
            </a:r>
            <a:r>
              <a:rPr lang="ru-RU" altLang="ru-RU" sz="1900" b="1" dirty="0">
                <a:solidFill>
                  <a:srgbClr val="C00000"/>
                </a:solidFill>
              </a:rPr>
              <a:t>независимость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 от колебаний процентных ставок рынка капитала.</a:t>
            </a: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83AEC174-3EDA-47F2-B10A-EE2C00939E91}"/>
              </a:ext>
            </a:extLst>
          </p:cNvPr>
          <p:cNvSpPr/>
          <p:nvPr/>
        </p:nvSpPr>
        <p:spPr>
          <a:xfrm rot="10800000" flipH="1">
            <a:off x="2510043" y="4059927"/>
            <a:ext cx="1441018" cy="80265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A7945A5E-5678-4375-A995-D584F2734A2A}"/>
              </a:ext>
            </a:extLst>
          </p:cNvPr>
          <p:cNvSpPr/>
          <p:nvPr/>
        </p:nvSpPr>
        <p:spPr>
          <a:xfrm flipH="1">
            <a:off x="1069025" y="3264181"/>
            <a:ext cx="1441018" cy="8026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7BB9F-9559-49B4-8494-DD2A4227F1CB}"/>
              </a:ext>
            </a:extLst>
          </p:cNvPr>
          <p:cNvSpPr txBox="1"/>
          <p:nvPr/>
        </p:nvSpPr>
        <p:spPr>
          <a:xfrm>
            <a:off x="327957" y="3336924"/>
            <a:ext cx="148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Накопления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A26CD-BD08-420D-A5C0-72D1B994761F}"/>
              </a:ext>
            </a:extLst>
          </p:cNvPr>
          <p:cNvSpPr txBox="1"/>
          <p:nvPr/>
        </p:nvSpPr>
        <p:spPr>
          <a:xfrm>
            <a:off x="3011638" y="4543736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Кредит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8B3B50-EC2F-4A54-812E-4D11799B1F42}"/>
              </a:ext>
            </a:extLst>
          </p:cNvPr>
          <p:cNvCxnSpPr>
            <a:cxnSpLocks/>
          </p:cNvCxnSpPr>
          <p:nvPr/>
        </p:nvCxnSpPr>
        <p:spPr>
          <a:xfrm flipV="1">
            <a:off x="787523" y="4059927"/>
            <a:ext cx="3638746" cy="6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0C6ACD5-507D-469A-BC3C-54EEE71F08D3}"/>
              </a:ext>
            </a:extLst>
          </p:cNvPr>
          <p:cNvCxnSpPr>
            <a:cxnSpLocks/>
          </p:cNvCxnSpPr>
          <p:nvPr/>
        </p:nvCxnSpPr>
        <p:spPr>
          <a:xfrm flipV="1">
            <a:off x="2509403" y="3029031"/>
            <a:ext cx="640" cy="2110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Box 17">
            <a:extLst>
              <a:ext uri="{FF2B5EF4-FFF2-40B4-BE49-F238E27FC236}">
                <a16:creationId xmlns:a16="http://schemas.microsoft.com/office/drawing/2014/main" id="{E8A5B3BB-0AB9-483F-A2D4-FE2D3CAA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57" y="4322106"/>
            <a:ext cx="24596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Стадия накопления = накапливается актив</a:t>
            </a:r>
          </a:p>
          <a:p>
            <a:pPr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(сбережения) 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449F6E5-EAD0-400D-9ED2-50B25DBB1F6D}"/>
              </a:ext>
            </a:extLst>
          </p:cNvPr>
          <p:cNvCxnSpPr>
            <a:cxnSpLocks/>
          </p:cNvCxnSpPr>
          <p:nvPr/>
        </p:nvCxnSpPr>
        <p:spPr>
          <a:xfrm>
            <a:off x="913609" y="4055531"/>
            <a:ext cx="0" cy="300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Box 18">
            <a:extLst>
              <a:ext uri="{FF2B5EF4-FFF2-40B4-BE49-F238E27FC236}">
                <a16:creationId xmlns:a16="http://schemas.microsoft.com/office/drawing/2014/main" id="{E24A7C1E-D081-43C5-A0FA-7A5673F2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35" y="3008880"/>
            <a:ext cx="28582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Стадия кредитования = возврат кредита после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</a:rPr>
              <a:t>приобретения жилья 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AE8D058D-ED08-4E2D-BDFF-17D9AE9E5E36}"/>
              </a:ext>
            </a:extLst>
          </p:cNvPr>
          <p:cNvCxnSpPr>
            <a:cxnSpLocks/>
          </p:cNvCxnSpPr>
          <p:nvPr/>
        </p:nvCxnSpPr>
        <p:spPr>
          <a:xfrm flipV="1">
            <a:off x="3460420" y="3782025"/>
            <a:ext cx="0" cy="269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7">
            <a:extLst>
              <a:ext uri="{FF2B5EF4-FFF2-40B4-BE49-F238E27FC236}">
                <a16:creationId xmlns:a16="http://schemas.microsoft.com/office/drawing/2014/main" id="{AC0BB2E0-19E2-4F40-8DD8-F509F24F9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8" y="5582740"/>
            <a:ext cx="1164473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Каждый участник ИНС сначала является ее кредитором, когда накапливает деньги, а потом – заемщиком, когда получает кредит. Ставки на каждом из этапов </a:t>
            </a:r>
            <a:r>
              <a:rPr lang="ru-RU" altLang="ru-RU" sz="1900" b="1" dirty="0">
                <a:solidFill>
                  <a:srgbClr val="C00000"/>
                </a:solidFill>
              </a:rPr>
              <a:t>фиксированы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</a:rPr>
              <a:t> на уровне ниже рыночного.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C52430-132D-4641-A462-BD4BF2249B00}"/>
              </a:ext>
            </a:extLst>
          </p:cNvPr>
          <p:cNvSpPr txBox="1"/>
          <p:nvPr/>
        </p:nvSpPr>
        <p:spPr>
          <a:xfrm>
            <a:off x="5099770" y="2521025"/>
            <a:ext cx="6732066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Указе Президента РФ от 07.05.2018 № 204 «О национальных целях и стратегических задачах развития Российской Федерации на период до 2024 года» обозначены национальные цели развития РФ, в том числе поручено ежегодно улучшать жилищные условия не менее 5 млн семей. </a:t>
            </a:r>
          </a:p>
          <a:p>
            <a:pPr algn="just"/>
            <a:r>
              <a:rPr lang="ru-RU" sz="1600" dirty="0"/>
              <a:t>Для реализации целей, обозначенных в Указе № 204, необходимо стимулирование роста, как предложения жилья, так и платежеспособного спроса на него на фоне снижающихся реальных доходов населения, а также ухода с рынка жилья многих застройщиков после последних изменений в законодательстве о долевом строительстве.</a:t>
            </a:r>
          </a:p>
        </p:txBody>
      </p:sp>
    </p:spTree>
    <p:extLst>
      <p:ext uri="{BB962C8B-B14F-4D97-AF65-F5344CB8AC3E}">
        <p14:creationId xmlns:p14="http://schemas.microsoft.com/office/powerpoint/2010/main" val="2056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4FFDB2-2952-47F6-8E8F-0293B9B5AEFE}"/>
              </a:ext>
            </a:extLst>
          </p:cNvPr>
          <p:cNvSpPr/>
          <p:nvPr/>
        </p:nvSpPr>
        <p:spPr>
          <a:xfrm>
            <a:off x="440878" y="4615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ЦЕЛИ РАЗРАБОТКИ ИНС НА РЕГИОНАЛЬНОМ УРОВНЕ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43AE1-6BC9-4781-AB92-5C4720D8A704}"/>
              </a:ext>
            </a:extLst>
          </p:cNvPr>
          <p:cNvSpPr txBox="1"/>
          <p:nvPr/>
        </p:nvSpPr>
        <p:spPr>
          <a:xfrm>
            <a:off x="440878" y="3949929"/>
            <a:ext cx="929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1. Принятие решения о разработке и запуске ИНС в регионе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6A847-2F0E-432F-807D-E01E8F46485D}"/>
              </a:ext>
            </a:extLst>
          </p:cNvPr>
          <p:cNvSpPr txBox="1"/>
          <p:nvPr/>
        </p:nvSpPr>
        <p:spPr>
          <a:xfrm>
            <a:off x="440878" y="4387171"/>
            <a:ext cx="1069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2. Принятие распорядительного документа высшим органом государственной власти субъекта РФ о начале    разработки и внедрения ИНС в регионе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514DF-F8A0-41FA-93FE-43E2789486A8}"/>
              </a:ext>
            </a:extLst>
          </p:cNvPr>
          <p:cNvSpPr txBox="1"/>
          <p:nvPr/>
        </p:nvSpPr>
        <p:spPr>
          <a:xfrm>
            <a:off x="440878" y="5114754"/>
            <a:ext cx="1069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3. Определение координационной группы из представителей региональных органов исполнительной власти и заинтересованных сторон (кредитных, строительных организаций и т.д.)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95FCF-B35B-4AAB-A6DD-65FD8110BE6F}"/>
              </a:ext>
            </a:extLst>
          </p:cNvPr>
          <p:cNvSpPr txBox="1"/>
          <p:nvPr/>
        </p:nvSpPr>
        <p:spPr>
          <a:xfrm>
            <a:off x="440878" y="5842337"/>
            <a:ext cx="1069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4. Утверждение дорожной карты подготовительного этапа (формирование институциональной и финансово-экономической моделей программы; определение объемов и видов бюджетной поддержки, разработка информационной кампании и др.)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E1375B-3D68-4C98-95AF-6A42A9E6A0D1}"/>
              </a:ext>
            </a:extLst>
          </p:cNvPr>
          <p:cNvSpPr txBox="1"/>
          <p:nvPr/>
        </p:nvSpPr>
        <p:spPr>
          <a:xfrm>
            <a:off x="440878" y="1030039"/>
            <a:ext cx="11531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Привлечение </a:t>
            </a:r>
            <a:r>
              <a:rPr lang="ru-RU" sz="1600" dirty="0">
                <a:solidFill>
                  <a:srgbClr val="C00000"/>
                </a:solidFill>
              </a:rPr>
              <a:t>альтернативных источников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финансирования жилищного строительства и рынка недвижимости в целом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Обеспечение </a:t>
            </a:r>
            <a:r>
              <a:rPr lang="ru-RU" sz="1600" dirty="0">
                <a:solidFill>
                  <a:srgbClr val="C00000"/>
                </a:solidFill>
              </a:rPr>
              <a:t>доступным жильем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семей со средним и ниже среднего достатком, в том числе создание возможностей для приобретения (строительства) ими жилья с использованием </a:t>
            </a:r>
            <a:r>
              <a:rPr lang="ru-RU" sz="1600" dirty="0">
                <a:solidFill>
                  <a:srgbClr val="C00000"/>
                </a:solidFill>
              </a:rPr>
              <a:t>ипотечного кредита по низким ставкам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Стимулирование </a:t>
            </a:r>
            <a:r>
              <a:rPr lang="ru-RU" sz="1600" dirty="0">
                <a:solidFill>
                  <a:srgbClr val="C00000"/>
                </a:solidFill>
              </a:rPr>
              <a:t>мотивации граждан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 долгосрочным сбережениям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Повышение результативности жилищных субсидий, </a:t>
            </a:r>
            <a:r>
              <a:rPr lang="ru-RU" sz="1600" dirty="0">
                <a:solidFill>
                  <a:srgbClr val="C00000"/>
                </a:solidFill>
              </a:rPr>
              <a:t>экономия бюджетных средств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при более широком охвате граждан с невысокими доходами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286AD9D-802F-4BBE-9A7F-0402E8E12F89}"/>
              </a:ext>
            </a:extLst>
          </p:cNvPr>
          <p:cNvSpPr/>
          <p:nvPr/>
        </p:nvSpPr>
        <p:spPr>
          <a:xfrm>
            <a:off x="440878" y="3429000"/>
            <a:ext cx="7165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ПОДГОТОВИТЕЛЬНЫЙ ЭТАП ВНЕДРЕНИЯ ИНС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B7E278C-64DE-4A63-81DC-29EB71502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16" y="2838282"/>
            <a:ext cx="1283299" cy="12832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36A6A61-F71A-41BA-A0EE-B227ED20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228" y="3293698"/>
            <a:ext cx="995934" cy="9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0FF607-7F95-4672-A74A-8F94F8B271A5}"/>
              </a:ext>
            </a:extLst>
          </p:cNvPr>
          <p:cNvSpPr/>
          <p:nvPr/>
        </p:nvSpPr>
        <p:spPr>
          <a:xfrm>
            <a:off x="367642" y="9208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ОСНОВНЫЕ ЭТАПЫ МЕРОПРИЯТИЙ ПО ВНЕДРЕНИЮ ИНС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1A8F7-6E66-4460-AC49-6CB0BD53EFB1}"/>
              </a:ext>
            </a:extLst>
          </p:cNvPr>
          <p:cNvSpPr txBox="1"/>
          <p:nvPr/>
        </p:nvSpPr>
        <p:spPr>
          <a:xfrm>
            <a:off x="829558" y="628550"/>
            <a:ext cx="1070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Документационное обеспечение проекта: подготовка необходимых изменений и дополнений в региональные нормативно-правовые акты, а также формирование пакета типовых договоров и соглашений между всеми участниками реализации ИНС с фиксированием функций и обязательств всех сторон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54308-8869-452D-BECD-7E60F00E14B8}"/>
              </a:ext>
            </a:extLst>
          </p:cNvPr>
          <p:cNvSpPr txBox="1"/>
          <p:nvPr/>
        </p:nvSpPr>
        <p:spPr>
          <a:xfrm>
            <a:off x="829558" y="1585849"/>
            <a:ext cx="907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Утверждение порядка предоставления бюджетной поддержки гражданам – участникам ИНС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6CE83-131C-499E-8378-5963E286A9E5}"/>
              </a:ext>
            </a:extLst>
          </p:cNvPr>
          <p:cNvSpPr txBox="1"/>
          <p:nvPr/>
        </p:nvSpPr>
        <p:spPr>
          <a:xfrm>
            <a:off x="829558" y="2048722"/>
            <a:ext cx="1070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Формирование/определение оператора по расчету и перечислению средств бюджетной поддержки гражданам – участникам ИНС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03082-D6D6-4CB7-95F5-E1FE7622039D}"/>
              </a:ext>
            </a:extLst>
          </p:cNvPr>
          <p:cNvSpPr txBox="1"/>
          <p:nvPr/>
        </p:nvSpPr>
        <p:spPr>
          <a:xfrm>
            <a:off x="829558" y="2759799"/>
            <a:ext cx="1088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Формирование/определение институционального девелопера для обеспечения реализации программы строительства жилья для граждан – участников ИНС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A2DCB-7C14-4FD9-BE18-9D682BC4673D}"/>
              </a:ext>
            </a:extLst>
          </p:cNvPr>
          <p:cNvSpPr txBox="1"/>
          <p:nvPr/>
        </p:nvSpPr>
        <p:spPr>
          <a:xfrm>
            <a:off x="829558" y="3470876"/>
            <a:ext cx="108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Определение порядка отбора прочих участников реализации ИНС в регионе (уполномоченных кредитных, строительных организаций и т.д.)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A4D22-082C-4458-B63B-8036EF1A84CD}"/>
              </a:ext>
            </a:extLst>
          </p:cNvPr>
          <p:cNvSpPr txBox="1"/>
          <p:nvPr/>
        </p:nvSpPr>
        <p:spPr>
          <a:xfrm>
            <a:off x="829558" y="4181953"/>
            <a:ext cx="1101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Отработка алгоритмов администрирования информационных потоков и документооборота между участниками реализации ИНС и вопросов их автоматизации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FA7F2-07A1-42B4-9ADA-18F391BB2C78}"/>
              </a:ext>
            </a:extLst>
          </p:cNvPr>
          <p:cNvSpPr txBox="1"/>
          <p:nvPr/>
        </p:nvSpPr>
        <p:spPr>
          <a:xfrm>
            <a:off x="829558" y="4812420"/>
            <a:ext cx="1106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Разработка медиа-плана информационной и рекламной кампании реализации ИНС, а также плана-графика проведения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</a:rPr>
              <a:t>презентационно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-разъяснительных мероприятий по муниципальным образованиям субъекта РФ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704F5-5A81-47BF-A536-E7B9AA9E7D66}"/>
              </a:ext>
            </a:extLst>
          </p:cNvPr>
          <p:cNvSpPr txBox="1"/>
          <p:nvPr/>
        </p:nvSpPr>
        <p:spPr>
          <a:xfrm>
            <a:off x="829558" y="5477869"/>
            <a:ext cx="723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</a:rPr>
              <a:t>Обучение сотрудников организаций, участвующих в реализации ИНС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C270530-C427-4E6B-B24F-DF38D1032A5C}"/>
              </a:ext>
            </a:extLst>
          </p:cNvPr>
          <p:cNvSpPr/>
          <p:nvPr/>
        </p:nvSpPr>
        <p:spPr>
          <a:xfrm>
            <a:off x="367644" y="720612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17A2A75-D6BC-4DAA-8EBB-1626BEF05894}"/>
              </a:ext>
            </a:extLst>
          </p:cNvPr>
          <p:cNvSpPr/>
          <p:nvPr/>
        </p:nvSpPr>
        <p:spPr>
          <a:xfrm>
            <a:off x="367644" y="1494839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64444C2-ABA1-449D-8C86-4D539065F4C8}"/>
              </a:ext>
            </a:extLst>
          </p:cNvPr>
          <p:cNvSpPr/>
          <p:nvPr/>
        </p:nvSpPr>
        <p:spPr>
          <a:xfrm>
            <a:off x="367644" y="2116603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54F8E3-888A-4B88-9A07-87D70D620159}"/>
              </a:ext>
            </a:extLst>
          </p:cNvPr>
          <p:cNvSpPr/>
          <p:nvPr/>
        </p:nvSpPr>
        <p:spPr>
          <a:xfrm>
            <a:off x="367644" y="2765187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36FC6D9-EB80-4B2F-9F60-412A03865034}"/>
              </a:ext>
            </a:extLst>
          </p:cNvPr>
          <p:cNvSpPr/>
          <p:nvPr/>
        </p:nvSpPr>
        <p:spPr>
          <a:xfrm>
            <a:off x="367643" y="3473570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E013CBBB-AD23-4658-84F7-2BE5F249234F}"/>
              </a:ext>
            </a:extLst>
          </p:cNvPr>
          <p:cNvSpPr/>
          <p:nvPr/>
        </p:nvSpPr>
        <p:spPr>
          <a:xfrm>
            <a:off x="367643" y="4210810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71FDC00-F87A-41D9-83B9-31D0DBCBA0E6}"/>
              </a:ext>
            </a:extLst>
          </p:cNvPr>
          <p:cNvSpPr/>
          <p:nvPr/>
        </p:nvSpPr>
        <p:spPr>
          <a:xfrm>
            <a:off x="367642" y="4837532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40B389B-53B8-49B8-AA2A-553CF3CC1815}"/>
              </a:ext>
            </a:extLst>
          </p:cNvPr>
          <p:cNvSpPr/>
          <p:nvPr/>
        </p:nvSpPr>
        <p:spPr>
          <a:xfrm>
            <a:off x="367642" y="5397195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47383AFE-B96C-4DC0-A950-EA51710C884D}"/>
              </a:ext>
            </a:extLst>
          </p:cNvPr>
          <p:cNvSpPr/>
          <p:nvPr/>
        </p:nvSpPr>
        <p:spPr>
          <a:xfrm>
            <a:off x="367642" y="5999055"/>
            <a:ext cx="492371" cy="4907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0D62C2-EACA-4593-9B83-CC8C2C5204B8}"/>
              </a:ext>
            </a:extLst>
          </p:cNvPr>
          <p:cNvSpPr txBox="1"/>
          <p:nvPr/>
        </p:nvSpPr>
        <p:spPr>
          <a:xfrm>
            <a:off x="829558" y="6027259"/>
            <a:ext cx="723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Старт проекта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6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BD55BA0-B2EB-429A-B14D-07A563577ED7}"/>
              </a:ext>
            </a:extLst>
          </p:cNvPr>
          <p:cNvCxnSpPr>
            <a:cxnSpLocks/>
          </p:cNvCxnSpPr>
          <p:nvPr/>
        </p:nvCxnSpPr>
        <p:spPr>
          <a:xfrm>
            <a:off x="6291349" y="1333404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25CC79-D762-4964-8493-3DF87915A2A6}"/>
              </a:ext>
            </a:extLst>
          </p:cNvPr>
          <p:cNvCxnSpPr>
            <a:cxnSpLocks/>
          </p:cNvCxnSpPr>
          <p:nvPr/>
        </p:nvCxnSpPr>
        <p:spPr>
          <a:xfrm>
            <a:off x="2937192" y="2145167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61ADE5F-C0D0-4780-9E89-ECB548960794}"/>
              </a:ext>
            </a:extLst>
          </p:cNvPr>
          <p:cNvSpPr txBox="1"/>
          <p:nvPr/>
        </p:nvSpPr>
        <p:spPr>
          <a:xfrm>
            <a:off x="251002" y="118839"/>
            <a:ext cx="1156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МЕХАНИЗМ РАБОТЫ ИПОТЕЧНО-НАКОПИТЕЛЬНОЙ СИСТЕМЫ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РЕСПУБЛИКИ БАШКОРТОСТАН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8AFB4-7007-48AC-BA62-D35823512471}"/>
              </a:ext>
            </a:extLst>
          </p:cNvPr>
          <p:cNvSpPr txBox="1"/>
          <p:nvPr/>
        </p:nvSpPr>
        <p:spPr>
          <a:xfrm>
            <a:off x="251002" y="1239650"/>
            <a:ext cx="2686190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Гражданин открывает вклад в одном из банков-участников на срок от 3 до 6 лет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4CF32-72E1-487A-A838-531A66C396AA}"/>
              </a:ext>
            </a:extLst>
          </p:cNvPr>
          <p:cNvSpPr txBox="1"/>
          <p:nvPr/>
        </p:nvSpPr>
        <p:spPr>
          <a:xfrm>
            <a:off x="3120389" y="1009911"/>
            <a:ext cx="3170960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Вносит платежи от 3 000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08D93-B3D1-420D-9C3B-D8FD818C1EBE}"/>
              </a:ext>
            </a:extLst>
          </p:cNvPr>
          <p:cNvSpPr txBox="1"/>
          <p:nvPr/>
        </p:nvSpPr>
        <p:spPr>
          <a:xfrm>
            <a:off x="6461148" y="1009911"/>
            <a:ext cx="3170960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 окончании вклада, гражданин имеет право на получение ипотечного кредита под 5,5-7% годовых, в зависимости от срока накопления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9893F-DB51-4227-84C7-2738A3E8B055}"/>
              </a:ext>
            </a:extLst>
          </p:cNvPr>
          <p:cNvSpPr txBox="1"/>
          <p:nvPr/>
        </p:nvSpPr>
        <p:spPr>
          <a:xfrm>
            <a:off x="3120389" y="1742026"/>
            <a:ext cx="3170960" cy="9194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 сумму от 3 до 10 тысяч приходит бюджетная премия 30% (не более 3 тыс.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руб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929FA-4CCF-4179-8CB8-A7DD5A0ED126}"/>
              </a:ext>
            </a:extLst>
          </p:cNvPr>
          <p:cNvSpPr txBox="1"/>
          <p:nvPr/>
        </p:nvSpPr>
        <p:spPr>
          <a:xfrm>
            <a:off x="9815304" y="1009911"/>
            <a:ext cx="2075038" cy="17706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Участник направляет средства 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(кредит, вклад, премию)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на улучшение жилищных условий*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92774CA-EBD2-479F-AE8F-E4DEA0F4F325}"/>
              </a:ext>
            </a:extLst>
          </p:cNvPr>
          <p:cNvCxnSpPr>
            <a:cxnSpLocks/>
          </p:cNvCxnSpPr>
          <p:nvPr/>
        </p:nvCxnSpPr>
        <p:spPr>
          <a:xfrm>
            <a:off x="2937192" y="1455953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0278683-9E9B-4596-89C1-D978CA6E0ABF}"/>
              </a:ext>
            </a:extLst>
          </p:cNvPr>
          <p:cNvCxnSpPr>
            <a:cxnSpLocks/>
          </p:cNvCxnSpPr>
          <p:nvPr/>
        </p:nvCxnSpPr>
        <p:spPr>
          <a:xfrm>
            <a:off x="9632108" y="1333404"/>
            <a:ext cx="183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C2146A-F521-4055-B62F-34B6AB2A5581}"/>
              </a:ext>
            </a:extLst>
          </p:cNvPr>
          <p:cNvSpPr txBox="1"/>
          <p:nvPr/>
        </p:nvSpPr>
        <p:spPr>
          <a:xfrm>
            <a:off x="251002" y="3100014"/>
            <a:ext cx="776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РЕЗУЛЬТАТЫ РЕАЛИЗАЦИИ ИНС «ЖСС РБ»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01.10.2019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2E5FD-6CFB-4D34-8A6F-6124068A4E51}"/>
              </a:ext>
            </a:extLst>
          </p:cNvPr>
          <p:cNvSpPr txBox="1"/>
          <p:nvPr/>
        </p:nvSpPr>
        <p:spPr>
          <a:xfrm>
            <a:off x="251002" y="3540244"/>
            <a:ext cx="36749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Улучшили жилищные условия </a:t>
            </a:r>
            <a:r>
              <a:rPr lang="ru-RU" dirty="0"/>
              <a:t>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1 852 человека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92E4B-644B-4E4A-989A-6C613F15CD1D}"/>
              </a:ext>
            </a:extLst>
          </p:cNvPr>
          <p:cNvSpPr txBox="1"/>
          <p:nvPr/>
        </p:nvSpPr>
        <p:spPr>
          <a:xfrm>
            <a:off x="251002" y="4339473"/>
            <a:ext cx="11639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жилищно-строительный рынок Республики Башкортостан в рамках программы поступило</a:t>
            </a:r>
            <a:r>
              <a:rPr lang="ru-RU" dirty="0"/>
              <a:t> 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3 029,4 млн 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020BE-BA21-4FC3-AB38-6F8F79BB2151}"/>
              </a:ext>
            </a:extLst>
          </p:cNvPr>
          <p:cNvSpPr txBox="1"/>
          <p:nvPr/>
        </p:nvSpPr>
        <p:spPr>
          <a:xfrm>
            <a:off x="2041916" y="5086790"/>
            <a:ext cx="84988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Из них бюджетные субсидии на жилищные накопления граждан составили</a:t>
            </a:r>
            <a:r>
              <a:rPr lang="ru-RU" dirty="0"/>
              <a:t> 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205,9 млн руб.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(6,8%)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8A1773-EC3F-4A9A-BC65-1BA7D2D2A1E2}"/>
              </a:ext>
            </a:extLst>
          </p:cNvPr>
          <p:cNvSpPr txBox="1"/>
          <p:nvPr/>
        </p:nvSpPr>
        <p:spPr>
          <a:xfrm>
            <a:off x="4075062" y="3549932"/>
            <a:ext cx="40418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Действующие участники ЖСС РБ </a:t>
            </a:r>
            <a:r>
              <a:rPr lang="ru-RU" dirty="0"/>
              <a:t>– 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7 176 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30BED-7A90-4E0C-B383-423599419343}"/>
              </a:ext>
            </a:extLst>
          </p:cNvPr>
          <p:cNvSpPr txBox="1"/>
          <p:nvPr/>
        </p:nvSpPr>
        <p:spPr>
          <a:xfrm>
            <a:off x="329938" y="5834107"/>
            <a:ext cx="11774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Таким образом, </a:t>
            </a:r>
            <a:r>
              <a:rPr lang="ru-RU" b="1" dirty="0">
                <a:solidFill>
                  <a:srgbClr val="C00000"/>
                </a:solidFill>
              </a:rPr>
              <a:t>на 1 рубль бюджетной поддержки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системе ЖСС РБ приходится </a:t>
            </a:r>
            <a:r>
              <a:rPr lang="ru-RU" b="1" dirty="0">
                <a:solidFill>
                  <a:srgbClr val="C00000"/>
                </a:solidFill>
              </a:rPr>
              <a:t>порядка 15 рублей внебюджетных источников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виде накоплений граждан и банковских кредитов, направленных на жилищно-строительный рынок республики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A1448-EF73-4D2E-B7D1-AB15CC516B3D}"/>
              </a:ext>
            </a:extLst>
          </p:cNvPr>
          <p:cNvSpPr txBox="1"/>
          <p:nvPr/>
        </p:nvSpPr>
        <p:spPr>
          <a:xfrm>
            <a:off x="9255960" y="2805309"/>
            <a:ext cx="2685038" cy="1174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>
                <a:solidFill>
                  <a:schemeClr val="bg2">
                    <a:lumMod val="25000"/>
                  </a:schemeClr>
                </a:solidFill>
              </a:rPr>
              <a:t>*Получение льготного ипотечного кредита, погашение действующей ипотеки, использование  средств как первоначальный взнос, покупку квартиры или участка под ИЖС</a:t>
            </a:r>
          </a:p>
        </p:txBody>
      </p:sp>
    </p:spTree>
    <p:extLst>
      <p:ext uri="{BB962C8B-B14F-4D97-AF65-F5344CB8AC3E}">
        <p14:creationId xmlns:p14="http://schemas.microsoft.com/office/powerpoint/2010/main" val="269436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592792-866B-4792-B0EF-AB65C98452A0}"/>
              </a:ext>
            </a:extLst>
          </p:cNvPr>
          <p:cNvSpPr txBox="1"/>
          <p:nvPr/>
        </p:nvSpPr>
        <p:spPr>
          <a:xfrm>
            <a:off x="351377" y="318192"/>
            <a:ext cx="9159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ПРЕИМУЩЕСТВА ВНЕДРЕНИЯ ИПОТЕЧНО-НАКОПИТЕЛЬНЫХ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2C8C1-9EAC-431F-9D45-653AE07A47A9}"/>
              </a:ext>
            </a:extLst>
          </p:cNvPr>
          <p:cNvSpPr txBox="1"/>
          <p:nvPr/>
        </p:nvSpPr>
        <p:spPr>
          <a:xfrm>
            <a:off x="351377" y="1592163"/>
            <a:ext cx="210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государства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7E275-DE18-42D5-A41D-DE4720E9CE9E}"/>
              </a:ext>
            </a:extLst>
          </p:cNvPr>
          <p:cNvSpPr txBox="1"/>
          <p:nvPr/>
        </p:nvSpPr>
        <p:spPr>
          <a:xfrm>
            <a:off x="-1" y="2046367"/>
            <a:ext cx="40975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обеспечивает решение жилищного вопроса широким слоям населения, активность граждан в вопросе обеспечения доступных условий приобретения жилья посредством ИНС способствует повышению социальной стабильности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формирует культуру долгосрочных накоплений, вовлекает средства граждан в финансово-кредитную сферу и реальный сектор экономики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способствует повышению финансовой грамотности населения, отходу от иждивенческих настроений и мотиваций «общества потребления»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3506B-A8E2-4BBA-90CE-D4D8C124C5A6}"/>
              </a:ext>
            </a:extLst>
          </p:cNvPr>
          <p:cNvSpPr txBox="1"/>
          <p:nvPr/>
        </p:nvSpPr>
        <p:spPr>
          <a:xfrm>
            <a:off x="4365217" y="1077739"/>
            <a:ext cx="19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населения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9EA6B-F99C-44EE-AE8C-6EA053002CEC}"/>
              </a:ext>
            </a:extLst>
          </p:cNvPr>
          <p:cNvSpPr txBox="1"/>
          <p:nvPr/>
        </p:nvSpPr>
        <p:spPr>
          <a:xfrm>
            <a:off x="4044041" y="1447071"/>
            <a:ext cx="40975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приобретение жилья в кредит на более доступных условиях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появление новой возможности накопления и сбережения заработанных средств, альтернативной высокорискованным вложениям на фондовом и валютных рынках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получение стимулирующей поддержки (премии) за накопление средств в системе</a:t>
            </a:r>
          </a:p>
          <a:p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19973-A4D7-46F3-A74B-BD22F6672C7A}"/>
              </a:ext>
            </a:extLst>
          </p:cNvPr>
          <p:cNvSpPr txBox="1"/>
          <p:nvPr/>
        </p:nvSpPr>
        <p:spPr>
          <a:xfrm>
            <a:off x="8424774" y="1565564"/>
            <a:ext cx="306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банковского сектора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FC34A-418F-46C7-8CEB-5F776F831745}"/>
              </a:ext>
            </a:extLst>
          </p:cNvPr>
          <p:cNvSpPr txBox="1"/>
          <p:nvPr/>
        </p:nvSpPr>
        <p:spPr>
          <a:xfrm>
            <a:off x="8094454" y="2046367"/>
            <a:ext cx="37289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привлечение долгосрочных пассивов, повышение эффективности управления ликвидностью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снижение процентных рисков, зависимости от внешних источников финансирования при фондировании ипотечных жилищных кредитов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снижение кредитных рисков, прозрачность платежной истории клиента и повышение финансовой дисциплины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расширение клиентской базы, повышение лояльности клиентов и кросс-продажи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реализация принципов социально-ориентированного бизнеса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altLang="ru-RU" sz="1400" b="1" u="sng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D802E-332A-4D0F-8A10-CA0EBF8D6074}"/>
              </a:ext>
            </a:extLst>
          </p:cNvPr>
          <p:cNvSpPr txBox="1"/>
          <p:nvPr/>
        </p:nvSpPr>
        <p:spPr>
          <a:xfrm>
            <a:off x="4318082" y="3737756"/>
            <a:ext cx="285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реального сектора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B4534-101C-443D-9AE8-1F385D517C54}"/>
              </a:ext>
            </a:extLst>
          </p:cNvPr>
          <p:cNvSpPr txBox="1"/>
          <p:nvPr/>
        </p:nvSpPr>
        <p:spPr>
          <a:xfrm>
            <a:off x="4044041" y="4107088"/>
            <a:ext cx="40975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способствует развитию жилищной отрасли (строительная индустрия, коммунальное хозяйство) и смежных отраслей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создает условия для снижения уровня безработицы и расширения занятости в реальном секторе экономики (жилищном строительстве и смежных отраслях)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</a:rPr>
              <a:t>формирует «пул» платежеспособных покупателей с возможностью долгосрочного планирования необходимых объемов строительства жилья 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00317-2832-4900-8713-6670641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289" y="1247528"/>
            <a:ext cx="636072" cy="6360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AE7EF1-65ED-4A61-BB71-ABA12880D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01" y="783100"/>
            <a:ext cx="754616" cy="5892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45618D-8198-4B92-8D84-EDBB5CE2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33" y="984084"/>
            <a:ext cx="925974" cy="9259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86FBAA-CC11-41C6-8753-942DC29A8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72" y="3528774"/>
            <a:ext cx="894271" cy="7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5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819</Words>
  <Application>Microsoft Office PowerPoint</Application>
  <PresentationFormat>Широкоэкранный</PresentationFormat>
  <Paragraphs>83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shulga</dc:creator>
  <cp:lastModifiedBy>shulga</cp:lastModifiedBy>
  <cp:revision>36</cp:revision>
  <dcterms:created xsi:type="dcterms:W3CDTF">2019-07-24T08:24:56Z</dcterms:created>
  <dcterms:modified xsi:type="dcterms:W3CDTF">2019-10-31T09:59:50Z</dcterms:modified>
</cp:coreProperties>
</file>