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32" r:id="rId2"/>
    <p:sldId id="276" r:id="rId3"/>
    <p:sldId id="333" r:id="rId4"/>
    <p:sldId id="33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5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9C32"/>
    <a:srgbClr val="EC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>
        <p:scale>
          <a:sx n="79" d="100"/>
          <a:sy n="79" d="100"/>
        </p:scale>
        <p:origin x="-84" y="-744"/>
      </p:cViewPr>
      <p:guideLst>
        <p:guide orient="horz" pos="2160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34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C039A8-7149-4928-9787-E5EA465D0584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E4E2004-E305-45E0-9D66-D0E731EAF038}">
      <dgm:prSet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Департамент туризма Приморского края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033F0-A9C5-4CFB-94F6-70196D8B422C}" type="parTrans" cxnId="{E9980F14-2147-4932-B14B-955A2D9E093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6A150A-B180-4C23-A4A8-C2DDCF5551D4}" type="sibTrans" cxnId="{E9980F14-2147-4932-B14B-955A2D9E0931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9D6242-9CA1-4050-96AC-93C61AD9D77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АНО «Туристско-информационный центр Приморского края»</a:t>
          </a:r>
          <a:endParaRPr lang="ru-RU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F86AC5-092A-4D25-856B-42C4754A31E7}" type="parTrans" cxnId="{521B6AFE-BAFF-479B-A6F8-40DB9A05D3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1664DE-99D0-4D98-84E0-F319D978F6B5}" type="sibTrans" cxnId="{521B6AFE-BAFF-479B-A6F8-40DB9A05D3C4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767555-71A5-48D2-8EC6-3772CEF3E4AF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Организации, осуществляющие деятельность в сфере туризма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1B26C-7351-457C-9271-CA8B84571D9B}" type="parTrans" cxnId="{5A47AC77-E957-4B4D-93F9-43E79C299D3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58BC0F-DCB9-4AC2-ADE2-CFB293BEAE16}" type="sibTrans" cxnId="{5A47AC77-E957-4B4D-93F9-43E79C299D39}">
      <dgm:prSet/>
      <dgm:spPr/>
      <dgm:t>
        <a:bodyPr/>
        <a:lstStyle/>
        <a:p>
          <a:endParaRPr lang="ru-RU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87D419-5169-478F-B829-7383C0BE8C11}" type="pres">
      <dgm:prSet presAssocID="{EBC039A8-7149-4928-9787-E5EA465D05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8D11DA-4728-43DC-997E-E693AB28B1F7}" type="pres">
      <dgm:prSet presAssocID="{8E4E2004-E305-45E0-9D66-D0E731EAF038}" presName="node" presStyleLbl="node1" presStyleIdx="0" presStyleCnt="3" custScaleX="84123" custLinFactNeighborX="-126" custLinFactNeighborY="1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27B43-347C-4AB0-BB1D-54D4E353AE60}" type="pres">
      <dgm:prSet presAssocID="{6A6A150A-B180-4C23-A4A8-C2DDCF5551D4}" presName="sibTrans" presStyleCnt="0"/>
      <dgm:spPr/>
    </dgm:pt>
    <dgm:pt modelId="{0653CF94-07D5-408C-8E57-1BCD5954D9C3}" type="pres">
      <dgm:prSet presAssocID="{F79D6242-9CA1-4050-96AC-93C61AD9D77E}" presName="node" presStyleLbl="node1" presStyleIdx="1" presStyleCnt="3" custScaleX="113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53692-06A6-4DF1-8469-43C0EDD7D790}" type="pres">
      <dgm:prSet presAssocID="{671664DE-99D0-4D98-84E0-F319D978F6B5}" presName="sibTrans" presStyleCnt="0"/>
      <dgm:spPr/>
    </dgm:pt>
    <dgm:pt modelId="{326740E9-90C3-43EC-9314-D8D2CAE2266F}" type="pres">
      <dgm:prSet presAssocID="{3B767555-71A5-48D2-8EC6-3772CEF3E4AF}" presName="node" presStyleLbl="node1" presStyleIdx="2" presStyleCnt="3" custScaleX="8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0644E-AB6F-4E61-BCFD-E9B42EF5030D}" type="presOf" srcId="{3B767555-71A5-48D2-8EC6-3772CEF3E4AF}" destId="{326740E9-90C3-43EC-9314-D8D2CAE2266F}" srcOrd="0" destOrd="0" presId="urn:microsoft.com/office/officeart/2005/8/layout/default"/>
    <dgm:cxn modelId="{A09A6273-1AAD-460E-9545-18370BE4DF07}" type="presOf" srcId="{F79D6242-9CA1-4050-96AC-93C61AD9D77E}" destId="{0653CF94-07D5-408C-8E57-1BCD5954D9C3}" srcOrd="0" destOrd="0" presId="urn:microsoft.com/office/officeart/2005/8/layout/default"/>
    <dgm:cxn modelId="{99F1966F-59DF-466C-ACEB-247BFB27E291}" type="presOf" srcId="{EBC039A8-7149-4928-9787-E5EA465D0584}" destId="{0387D419-5169-478F-B829-7383C0BE8C11}" srcOrd="0" destOrd="0" presId="urn:microsoft.com/office/officeart/2005/8/layout/default"/>
    <dgm:cxn modelId="{521B6AFE-BAFF-479B-A6F8-40DB9A05D3C4}" srcId="{EBC039A8-7149-4928-9787-E5EA465D0584}" destId="{F79D6242-9CA1-4050-96AC-93C61AD9D77E}" srcOrd="1" destOrd="0" parTransId="{F4F86AC5-092A-4D25-856B-42C4754A31E7}" sibTransId="{671664DE-99D0-4D98-84E0-F319D978F6B5}"/>
    <dgm:cxn modelId="{B1F7081C-A0EF-4452-A14A-53C308928474}" type="presOf" srcId="{8E4E2004-E305-45E0-9D66-D0E731EAF038}" destId="{A38D11DA-4728-43DC-997E-E693AB28B1F7}" srcOrd="0" destOrd="0" presId="urn:microsoft.com/office/officeart/2005/8/layout/default"/>
    <dgm:cxn modelId="{5A47AC77-E957-4B4D-93F9-43E79C299D39}" srcId="{EBC039A8-7149-4928-9787-E5EA465D0584}" destId="{3B767555-71A5-48D2-8EC6-3772CEF3E4AF}" srcOrd="2" destOrd="0" parTransId="{5A51B26C-7351-457C-9271-CA8B84571D9B}" sibTransId="{6A58BC0F-DCB9-4AC2-ADE2-CFB293BEAE16}"/>
    <dgm:cxn modelId="{E9980F14-2147-4932-B14B-955A2D9E0931}" srcId="{EBC039A8-7149-4928-9787-E5EA465D0584}" destId="{8E4E2004-E305-45E0-9D66-D0E731EAF038}" srcOrd="0" destOrd="0" parTransId="{968033F0-A9C5-4CFB-94F6-70196D8B422C}" sibTransId="{6A6A150A-B180-4C23-A4A8-C2DDCF5551D4}"/>
    <dgm:cxn modelId="{1E9A64CD-9B97-4681-A2F3-70EBFA1099B2}" type="presParOf" srcId="{0387D419-5169-478F-B829-7383C0BE8C11}" destId="{A38D11DA-4728-43DC-997E-E693AB28B1F7}" srcOrd="0" destOrd="0" presId="urn:microsoft.com/office/officeart/2005/8/layout/default"/>
    <dgm:cxn modelId="{2BF6754C-2F01-49BB-9FE3-39961EFF6044}" type="presParOf" srcId="{0387D419-5169-478F-B829-7383C0BE8C11}" destId="{37C27B43-347C-4AB0-BB1D-54D4E353AE60}" srcOrd="1" destOrd="0" presId="urn:microsoft.com/office/officeart/2005/8/layout/default"/>
    <dgm:cxn modelId="{8519AE23-6742-4C79-87E4-B69561E64C5B}" type="presParOf" srcId="{0387D419-5169-478F-B829-7383C0BE8C11}" destId="{0653CF94-07D5-408C-8E57-1BCD5954D9C3}" srcOrd="2" destOrd="0" presId="urn:microsoft.com/office/officeart/2005/8/layout/default"/>
    <dgm:cxn modelId="{FDE9E445-782E-46C7-8BCA-C465EBCFCF15}" type="presParOf" srcId="{0387D419-5169-478F-B829-7383C0BE8C11}" destId="{81753692-06A6-4DF1-8469-43C0EDD7D790}" srcOrd="3" destOrd="0" presId="urn:microsoft.com/office/officeart/2005/8/layout/default"/>
    <dgm:cxn modelId="{74FD8DC4-F94E-4406-B0FC-F59727F81099}" type="presParOf" srcId="{0387D419-5169-478F-B829-7383C0BE8C11}" destId="{326740E9-90C3-43EC-9314-D8D2CAE2266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D11DA-4728-43DC-997E-E693AB28B1F7}">
      <dsp:nvSpPr>
        <dsp:cNvPr id="0" name=""/>
        <dsp:cNvSpPr/>
      </dsp:nvSpPr>
      <dsp:spPr>
        <a:xfrm>
          <a:off x="890745" y="2420"/>
          <a:ext cx="2593935" cy="185010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Департамент туризма Приморского края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0745" y="2420"/>
        <a:ext cx="2593935" cy="1850102"/>
      </dsp:txXfrm>
    </dsp:sp>
    <dsp:sp modelId="{0653CF94-07D5-408C-8E57-1BCD5954D9C3}">
      <dsp:nvSpPr>
        <dsp:cNvPr id="0" name=""/>
        <dsp:cNvSpPr/>
      </dsp:nvSpPr>
      <dsp:spPr>
        <a:xfrm>
          <a:off x="3796916" y="1210"/>
          <a:ext cx="3501781" cy="1850102"/>
        </a:xfrm>
        <a:prstGeom prst="rect">
          <a:avLst/>
        </a:prstGeom>
        <a:gradFill rotWithShape="0">
          <a:gsLst>
            <a:gs pos="0">
              <a:schemeClr val="accent5">
                <a:hueOff val="-3676673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3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3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АНО «Туристско-информационный центр Приморского края»</a:t>
          </a:r>
          <a:endParaRPr lang="ru-RU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96916" y="1210"/>
        <a:ext cx="3501781" cy="1850102"/>
      </dsp:txXfrm>
    </dsp:sp>
    <dsp:sp modelId="{326740E9-90C3-43EC-9314-D8D2CAE2266F}">
      <dsp:nvSpPr>
        <dsp:cNvPr id="0" name=""/>
        <dsp:cNvSpPr/>
      </dsp:nvSpPr>
      <dsp:spPr>
        <a:xfrm>
          <a:off x="7607048" y="1210"/>
          <a:ext cx="2675340" cy="1850102"/>
        </a:xfrm>
        <a:prstGeom prst="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Организации, осуществляющие деятельность в сфере туризма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607048" y="1210"/>
        <a:ext cx="2675340" cy="1850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980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1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50094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3924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4468F-6682-48AA-B5F4-BEF8E7F9833C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2897F-7A41-40D7-BC9E-F666B07C58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66873" y="872336"/>
            <a:ext cx="1212512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Туризм </a:t>
            </a:r>
            <a:endParaRPr lang="ru-RU" sz="32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Продвижение </a:t>
            </a:r>
            <a:r>
              <a:rPr lang="ru-RU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туристского потенциала Приморского края посредством трансляции развлекательных программ, проведения блогер-туров и привлечения новых авиационных </a:t>
            </a:r>
            <a:r>
              <a:rPr lang="ru-RU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компаний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873" y="112660"/>
            <a:ext cx="3710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Резюме практики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Администратор\Desktop\DF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44" r="17801" b="8504"/>
          <a:stretch>
            <a:fillRect/>
          </a:stretch>
        </p:blipFill>
        <p:spPr bwMode="auto">
          <a:xfrm>
            <a:off x="0" y="5627381"/>
            <a:ext cx="121920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260" y="762026"/>
            <a:ext cx="11627339" cy="45719"/>
          </a:xfrm>
          <a:prstGeom prst="rect">
            <a:avLst/>
          </a:prstGeom>
          <a:gradFill flip="none" rotWithShape="1">
            <a:gsLst>
              <a:gs pos="0">
                <a:srgbClr val="025C78"/>
              </a:gs>
              <a:gs pos="80000">
                <a:srgbClr val="0FB1EE"/>
              </a:gs>
              <a:gs pos="100000">
                <a:srgbClr val="00ADEE">
                  <a:alpha val="3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13"/>
          <p:cNvSpPr txBox="1"/>
          <p:nvPr/>
        </p:nvSpPr>
        <p:spPr>
          <a:xfrm>
            <a:off x="207818" y="64306"/>
            <a:ext cx="87706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Краткое описание результатов внедрения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5596" y="801517"/>
            <a:ext cx="11587003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Международный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аэропорт Владивосток впервые обслужил 1,1 млн. пассажиров на зарубежном направлении в течение одного года (прирост 47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Ежегодное увеличение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туристского потока.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Привлечены новые авиакомпании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(T’way Air, Eastar Jet, China Express, Air Busan, Air Phillip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количества рейсов и направлений.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Рост узнаваемости Приморского края посредством проведения мероприятий (более 300 ежегодно), участия в мероприятиях в России и за рубежом,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трансляции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развлекательных программ, проведения блогер-туров.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Администратор\Desktop\DFH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44" r="17801" b="8504"/>
          <a:stretch>
            <a:fillRect/>
          </a:stretch>
        </p:blipFill>
        <p:spPr bwMode="auto">
          <a:xfrm>
            <a:off x="0" y="5627381"/>
            <a:ext cx="121920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5260" y="762026"/>
            <a:ext cx="11627339" cy="45719"/>
          </a:xfrm>
          <a:prstGeom prst="rect">
            <a:avLst/>
          </a:prstGeom>
          <a:gradFill flip="none" rotWithShape="1">
            <a:gsLst>
              <a:gs pos="0">
                <a:srgbClr val="025C78"/>
              </a:gs>
              <a:gs pos="80000">
                <a:srgbClr val="0FB1EE"/>
              </a:gs>
              <a:gs pos="100000">
                <a:srgbClr val="00ADEE">
                  <a:alpha val="3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9" y="45256"/>
            <a:ext cx="4446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 практики (2)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260" y="762026"/>
            <a:ext cx="11627339" cy="45719"/>
          </a:xfrm>
          <a:prstGeom prst="rect">
            <a:avLst/>
          </a:prstGeom>
          <a:gradFill flip="none" rotWithShape="1">
            <a:gsLst>
              <a:gs pos="0">
                <a:srgbClr val="025C78"/>
              </a:gs>
              <a:gs pos="80000">
                <a:srgbClr val="0FB1EE"/>
              </a:gs>
              <a:gs pos="100000">
                <a:srgbClr val="00ADEE">
                  <a:alpha val="3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07819" y="939740"/>
            <a:ext cx="11764047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Принципиальными подходами, избранными при разработке и внедрении практики являются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фам-туров 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блогер-туров;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съемки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популярных развлекательных программ для трансляции на национальных телевизионных каналах стран АТР (КНР, Республика Корея, Япония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продвижение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туристских ресурсов и возможностей на ключевых событийных и конгрессно-выставочных мероприятиях стран АТР, в том числе Russian Tourism Road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Show.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1724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19" y="45256"/>
            <a:ext cx="44464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Паспорт практики (3)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130" y="926858"/>
            <a:ext cx="118388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Практику реализует департамент туризма Приморского края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Основным документом, принятым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обеспечения реализации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данной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практики является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Приморского края «Развитие туризма в Приморском крае» на 2013-2021 годы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49438875"/>
              </p:ext>
            </p:extLst>
          </p:nvPr>
        </p:nvGraphicFramePr>
        <p:xfrm>
          <a:off x="353130" y="3535679"/>
          <a:ext cx="11177019" cy="1852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C:\Users\Администратор\Desktop\DFH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44" r="17801" b="8504"/>
          <a:stretch>
            <a:fillRect/>
          </a:stretch>
        </p:blipFill>
        <p:spPr bwMode="auto">
          <a:xfrm>
            <a:off x="0" y="5627381"/>
            <a:ext cx="121920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85260" y="762026"/>
            <a:ext cx="11627339" cy="45719"/>
          </a:xfrm>
          <a:prstGeom prst="rect">
            <a:avLst/>
          </a:prstGeom>
          <a:gradFill flip="none" rotWithShape="1">
            <a:gsLst>
              <a:gs pos="0">
                <a:srgbClr val="025C78"/>
              </a:gs>
              <a:gs pos="80000">
                <a:srgbClr val="0FB1EE"/>
              </a:gs>
              <a:gs pos="100000">
                <a:srgbClr val="00ADEE">
                  <a:alpha val="39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3419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219</Words>
  <Application>Microsoft Office PowerPoint</Application>
  <PresentationFormat>Произвольный</PresentationFormat>
  <Paragraphs>22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Щур Евгения Владимировна</dc:creator>
  <cp:lastModifiedBy>Квинт Кристина Константиновна</cp:lastModifiedBy>
  <cp:revision>61</cp:revision>
  <dcterms:created xsi:type="dcterms:W3CDTF">2018-03-29T11:56:00Z</dcterms:created>
  <dcterms:modified xsi:type="dcterms:W3CDTF">2019-11-21T09:22:24Z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1049-10.2.0.5965</vt:lpwstr>
  </property>
</Properties>
</file>