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</p:sldMasterIdLst>
  <p:notesMasterIdLst>
    <p:notesMasterId r:id="rId33"/>
  </p:notesMasterIdLst>
  <p:sldIdLst>
    <p:sldId id="295" r:id="rId4"/>
    <p:sldId id="335" r:id="rId5"/>
    <p:sldId id="336" r:id="rId6"/>
    <p:sldId id="337" r:id="rId7"/>
    <p:sldId id="338" r:id="rId8"/>
    <p:sldId id="331" r:id="rId9"/>
    <p:sldId id="330" r:id="rId10"/>
    <p:sldId id="322" r:id="rId11"/>
    <p:sldId id="327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40" r:id="rId23"/>
    <p:sldId id="310" r:id="rId24"/>
    <p:sldId id="311" r:id="rId25"/>
    <p:sldId id="312" r:id="rId26"/>
    <p:sldId id="332" r:id="rId27"/>
    <p:sldId id="333" r:id="rId28"/>
    <p:sldId id="315" r:id="rId29"/>
    <p:sldId id="313" r:id="rId30"/>
    <p:sldId id="314" r:id="rId31"/>
    <p:sldId id="319" r:id="rId3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38" userDrawn="1">
          <p15:clr>
            <a:srgbClr val="A4A3A4"/>
          </p15:clr>
        </p15:guide>
        <p15:guide id="2" pos="53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28826"/>
    <a:srgbClr val="DB1E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17" autoAdjust="0"/>
    <p:restoredTop sz="94629" autoAdjust="0"/>
  </p:normalViewPr>
  <p:slideViewPr>
    <p:cSldViewPr snapToGrid="0">
      <p:cViewPr varScale="1">
        <p:scale>
          <a:sx n="106" d="100"/>
          <a:sy n="106" d="100"/>
        </p:scale>
        <p:origin x="-1848" y="-90"/>
      </p:cViewPr>
      <p:guideLst>
        <p:guide orient="horz" pos="3838"/>
        <p:guide pos="5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Урожайность, ц/га</c:v>
                </c:pt>
              </c:strCache>
            </c:strRef>
          </c:tx>
          <c:spPr>
            <a:ln w="571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3591B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Лист1!$A$3:$A$31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Лист1!$B$3:$B$31</c:f>
              <c:numCache>
                <c:formatCode>General</c:formatCode>
                <c:ptCount val="29"/>
                <c:pt idx="0">
                  <c:v>32.6</c:v>
                </c:pt>
                <c:pt idx="1">
                  <c:v>24</c:v>
                </c:pt>
                <c:pt idx="2">
                  <c:v>29.6</c:v>
                </c:pt>
                <c:pt idx="3">
                  <c:v>33.300000000000004</c:v>
                </c:pt>
                <c:pt idx="4">
                  <c:v>29</c:v>
                </c:pt>
                <c:pt idx="5">
                  <c:v>15</c:v>
                </c:pt>
                <c:pt idx="6">
                  <c:v>18.3</c:v>
                </c:pt>
                <c:pt idx="7">
                  <c:v>22.5</c:v>
                </c:pt>
                <c:pt idx="8">
                  <c:v>17.7</c:v>
                </c:pt>
                <c:pt idx="9">
                  <c:v>17.899999999999999</c:v>
                </c:pt>
                <c:pt idx="10">
                  <c:v>21.7</c:v>
                </c:pt>
                <c:pt idx="11">
                  <c:v>27.7</c:v>
                </c:pt>
                <c:pt idx="12">
                  <c:v>28.4</c:v>
                </c:pt>
                <c:pt idx="13">
                  <c:v>20.6</c:v>
                </c:pt>
                <c:pt idx="14">
                  <c:v>25</c:v>
                </c:pt>
                <c:pt idx="15">
                  <c:v>28.8</c:v>
                </c:pt>
                <c:pt idx="16">
                  <c:v>24.9</c:v>
                </c:pt>
                <c:pt idx="17">
                  <c:v>25.7</c:v>
                </c:pt>
                <c:pt idx="18">
                  <c:v>39</c:v>
                </c:pt>
                <c:pt idx="19">
                  <c:v>29.4</c:v>
                </c:pt>
                <c:pt idx="20">
                  <c:v>18.8</c:v>
                </c:pt>
                <c:pt idx="21">
                  <c:v>33</c:v>
                </c:pt>
                <c:pt idx="22">
                  <c:v>34.200000000000003</c:v>
                </c:pt>
                <c:pt idx="23">
                  <c:v>37.5</c:v>
                </c:pt>
                <c:pt idx="24">
                  <c:v>44.5</c:v>
                </c:pt>
                <c:pt idx="25">
                  <c:v>39.700000000000003</c:v>
                </c:pt>
                <c:pt idx="26" formatCode="0">
                  <c:v>47.7</c:v>
                </c:pt>
                <c:pt idx="27">
                  <c:v>48</c:v>
                </c:pt>
                <c:pt idx="28">
                  <c:v>46.1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4F-4856-AC91-159B4948F08F}"/>
            </c:ext>
          </c:extLst>
        </c:ser>
        <c:dLbls>
          <c:showVal val="1"/>
        </c:dLbls>
        <c:dropLines>
          <c:spPr>
            <a:ln w="9525" cap="flat" cmpd="sng" algn="ctr">
              <a:solidFill>
                <a:srgbClr val="80A139"/>
              </a:solidFill>
              <a:round/>
            </a:ln>
            <a:effectLst/>
          </c:spPr>
        </c:dropLines>
        <c:marker val="1"/>
        <c:axId val="139346688"/>
        <c:axId val="139348224"/>
      </c:lineChart>
      <c:catAx>
        <c:axId val="139346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348224"/>
        <c:crosses val="autoZero"/>
        <c:auto val="1"/>
        <c:lblAlgn val="ctr"/>
        <c:lblOffset val="100"/>
      </c:catAx>
      <c:valAx>
        <c:axId val="139348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one"/>
        <c:crossAx val="13934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506094256610877E-2"/>
          <c:y val="7.5719232500001982E-2"/>
          <c:w val="0.95898781148678081"/>
          <c:h val="0.909267549361082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4"/>
          <c:dPt>
            <c:idx val="0"/>
            <c:explosion val="25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DB-4262-895E-3069887430E7}"/>
              </c:ext>
            </c:extLst>
          </c:dPt>
          <c:dPt>
            <c:idx val="1"/>
            <c:explosion val="19"/>
            <c:spPr>
              <a:solidFill>
                <a:srgbClr val="FFDA6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DB-4262-895E-3069887430E7}"/>
              </c:ext>
            </c:extLst>
          </c:dPt>
          <c:dPt>
            <c:idx val="2"/>
            <c:explosion val="14"/>
            <c:spPr>
              <a:solidFill>
                <a:srgbClr val="FF7D7D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DB-4262-895E-3069887430E7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DB-4262-895E-3069887430E7}"/>
              </c:ext>
            </c:extLst>
          </c:dPt>
          <c:dLbls>
            <c:dLbl>
              <c:idx val="0"/>
              <c:layout>
                <c:manualLayout>
                  <c:x val="-8.165477207388476E-2"/>
                  <c:y val="-0.54635106999725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rgbClr val="00B05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800" dirty="0">
                        <a:solidFill>
                          <a:srgbClr val="4B4D37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Г</a:t>
                    </a:r>
                    <a:r>
                      <a:rPr lang="ru-RU" sz="1000" dirty="0">
                        <a:solidFill>
                          <a:srgbClr val="4B4D37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отовы
67%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7DB-4262-895E-3069887430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663945616887528E-2"/>
                  <c:y val="-0.186453142935573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rgbClr val="E9BE43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800" dirty="0">
                        <a:solidFill>
                          <a:srgbClr val="CF810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lang="ru-RU" sz="900" dirty="0">
                        <a:solidFill>
                          <a:srgbClr val="CF810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редняя готовность
23%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7DB-4262-895E-3069887430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545124864735382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800" dirty="0">
                        <a:solidFill>
                          <a:srgbClr val="8C0E0E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ru-RU" sz="1000" dirty="0">
                        <a:solidFill>
                          <a:srgbClr val="8C0E0E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е готовы
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7DB-4262-895E-3069887430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7DB-4262-895E-3069887430E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Готовы</c:v>
                </c:pt>
                <c:pt idx="1">
                  <c:v>Средняя готовность</c:v>
                </c:pt>
                <c:pt idx="2">
                  <c:v>Не готовы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</c:v>
                </c:pt>
                <c:pt idx="1">
                  <c:v>23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7DB-4262-895E-3069887430E7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9A780F94-FAB9-46E4-B2D1-EC0C8A27D843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8"/>
            <a:ext cx="5486400" cy="3916739"/>
          </a:xfrm>
          <a:prstGeom prst="rect">
            <a:avLst/>
          </a:prstGeom>
        </p:spPr>
        <p:txBody>
          <a:bodyPr vert="horz" lIns="92254" tIns="46127" rIns="92254" bIns="461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90A3A6C9-4967-4BC7-AB05-312F0EB40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0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0625" y="1243013"/>
            <a:ext cx="4476750" cy="3357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8EA378-18A6-4F09-B79B-1226612E68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B0960-2AB7-4371-9C64-A6040F0B9E4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44600"/>
            <a:ext cx="447357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B0960-2AB7-4371-9C64-A6040F0B9E4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0625" y="1243013"/>
            <a:ext cx="4476750" cy="3357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1B2203-0604-41F4-9B2E-457AE39339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C85EE-C671-4ACA-9AA4-05A17DA834B0}" type="slidenum">
              <a:rPr lang="ru-RU"/>
              <a:pPr/>
              <a:t>26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740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930E-3D03-4EED-9D0C-466EB635C2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31A3-87CE-4000-BDA5-87381FEB77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51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CFC5-F595-4BDF-B4A2-8750A45FF1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31A3-87CE-4000-BDA5-87381FEB77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80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5AB4-1B1C-43D2-9F02-8DCF4989BC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31A3-87CE-4000-BDA5-87381FEB77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8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азделитель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" y="418374"/>
            <a:ext cx="6515517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8975" y="2408158"/>
            <a:ext cx="3344825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40400" tIns="224640" rIns="140400" bIns="140400" rtlCol="0" anchor="t"/>
          <a:lstStyle>
            <a:lvl1pPr algn="l">
              <a:lnSpc>
                <a:spcPts val="3120"/>
              </a:lnSpc>
              <a:defRPr sz="3000" b="1" spc="-234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5478" y="4386902"/>
            <a:ext cx="3000375" cy="997906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E2EF-5887-4F0B-98AC-8DCDA749E2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B2D-3D22-496E-B688-341ACF545F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31A3-87CE-4000-BDA5-87381FEB77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837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4" y="274642"/>
            <a:ext cx="20574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5" y="274642"/>
            <a:ext cx="60198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FE33-6530-45AA-AE16-D239FCC541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31A3-87CE-4000-BDA5-87381FEB77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261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5CB3-88DC-4AEB-B182-5365955EB9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31A3-87CE-4000-BDA5-87381FEB77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69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184C-0A1F-4126-AFB7-C17A5BBAC3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31A3-87CE-4000-BDA5-87381FEB77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99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01D-0B73-4DA5-A5FB-C0A2C5B7A6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31A3-87CE-4000-BDA5-87381FEB77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57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638-2F50-4F9B-9A66-0DB5DF8C96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31A3-87CE-4000-BDA5-87381FEB77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84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DABE-BA1C-42FF-9C73-32B4668838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31A3-87CE-4000-BDA5-87381FEB77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81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8B54-571A-4E15-A026-F6FAD6AAFA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31A3-87CE-4000-BDA5-87381FEB77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99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FAE25-9A80-4028-BB29-C01DC8492D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F31A3-87CE-4000-BDA5-87381FEB77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95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jpeg"/><Relationship Id="rId4" Type="http://schemas.openxmlformats.org/officeDocument/2006/relationships/image" Target="../media/image119.jpeg"/><Relationship Id="rId9" Type="http://schemas.openxmlformats.org/officeDocument/2006/relationships/image" Target="../media/image124.jpeg"/><Relationship Id="rId14" Type="http://schemas.openxmlformats.org/officeDocument/2006/relationships/image" Target="../media/image1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10" Type="http://schemas.openxmlformats.org/officeDocument/2006/relationships/image" Target="../media/image140.jpeg"/><Relationship Id="rId4" Type="http://schemas.openxmlformats.org/officeDocument/2006/relationships/image" Target="../media/image134.jpeg"/><Relationship Id="rId9" Type="http://schemas.openxmlformats.org/officeDocument/2006/relationships/image" Target="../media/image1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46.png"/><Relationship Id="rId4" Type="http://schemas.openxmlformats.org/officeDocument/2006/relationships/image" Target="../media/image1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jpeg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2.xls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3.jpe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kc@belapk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jpeg"/><Relationship Id="rId4" Type="http://schemas.openxmlformats.org/officeDocument/2006/relationships/image" Target="../media/image1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21" Type="http://schemas.openxmlformats.org/officeDocument/2006/relationships/image" Target="../media/image31.jpeg"/><Relationship Id="rId42" Type="http://schemas.openxmlformats.org/officeDocument/2006/relationships/image" Target="../media/image52.jpeg"/><Relationship Id="rId47" Type="http://schemas.openxmlformats.org/officeDocument/2006/relationships/image" Target="../media/image57.jpeg"/><Relationship Id="rId63" Type="http://schemas.openxmlformats.org/officeDocument/2006/relationships/image" Target="../media/image73.png"/><Relationship Id="rId68" Type="http://schemas.openxmlformats.org/officeDocument/2006/relationships/image" Target="../media/image78.png"/><Relationship Id="rId84" Type="http://schemas.openxmlformats.org/officeDocument/2006/relationships/image" Target="../media/image94.png"/><Relationship Id="rId89" Type="http://schemas.openxmlformats.org/officeDocument/2006/relationships/image" Target="../media/image99.jpeg"/><Relationship Id="rId7" Type="http://schemas.openxmlformats.org/officeDocument/2006/relationships/image" Target="../media/image17.png"/><Relationship Id="rId71" Type="http://schemas.openxmlformats.org/officeDocument/2006/relationships/image" Target="../media/image81.png"/><Relationship Id="rId92" Type="http://schemas.openxmlformats.org/officeDocument/2006/relationships/image" Target="../media/image102.pn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29" Type="http://schemas.openxmlformats.org/officeDocument/2006/relationships/image" Target="../media/image39.jpeg"/><Relationship Id="rId107" Type="http://schemas.openxmlformats.org/officeDocument/2006/relationships/image" Target="../media/image117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jpeg"/><Relationship Id="rId37" Type="http://schemas.openxmlformats.org/officeDocument/2006/relationships/image" Target="../media/image47.jpeg"/><Relationship Id="rId40" Type="http://schemas.openxmlformats.org/officeDocument/2006/relationships/image" Target="../media/image50.jpeg"/><Relationship Id="rId45" Type="http://schemas.openxmlformats.org/officeDocument/2006/relationships/image" Target="../media/image55.jpe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66" Type="http://schemas.openxmlformats.org/officeDocument/2006/relationships/image" Target="../media/image76.png"/><Relationship Id="rId74" Type="http://schemas.openxmlformats.org/officeDocument/2006/relationships/image" Target="../media/image84.png"/><Relationship Id="rId79" Type="http://schemas.openxmlformats.org/officeDocument/2006/relationships/image" Target="../media/image89.jpeg"/><Relationship Id="rId87" Type="http://schemas.openxmlformats.org/officeDocument/2006/relationships/image" Target="../media/image97.jpeg"/><Relationship Id="rId102" Type="http://schemas.openxmlformats.org/officeDocument/2006/relationships/image" Target="../media/image112.jpeg"/><Relationship Id="rId5" Type="http://schemas.openxmlformats.org/officeDocument/2006/relationships/image" Target="../media/image15.jpeg"/><Relationship Id="rId61" Type="http://schemas.openxmlformats.org/officeDocument/2006/relationships/image" Target="../media/image71.png"/><Relationship Id="rId82" Type="http://schemas.openxmlformats.org/officeDocument/2006/relationships/image" Target="../media/image92.jpeg"/><Relationship Id="rId90" Type="http://schemas.openxmlformats.org/officeDocument/2006/relationships/image" Target="../media/image100.jpeg"/><Relationship Id="rId95" Type="http://schemas.openxmlformats.org/officeDocument/2006/relationships/image" Target="../media/image105.jpeg"/><Relationship Id="rId19" Type="http://schemas.openxmlformats.org/officeDocument/2006/relationships/image" Target="../media/image29.jpe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Relationship Id="rId27" Type="http://schemas.openxmlformats.org/officeDocument/2006/relationships/image" Target="../media/image37.png"/><Relationship Id="rId30" Type="http://schemas.openxmlformats.org/officeDocument/2006/relationships/image" Target="../media/image40.jpeg"/><Relationship Id="rId35" Type="http://schemas.openxmlformats.org/officeDocument/2006/relationships/image" Target="../media/image45.jpeg"/><Relationship Id="rId43" Type="http://schemas.openxmlformats.org/officeDocument/2006/relationships/image" Target="../media/image53.jpeg"/><Relationship Id="rId48" Type="http://schemas.openxmlformats.org/officeDocument/2006/relationships/image" Target="../media/image58.jpeg"/><Relationship Id="rId56" Type="http://schemas.openxmlformats.org/officeDocument/2006/relationships/image" Target="../media/image66.png"/><Relationship Id="rId64" Type="http://schemas.openxmlformats.org/officeDocument/2006/relationships/image" Target="../media/image74.png"/><Relationship Id="rId69" Type="http://schemas.openxmlformats.org/officeDocument/2006/relationships/image" Target="../media/image79.png"/><Relationship Id="rId77" Type="http://schemas.openxmlformats.org/officeDocument/2006/relationships/image" Target="../media/image87.png"/><Relationship Id="rId100" Type="http://schemas.openxmlformats.org/officeDocument/2006/relationships/image" Target="../media/image110.png"/><Relationship Id="rId105" Type="http://schemas.openxmlformats.org/officeDocument/2006/relationships/image" Target="../media/image115.png"/><Relationship Id="rId8" Type="http://schemas.openxmlformats.org/officeDocument/2006/relationships/image" Target="../media/image18.jpeg"/><Relationship Id="rId51" Type="http://schemas.openxmlformats.org/officeDocument/2006/relationships/image" Target="../media/image61.jpeg"/><Relationship Id="rId72" Type="http://schemas.openxmlformats.org/officeDocument/2006/relationships/image" Target="../media/image82.png"/><Relationship Id="rId80" Type="http://schemas.openxmlformats.org/officeDocument/2006/relationships/image" Target="../media/image90.png"/><Relationship Id="rId85" Type="http://schemas.openxmlformats.org/officeDocument/2006/relationships/image" Target="../media/image95.png"/><Relationship Id="rId93" Type="http://schemas.openxmlformats.org/officeDocument/2006/relationships/image" Target="../media/image103.jpeg"/><Relationship Id="rId98" Type="http://schemas.openxmlformats.org/officeDocument/2006/relationships/image" Target="../media/image108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jpeg"/><Relationship Id="rId33" Type="http://schemas.openxmlformats.org/officeDocument/2006/relationships/image" Target="../media/image43.jpeg"/><Relationship Id="rId38" Type="http://schemas.openxmlformats.org/officeDocument/2006/relationships/image" Target="../media/image48.jpeg"/><Relationship Id="rId46" Type="http://schemas.openxmlformats.org/officeDocument/2006/relationships/image" Target="../media/image56.jpeg"/><Relationship Id="rId59" Type="http://schemas.openxmlformats.org/officeDocument/2006/relationships/image" Target="../media/image69.png"/><Relationship Id="rId67" Type="http://schemas.openxmlformats.org/officeDocument/2006/relationships/image" Target="../media/image77.png"/><Relationship Id="rId103" Type="http://schemas.openxmlformats.org/officeDocument/2006/relationships/image" Target="../media/image113.jpeg"/><Relationship Id="rId108" Type="http://schemas.openxmlformats.org/officeDocument/2006/relationships/image" Target="../media/image118.png"/><Relationship Id="rId20" Type="http://schemas.openxmlformats.org/officeDocument/2006/relationships/image" Target="../media/image30.jpeg"/><Relationship Id="rId41" Type="http://schemas.openxmlformats.org/officeDocument/2006/relationships/image" Target="../media/image51.jpeg"/><Relationship Id="rId54" Type="http://schemas.openxmlformats.org/officeDocument/2006/relationships/image" Target="../media/image64.png"/><Relationship Id="rId62" Type="http://schemas.openxmlformats.org/officeDocument/2006/relationships/image" Target="../media/image72.png"/><Relationship Id="rId70" Type="http://schemas.openxmlformats.org/officeDocument/2006/relationships/image" Target="../media/image80.png"/><Relationship Id="rId75" Type="http://schemas.openxmlformats.org/officeDocument/2006/relationships/image" Target="../media/image85.png"/><Relationship Id="rId83" Type="http://schemas.openxmlformats.org/officeDocument/2006/relationships/image" Target="../media/image93.jpeg"/><Relationship Id="rId88" Type="http://schemas.openxmlformats.org/officeDocument/2006/relationships/image" Target="../media/image98.png"/><Relationship Id="rId91" Type="http://schemas.openxmlformats.org/officeDocument/2006/relationships/image" Target="../media/image101.jpeg"/><Relationship Id="rId96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5" Type="http://schemas.openxmlformats.org/officeDocument/2006/relationships/image" Target="../media/image25.png"/><Relationship Id="rId23" Type="http://schemas.openxmlformats.org/officeDocument/2006/relationships/image" Target="../media/image33.jpeg"/><Relationship Id="rId28" Type="http://schemas.openxmlformats.org/officeDocument/2006/relationships/image" Target="../media/image38.png"/><Relationship Id="rId36" Type="http://schemas.openxmlformats.org/officeDocument/2006/relationships/image" Target="../media/image46.jpe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106" Type="http://schemas.openxmlformats.org/officeDocument/2006/relationships/image" Target="../media/image116.png"/><Relationship Id="rId10" Type="http://schemas.openxmlformats.org/officeDocument/2006/relationships/image" Target="../media/image20.jpeg"/><Relationship Id="rId31" Type="http://schemas.openxmlformats.org/officeDocument/2006/relationships/image" Target="../media/image41.jpeg"/><Relationship Id="rId44" Type="http://schemas.openxmlformats.org/officeDocument/2006/relationships/image" Target="../media/image54.jpeg"/><Relationship Id="rId52" Type="http://schemas.openxmlformats.org/officeDocument/2006/relationships/image" Target="../media/image62.png"/><Relationship Id="rId60" Type="http://schemas.openxmlformats.org/officeDocument/2006/relationships/image" Target="../media/image70.png"/><Relationship Id="rId65" Type="http://schemas.openxmlformats.org/officeDocument/2006/relationships/image" Target="../media/image75.png"/><Relationship Id="rId73" Type="http://schemas.openxmlformats.org/officeDocument/2006/relationships/image" Target="../media/image83.png"/><Relationship Id="rId78" Type="http://schemas.openxmlformats.org/officeDocument/2006/relationships/image" Target="../media/image88.png"/><Relationship Id="rId81" Type="http://schemas.openxmlformats.org/officeDocument/2006/relationships/image" Target="../media/image91.jpeg"/><Relationship Id="rId86" Type="http://schemas.openxmlformats.org/officeDocument/2006/relationships/image" Target="../media/image96.jpeg"/><Relationship Id="rId94" Type="http://schemas.openxmlformats.org/officeDocument/2006/relationships/image" Target="../media/image104.jpeg"/><Relationship Id="rId99" Type="http://schemas.openxmlformats.org/officeDocument/2006/relationships/image" Target="../media/image109.jpeg"/><Relationship Id="rId101" Type="http://schemas.openxmlformats.org/officeDocument/2006/relationships/image" Target="../media/image111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9" Type="http://schemas.openxmlformats.org/officeDocument/2006/relationships/image" Target="../media/image49.jpeg"/><Relationship Id="rId34" Type="http://schemas.openxmlformats.org/officeDocument/2006/relationships/image" Target="../media/image44.jpe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76" Type="http://schemas.openxmlformats.org/officeDocument/2006/relationships/image" Target="../media/image86.png"/><Relationship Id="rId97" Type="http://schemas.openxmlformats.org/officeDocument/2006/relationships/image" Target="../media/image107.png"/><Relationship Id="rId104" Type="http://schemas.openxmlformats.org/officeDocument/2006/relationships/image" Target="../media/image1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143"/>
            <a:ext cx="9144441" cy="30758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70916" y="3065929"/>
            <a:ext cx="8531225" cy="1631578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компетенций в сфере сельскохозяйственной кооперации и поддержки фермеров </a:t>
            </a:r>
            <a:endParaRPr lang="ru-RU" alt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074" y="5443353"/>
            <a:ext cx="7242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Директор ОГАУ «ИКЦ АПК»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Антоненко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Андрей Александрович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663" y="6357939"/>
            <a:ext cx="8545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</a:rPr>
              <a:t>г. Белгород, </a:t>
            </a:r>
            <a:r>
              <a:rPr lang="ru-RU" sz="1200" dirty="0" smtClean="0">
                <a:solidFill>
                  <a:prstClr val="black"/>
                </a:solidFill>
              </a:rPr>
              <a:t>2019 </a:t>
            </a:r>
            <a:r>
              <a:rPr lang="ru-RU" sz="1200" dirty="0">
                <a:solidFill>
                  <a:prstClr val="black"/>
                </a:solidFill>
              </a:rPr>
              <a:t>год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3459" y="266679"/>
            <a:ext cx="1195416" cy="89656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1906" y="0"/>
            <a:ext cx="5692588" cy="3337990"/>
          </a:xfrm>
          <a:prstGeom prst="rect">
            <a:avLst/>
          </a:prstGeom>
          <a:noFill/>
        </p:spPr>
      </p:pic>
      <p:pic>
        <p:nvPicPr>
          <p:cNvPr id="13" name="Picture 2" descr="D:\Делопроизводство\Логотипы\Рисунок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0" y="184742"/>
            <a:ext cx="1251856" cy="1168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04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51" y="2428873"/>
            <a:ext cx="7772400" cy="1470025"/>
          </a:xfrm>
        </p:spPr>
        <p:txBody>
          <a:bodyPr>
            <a:noAutofit/>
          </a:bodyPr>
          <a:lstStyle/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Центр компетенций в сфере сельскохозяйственной кооперации и поддержки фермеров</a:t>
            </a: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143"/>
            <a:ext cx="9144441" cy="3075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143"/>
            <a:ext cx="9144441" cy="3075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28604"/>
          </a:xfrm>
        </p:spPr>
        <p:txBody>
          <a:bodyPr>
            <a:noAutofit/>
          </a:bodyPr>
          <a:lstStyle/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Структура работы Центра компетенций в сфере СХК и поддержки фермеров, участники взаимодействия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0299" y="428605"/>
            <a:ext cx="4000528" cy="714380"/>
          </a:xfrm>
          <a:prstGeom prst="roundRect">
            <a:avLst/>
          </a:prstGeom>
          <a:noFill/>
          <a:ln w="63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Курирующий орган исполнительной власти - </a:t>
            </a:r>
          </a:p>
          <a:p>
            <a:pPr marL="0" indent="0" algn="ctr" eaLnBrk="1" hangingPunct="1">
              <a:buNone/>
              <a:tabLst>
                <a:tab pos="0" algn="l"/>
              </a:tabLs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АПК и воспроизводства окружающей среды Белгородской области</a:t>
            </a:r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2500299" y="1285861"/>
            <a:ext cx="4000528" cy="714380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 fontScale="92500"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Центр компетенций по развитию сельскохозяйственной потребительской кооперации -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ОГАУ «ИКЦ АПК»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571475" y="1285861"/>
            <a:ext cx="1643074" cy="714380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 fontScale="85000"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РССК Белгородской области «Белогорье»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816f2b203b9b15c0804a72177685c5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6585" y="428608"/>
            <a:ext cx="222342" cy="2638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1571613"/>
            <a:ext cx="500066" cy="375050"/>
          </a:xfrm>
          <a:prstGeom prst="rect">
            <a:avLst/>
          </a:prstGeom>
        </p:spPr>
      </p:pic>
      <p:sp>
        <p:nvSpPr>
          <p:cNvPr id="10" name="Содержимое 4"/>
          <p:cNvSpPr txBox="1">
            <a:spLocks/>
          </p:cNvSpPr>
          <p:nvPr/>
        </p:nvSpPr>
        <p:spPr>
          <a:xfrm>
            <a:off x="3786186" y="2214555"/>
            <a:ext cx="1571636" cy="642942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Информационно-торговый</a:t>
            </a:r>
            <a:r>
              <a:rPr kumimoji="0" lang="ru-RU" sz="13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сектор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5429259" y="2214555"/>
            <a:ext cx="1643074" cy="642942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Образовательный сектор</a:t>
            </a:r>
            <a:endParaRPr lang="ru-RU" sz="13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2214546" y="2214555"/>
            <a:ext cx="1500198" cy="642942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Консалтинговый сектор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2928937"/>
            <a:ext cx="444620" cy="428629"/>
          </a:xfrm>
          <a:prstGeom prst="rect">
            <a:avLst/>
          </a:prstGeom>
        </p:spPr>
      </p:pic>
      <p:sp>
        <p:nvSpPr>
          <p:cNvPr id="19" name="Содержимое 4"/>
          <p:cNvSpPr txBox="1">
            <a:spLocks/>
          </p:cNvSpPr>
          <p:nvPr/>
        </p:nvSpPr>
        <p:spPr>
          <a:xfrm>
            <a:off x="7286647" y="2857498"/>
            <a:ext cx="1571636" cy="928696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 fontScale="925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        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Белгородский институт кооперации, экономики и права</a:t>
            </a:r>
            <a:endParaRPr lang="ru-RU" sz="13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одержимое 4"/>
          <p:cNvSpPr txBox="1">
            <a:spLocks/>
          </p:cNvSpPr>
          <p:nvPr/>
        </p:nvSpPr>
        <p:spPr>
          <a:xfrm>
            <a:off x="7286647" y="3857630"/>
            <a:ext cx="1571636" cy="928696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 fontScale="925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        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Белгородский аграрный университет им. В.Я. Горина</a:t>
            </a:r>
            <a:endParaRPr lang="ru-RU" sz="13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bsau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5860" y="3929066"/>
            <a:ext cx="429412" cy="434177"/>
          </a:xfrm>
          <a:prstGeom prst="rect">
            <a:avLst/>
          </a:prstGeom>
        </p:spPr>
      </p:pic>
      <p:sp>
        <p:nvSpPr>
          <p:cNvPr id="22" name="Содержимое 4"/>
          <p:cNvSpPr txBox="1">
            <a:spLocks/>
          </p:cNvSpPr>
          <p:nvPr/>
        </p:nvSpPr>
        <p:spPr>
          <a:xfrm>
            <a:off x="3071804" y="3429000"/>
            <a:ext cx="1928825" cy="785818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 fontScale="92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Администрации муниципальных районов и городских округов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одержимое 4"/>
          <p:cNvSpPr txBox="1">
            <a:spLocks/>
          </p:cNvSpPr>
          <p:nvPr/>
        </p:nvSpPr>
        <p:spPr>
          <a:xfrm>
            <a:off x="5143507" y="3429000"/>
            <a:ext cx="1928825" cy="785818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Сельскохозяйственные товаропроизводители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одержимое 4"/>
          <p:cNvSpPr txBox="1">
            <a:spLocks/>
          </p:cNvSpPr>
          <p:nvPr/>
        </p:nvSpPr>
        <p:spPr>
          <a:xfrm>
            <a:off x="6786578" y="714359"/>
            <a:ext cx="1785950" cy="571504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4"/>
          <p:cNvSpPr txBox="1">
            <a:spLocks/>
          </p:cNvSpPr>
          <p:nvPr/>
        </p:nvSpPr>
        <p:spPr>
          <a:xfrm>
            <a:off x="928664" y="4429133"/>
            <a:ext cx="1928825" cy="357190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Содержимое 4"/>
          <p:cNvSpPr txBox="1">
            <a:spLocks/>
          </p:cNvSpPr>
          <p:nvPr/>
        </p:nvSpPr>
        <p:spPr>
          <a:xfrm>
            <a:off x="928664" y="6143647"/>
            <a:ext cx="1928825" cy="428629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Содержимое 4"/>
          <p:cNvSpPr txBox="1">
            <a:spLocks/>
          </p:cNvSpPr>
          <p:nvPr/>
        </p:nvSpPr>
        <p:spPr>
          <a:xfrm>
            <a:off x="928664" y="4071943"/>
            <a:ext cx="1928825" cy="285752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 fontScale="92500"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Содержимое 4"/>
          <p:cNvSpPr txBox="1">
            <a:spLocks/>
          </p:cNvSpPr>
          <p:nvPr/>
        </p:nvSpPr>
        <p:spPr>
          <a:xfrm>
            <a:off x="928664" y="4857762"/>
            <a:ext cx="1928825" cy="571504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Содержимое 4"/>
          <p:cNvSpPr txBox="1">
            <a:spLocks/>
          </p:cNvSpPr>
          <p:nvPr/>
        </p:nvSpPr>
        <p:spPr>
          <a:xfrm>
            <a:off x="214282" y="2285992"/>
            <a:ext cx="1785950" cy="500066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ЗАО «</a:t>
            </a:r>
            <a:r>
              <a:rPr lang="ru-RU" sz="1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Белоблагропромснаб</a:t>
            </a:r>
            <a:r>
              <a:rPr lang="ru-RU" sz="1000" dirty="0" smtClean="0">
                <a:solidFill>
                  <a:prstClr val="black"/>
                </a:solidFill>
              </a:rPr>
              <a:t>»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Содержимое 4"/>
          <p:cNvSpPr txBox="1">
            <a:spLocks/>
          </p:cNvSpPr>
          <p:nvPr/>
        </p:nvSpPr>
        <p:spPr>
          <a:xfrm>
            <a:off x="6786578" y="1428739"/>
            <a:ext cx="1785950" cy="428629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БелАККОР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одержимое 4"/>
          <p:cNvSpPr txBox="1">
            <a:spLocks/>
          </p:cNvSpPr>
          <p:nvPr/>
        </p:nvSpPr>
        <p:spPr>
          <a:xfrm>
            <a:off x="928664" y="5500704"/>
            <a:ext cx="1928825" cy="571504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Содержимое 4"/>
          <p:cNvSpPr txBox="1">
            <a:spLocks/>
          </p:cNvSpPr>
          <p:nvPr/>
        </p:nvSpPr>
        <p:spPr>
          <a:xfrm>
            <a:off x="928662" y="3000373"/>
            <a:ext cx="2000264" cy="357190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Финансовые и кредитные учреждения:</a:t>
            </a:r>
          </a:p>
        </p:txBody>
      </p:sp>
      <p:sp>
        <p:nvSpPr>
          <p:cNvPr id="39" name="Содержимое 4"/>
          <p:cNvSpPr txBox="1">
            <a:spLocks/>
          </p:cNvSpPr>
          <p:nvPr/>
        </p:nvSpPr>
        <p:spPr>
          <a:xfrm>
            <a:off x="7286647" y="2214556"/>
            <a:ext cx="1571636" cy="571504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 fontScale="850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Научные и образовательные учреждения:</a:t>
            </a:r>
          </a:p>
        </p:txBody>
      </p:sp>
      <p:sp>
        <p:nvSpPr>
          <p:cNvPr id="40" name="Содержимое 4"/>
          <p:cNvSpPr txBox="1">
            <a:spLocks/>
          </p:cNvSpPr>
          <p:nvPr/>
        </p:nvSpPr>
        <p:spPr>
          <a:xfrm>
            <a:off x="500035" y="642918"/>
            <a:ext cx="1714511" cy="500066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>
            <a:off x="4287044" y="1213632"/>
            <a:ext cx="142876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4322761" y="2106606"/>
            <a:ext cx="214314" cy="15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2965440" y="2106606"/>
            <a:ext cx="214314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5822960" y="2106606"/>
            <a:ext cx="214314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072330" y="2500308"/>
            <a:ext cx="214314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0800000">
            <a:off x="2000233" y="2500308"/>
            <a:ext cx="214314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>
            <a:off x="1285060" y="1213632"/>
            <a:ext cx="14287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6500826" y="1643053"/>
            <a:ext cx="285752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одержимое 4"/>
          <p:cNvSpPr txBox="1">
            <a:spLocks/>
          </p:cNvSpPr>
          <p:nvPr/>
        </p:nvSpPr>
        <p:spPr>
          <a:xfrm>
            <a:off x="928662" y="3429004"/>
            <a:ext cx="2000264" cy="571504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 fontScale="77500" lnSpcReduction="20000"/>
          </a:bodyPr>
          <a:lstStyle/>
          <a:p>
            <a:pPr marL="539750" marR="0" lvl="0" indent="-539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300" dirty="0" smtClean="0">
                <a:solidFill>
                  <a:prstClr val="black"/>
                </a:solidFill>
              </a:rPr>
              <a:t>    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Отделение по </a:t>
            </a:r>
            <a:r>
              <a:rPr lang="en-US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Белгородской области </a:t>
            </a:r>
            <a:endParaRPr lang="en-US" sz="1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 ЦБ РФ по ЦФО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 rot="10800000">
            <a:off x="2214546" y="1643053"/>
            <a:ext cx="285752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Рисунок 79" descr="main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0168" y="4000507"/>
            <a:ext cx="856249" cy="428629"/>
          </a:xfrm>
          <a:prstGeom prst="rect">
            <a:avLst/>
          </a:prstGeom>
        </p:spPr>
      </p:pic>
      <p:pic>
        <p:nvPicPr>
          <p:cNvPr id="81" name="Рисунок 80" descr="centrobankr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6293" y="3459617"/>
            <a:ext cx="595313" cy="255136"/>
          </a:xfrm>
          <a:prstGeom prst="rect">
            <a:avLst/>
          </a:prstGeom>
        </p:spPr>
      </p:pic>
      <p:pic>
        <p:nvPicPr>
          <p:cNvPr id="82" name="Рисунок 81" descr="logo-rs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4414" y="4500571"/>
            <a:ext cx="1398268" cy="214314"/>
          </a:xfrm>
          <a:prstGeom prst="rect">
            <a:avLst/>
          </a:prstGeom>
        </p:spPr>
      </p:pic>
      <p:pic>
        <p:nvPicPr>
          <p:cNvPr id="84" name="Рисунок 83" descr="small_information_items_1680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0104" y="5572142"/>
            <a:ext cx="1829324" cy="428629"/>
          </a:xfrm>
          <a:prstGeom prst="rect">
            <a:avLst/>
          </a:prstGeom>
        </p:spPr>
      </p:pic>
      <p:pic>
        <p:nvPicPr>
          <p:cNvPr id="85" name="Рисунок 84" descr="Novyy-tochechnyy-risunok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2977" y="4929199"/>
            <a:ext cx="1500198" cy="438074"/>
          </a:xfrm>
          <a:prstGeom prst="rect">
            <a:avLst/>
          </a:prstGeom>
        </p:spPr>
      </p:pic>
      <p:pic>
        <p:nvPicPr>
          <p:cNvPr id="86" name="Рисунок 85" descr="1412937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4414" y="6196034"/>
            <a:ext cx="1285884" cy="304800"/>
          </a:xfrm>
          <a:prstGeom prst="rect">
            <a:avLst/>
          </a:prstGeom>
        </p:spPr>
      </p:pic>
      <p:pic>
        <p:nvPicPr>
          <p:cNvPr id="88" name="Рисунок 87" descr="d3525c12be77d81d874ca81920286e29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58016" y="764081"/>
            <a:ext cx="1643074" cy="450346"/>
          </a:xfrm>
          <a:prstGeom prst="rect">
            <a:avLst/>
          </a:prstGeom>
        </p:spPr>
      </p:pic>
      <p:cxnSp>
        <p:nvCxnSpPr>
          <p:cNvPr id="97" name="Прямая со стрелкой 96"/>
          <p:cNvCxnSpPr/>
          <p:nvPr/>
        </p:nvCxnSpPr>
        <p:spPr>
          <a:xfrm rot="5400000">
            <a:off x="2501094" y="2928143"/>
            <a:ext cx="142876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>
            <a:off x="3143242" y="2928937"/>
            <a:ext cx="142876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4501358" y="2928143"/>
            <a:ext cx="142876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5400000">
            <a:off x="6215870" y="2928143"/>
            <a:ext cx="142876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3214681" y="3000373"/>
            <a:ext cx="3071834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rot="5400000">
            <a:off x="3643310" y="3214690"/>
            <a:ext cx="428629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rot="5400000">
            <a:off x="5715806" y="3213896"/>
            <a:ext cx="428629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714348" y="3714752"/>
            <a:ext cx="214314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714348" y="4214820"/>
            <a:ext cx="214314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714348" y="4572010"/>
            <a:ext cx="214314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714348" y="5143513"/>
            <a:ext cx="214314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714348" y="5786455"/>
            <a:ext cx="214314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714348" y="6357961"/>
            <a:ext cx="214314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rot="5400000">
            <a:off x="-607255" y="5036358"/>
            <a:ext cx="2643206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714348" y="3214687"/>
            <a:ext cx="214314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rot="5400000" flipH="1" flipV="1">
            <a:off x="464315" y="3464723"/>
            <a:ext cx="500066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10800000">
            <a:off x="8858280" y="3286126"/>
            <a:ext cx="214314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rot="10800000">
            <a:off x="8858280" y="4286257"/>
            <a:ext cx="214314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8858280" y="2500308"/>
            <a:ext cx="214314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rot="5400000">
            <a:off x="8179619" y="3393284"/>
            <a:ext cx="1785950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 rot="5400000" flipH="1" flipV="1">
            <a:off x="6393669" y="1107265"/>
            <a:ext cx="500066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472" y="677901"/>
            <a:ext cx="1571636" cy="39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 dpi="0" rotWithShape="1">
          <a:blip r:embed="rId2">
            <a:lum bright="20000" contrast="-55000"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143"/>
            <a:ext cx="9144441" cy="3075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7327"/>
            <a:ext cx="8229600" cy="368281"/>
          </a:xfrm>
        </p:spPr>
        <p:txBody>
          <a:bodyPr>
            <a:normAutofit fontScale="90000"/>
          </a:bodyPr>
          <a:lstStyle/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. Консалтинговый сектор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8" y="500044"/>
            <a:ext cx="8858312" cy="66627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 Проведение совещаний, семинаров и конференций для сельскохозяйственных товаропроизводителей на региональном и муниципальном уровнях по вопросам развития сельскохозяйственной кооперации.</a:t>
            </a:r>
          </a:p>
          <a:p>
            <a:pPr marL="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 данных мероприятий:</a:t>
            </a:r>
          </a:p>
          <a:p>
            <a:pPr marL="0" indent="-720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оценка этапов формирования сельскохозяйственных кооперативов на территории муниципального района;</a:t>
            </a:r>
          </a:p>
          <a:p>
            <a:pPr marL="0" indent="-720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мониторинг деятельности малых форм хозяйствования и тенденций развития с/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кооперативов, выявления имеющихся проблем при осуществлении ими деятельности и выработки направлений для их решения;</a:t>
            </a:r>
          </a:p>
          <a:p>
            <a:pPr marL="0" indent="-720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мониторинг и анализ эффективности мер по поддержке малых форм хозяйствования;</a:t>
            </a:r>
          </a:p>
          <a:p>
            <a:pPr marL="0" indent="-720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выявление приоритетных направлений деятельности сельскохозяйственной кооперации на территории Белгородской области;</a:t>
            </a:r>
          </a:p>
          <a:p>
            <a:pPr marL="0" indent="-720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выявление инициативных групп, вовлечение и стимулирование сельского населения на объединение в сельскохозяйственные кооперативы.</a:t>
            </a:r>
          </a:p>
          <a:p>
            <a:pPr marL="0" indent="-72000">
              <a:spcBef>
                <a:spcPts val="0"/>
              </a:spcBef>
              <a:buFontTx/>
              <a:buChar char="-"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2. Групповые и индивидуальные консультации для малых форм хозяйствования по вопросам:</a:t>
            </a:r>
          </a:p>
          <a:p>
            <a:pPr marL="0" indent="-72000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ыбора направления ведения деятельности;</a:t>
            </a:r>
          </a:p>
          <a:p>
            <a:pPr marL="0" indent="-7200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создания и государственной регистрации сельскохозяйственного кооператива, а также реорганизации и ликвидации в органах ФНС;</a:t>
            </a:r>
          </a:p>
          <a:p>
            <a:pPr marL="0" indent="-720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финансового планирования, в том числе ведения бухгалтерского и налогового учета;</a:t>
            </a:r>
          </a:p>
          <a:p>
            <a:pPr marL="0" indent="-720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юридических аспектов деятельности сельскохозяйственных кооперативов, в том числе и по применению трудового законодательства РФ;</a:t>
            </a:r>
          </a:p>
          <a:p>
            <a:pPr marL="0" indent="-720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 имеющихся мерах поддержки и подбора оптимальной формы поддержки для реализации проекта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займ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поручительство, грант и т.д.) и т.д.</a:t>
            </a:r>
          </a:p>
          <a:p>
            <a:pPr marL="0" indent="-72000">
              <a:spcBef>
                <a:spcPts val="0"/>
              </a:spcBef>
              <a:buFontTx/>
              <a:buChar char="-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spcBef>
                <a:spcPts val="0"/>
              </a:spcBef>
              <a:buAutoNum type="arabicPeriod" startAt="3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Подготовка документации, необходимой для:</a:t>
            </a:r>
          </a:p>
          <a:p>
            <a:pPr marL="156600" indent="-22860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регистрации, реорганизации и ликвидации сельскохозяйственных кооперативов в органах ФНС;</a:t>
            </a:r>
          </a:p>
          <a:p>
            <a:pPr marL="0" indent="-720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направления в кредитные и лизинговые организации с целью получения  заемного финансирования;</a:t>
            </a:r>
          </a:p>
          <a:p>
            <a:pPr marL="0" indent="-720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участия малых форм хозяйствования в программах государственной поддержки (разработка бизнес-плана, составление ТЭО, содействие в подготовке проектно-сметной и разрешительной документации);</a:t>
            </a:r>
          </a:p>
          <a:p>
            <a:pPr marL="0" indent="-720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также подготовка иных документов, необходимых для организации и развития деятельности сельскохозяйственного кооператива  и их юридическая экспертиза (положения, договоры, соглашения, должностные инструкции и т.д.).</a:t>
            </a:r>
          </a:p>
          <a:p>
            <a:pPr marL="0" indent="-72000"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4.Разработка, издание и распространение методических рекомендаций по вопросам деятельности сельскохозяйственных кооперативов.</a:t>
            </a:r>
          </a:p>
          <a:p>
            <a:pPr marL="0" indent="0">
              <a:spcBef>
                <a:spcPts val="0"/>
              </a:spcBef>
              <a:buAutoNum type="arabicPeriod" startAt="4"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5.Проведение маркетинговых исследований по актуальным направлениям  АПК.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 разработанные материалы (типовая документация, методические рекомендации, маркетинговые исследования) тиражируются и распространяются на районные администрации, малые формы хозяйствования, а также размещаются на информационном портале Центра компетенций в личном кабинете.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6. Формирование и ведение каталога инновационных разработок АПК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целью содействия внедрению инновационных технологий в сельском хозяйстве.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7. Ведение реестров:</a:t>
            </a:r>
          </a:p>
          <a:p>
            <a:pPr marL="0" indent="-7200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-зарегистрированных на территории Белгородской области К(Ф)Х и сельскохозяйственных кооперативов;</a:t>
            </a:r>
          </a:p>
          <a:p>
            <a:pPr marL="0" indent="-7200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-мер государственной поддержки малых форм хозяйствования.</a:t>
            </a:r>
          </a:p>
          <a:p>
            <a:pPr marL="0" indent="0">
              <a:spcBef>
                <a:spcPts val="0"/>
              </a:spcBef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56600" indent="-228600">
              <a:spcBef>
                <a:spcPts val="0"/>
              </a:spcBef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spcBef>
                <a:spcPts val="0"/>
              </a:spcBef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582593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8. Организация демонстрационных площадок и проведение семинаров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целью содействия малым формам хозяйствования в подборе сельскохозяйственной техники, оборудования, сырья и материалов для осуществления ими эффективной деятельности.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5"/>
            <a:ext cx="9001156" cy="6429396"/>
          </a:xfrm>
        </p:spPr>
        <p:txBody>
          <a:bodyPr>
            <a:normAutofit/>
          </a:bodyPr>
          <a:lstStyle/>
          <a:p>
            <a:pPr marL="0" indent="-72000"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Организованы три демонстрационные площадки на базе:</a:t>
            </a:r>
          </a:p>
          <a:p>
            <a:pPr marL="0" indent="-72000">
              <a:buFontTx/>
              <a:buChar char="-"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ЗАО «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Краснояружская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зерновая компания»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растениеводство);</a:t>
            </a:r>
          </a:p>
          <a:p>
            <a:pPr marL="0" indent="-72000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ОАО «АПК «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Бирюченский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» (КРС молочного направления);</a:t>
            </a:r>
          </a:p>
          <a:p>
            <a:pPr marL="0" indent="-72000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Tx/>
              <a:buChar char="-"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ИП ГК(Ф)Х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Духанин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И.В. (рыбоводство).</a:t>
            </a:r>
          </a:p>
          <a:p>
            <a:pPr marL="0" indent="-72000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Tx/>
              <a:buChar char="-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857232"/>
            <a:ext cx="2571768" cy="1946203"/>
          </a:xfrm>
          <a:prstGeom prst="rect">
            <a:avLst/>
          </a:prstGeom>
        </p:spPr>
      </p:pic>
      <p:pic>
        <p:nvPicPr>
          <p:cNvPr id="8" name="Рисунок 7" descr="1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8934" y="857234"/>
            <a:ext cx="2891827" cy="1928826"/>
          </a:xfrm>
          <a:prstGeom prst="rect">
            <a:avLst/>
          </a:prstGeom>
        </p:spPr>
      </p:pic>
      <p:pic>
        <p:nvPicPr>
          <p:cNvPr id="9" name="Рисунок 8" descr="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402" y="857233"/>
            <a:ext cx="2483087" cy="1928826"/>
          </a:xfrm>
          <a:prstGeom prst="rect">
            <a:avLst/>
          </a:prstGeom>
        </p:spPr>
      </p:pic>
      <p:pic>
        <p:nvPicPr>
          <p:cNvPr id="10" name="Рисунок 9" descr="2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793" y="3000372"/>
            <a:ext cx="2608695" cy="1785950"/>
          </a:xfrm>
          <a:prstGeom prst="rect">
            <a:avLst/>
          </a:prstGeom>
        </p:spPr>
      </p:pic>
      <p:pic>
        <p:nvPicPr>
          <p:cNvPr id="11" name="Рисунок 10" descr="2-6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7074" y="3000372"/>
            <a:ext cx="2953687" cy="1785950"/>
          </a:xfrm>
          <a:prstGeom prst="rect">
            <a:avLst/>
          </a:prstGeom>
        </p:spPr>
      </p:pic>
      <p:pic>
        <p:nvPicPr>
          <p:cNvPr id="12" name="Рисунок 11" descr="2-8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046" y="3000372"/>
            <a:ext cx="2610235" cy="1785950"/>
          </a:xfrm>
          <a:prstGeom prst="rect">
            <a:avLst/>
          </a:prstGeom>
        </p:spPr>
      </p:pic>
      <p:pic>
        <p:nvPicPr>
          <p:cNvPr id="13" name="Рисунок 12" descr="3-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5022958"/>
            <a:ext cx="2751257" cy="1835068"/>
          </a:xfrm>
          <a:prstGeom prst="rect">
            <a:avLst/>
          </a:prstGeom>
        </p:spPr>
      </p:pic>
      <p:pic>
        <p:nvPicPr>
          <p:cNvPr id="14" name="Рисунок 13" descr="3-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0364" y="5000637"/>
            <a:ext cx="3071834" cy="1857388"/>
          </a:xfrm>
          <a:prstGeom prst="rect">
            <a:avLst/>
          </a:prstGeom>
        </p:spPr>
      </p:pic>
      <p:pic>
        <p:nvPicPr>
          <p:cNvPr id="15" name="Рисунок 14" descr="3-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15074" y="5000637"/>
            <a:ext cx="2714644" cy="18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143"/>
            <a:ext cx="9144441" cy="3075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"/>
            <a:ext cx="8229600" cy="571504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. Информационно-торговый сектор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688" y="410398"/>
            <a:ext cx="8858312" cy="6447604"/>
          </a:xfrm>
        </p:spPr>
        <p:txBody>
          <a:bodyPr>
            <a:normAutofit fontScale="92500" lnSpcReduction="20000"/>
          </a:bodyPr>
          <a:lstStyle/>
          <a:p>
            <a:pPr marL="0" indent="-72000">
              <a:spcBef>
                <a:spcPts val="0"/>
              </a:spcBef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1. Информационное обеспечение о существующих мерах поддержки сельскохозяйственных кооперативов.</a:t>
            </a:r>
          </a:p>
          <a:p>
            <a:pPr marL="0" indent="-7200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рамках данного направления в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еженедельный бюллетень ОГАУ «ИКЦ АПК»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включены разделы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Центров компетенций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в которых публикуется информация:</a:t>
            </a:r>
          </a:p>
          <a:p>
            <a:pPr marL="0" indent="-72000">
              <a:spcBef>
                <a:spcPts val="0"/>
              </a:spcBef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 мерах поддержки сельскохозяйственных кооперативов;</a:t>
            </a:r>
          </a:p>
          <a:p>
            <a:pPr marL="0" indent="-72000">
              <a:spcBef>
                <a:spcPts val="0"/>
              </a:spcBef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 успешном опыте ведения деятельности региональных сельскохозяйственных кооперативов;</a:t>
            </a:r>
          </a:p>
          <a:p>
            <a:pPr marL="0" indent="-72000">
              <a:spcBef>
                <a:spcPts val="0"/>
              </a:spcBef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 мероприятиях Центров компетенций;</a:t>
            </a:r>
          </a:p>
          <a:p>
            <a:pPr marL="0" indent="-72000">
              <a:spcBef>
                <a:spcPts val="0"/>
              </a:spcBef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иная новостная информация относящаяся к развитию деятельности сельскохозяйственных кооперативов.</a:t>
            </a:r>
          </a:p>
          <a:p>
            <a:pPr marL="0" indent="-72000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lnSpc>
                <a:spcPct val="120000"/>
              </a:lnSpc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lnSpc>
                <a:spcPct val="120000"/>
              </a:lnSpc>
              <a:spcBef>
                <a:spcPts val="0"/>
              </a:spcBef>
              <a:buNone/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lnSpc>
                <a:spcPct val="120000"/>
              </a:lnSpc>
              <a:spcBef>
                <a:spcPts val="0"/>
              </a:spcBef>
              <a:buNone/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2. Привлечение сельскохозяйственных товаропроизводителей к участию в выставочно-ярмарочных,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конгрессных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и иных мероприятиях с целью популяризации региональных товаров.</a:t>
            </a:r>
          </a:p>
          <a:p>
            <a:pPr marL="0" indent="-72000">
              <a:lnSpc>
                <a:spcPct val="120000"/>
              </a:lnSpc>
              <a:spcBef>
                <a:spcPts val="0"/>
              </a:spcBef>
              <a:buNone/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3. Организация деловых контактов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 представителями бизнес - сообщества с целью выстраивания партнерских взаимоотношений с малыми формами хозяйствования.</a:t>
            </a:r>
          </a:p>
          <a:p>
            <a:pPr marL="0" indent="-72000">
              <a:lnSpc>
                <a:spcPct val="120000"/>
              </a:lnSpc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4. Составление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бизнес-справочника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предприятий АПК.</a:t>
            </a:r>
          </a:p>
          <a:p>
            <a:pPr marL="0" indent="-72000">
              <a:lnSpc>
                <a:spcPct val="120000"/>
              </a:lnSpc>
              <a:spcBef>
                <a:spcPts val="0"/>
              </a:spcBef>
              <a:buNone/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5. Размещение рекламы в информационных материалах ОГАУ «ИКЦ АПК» и на официальном сайте в целях популяризации продукции и содействию расширению сбыта</a:t>
            </a:r>
          </a:p>
          <a:p>
            <a:pPr marL="0" indent="-72000">
              <a:lnSpc>
                <a:spcPct val="120000"/>
              </a:lnSpc>
              <a:spcBef>
                <a:spcPts val="0"/>
              </a:spcBef>
              <a:buNone/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Работа с информационными ресурсами: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-содействие в регистрации учетной записи сельскохозяйственного товаропроизводителя на информационных ресурсах;</a:t>
            </a:r>
          </a:p>
          <a:p>
            <a:pPr marL="0" indent="-720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системы сбыта продукции с использованием информационных ресурсов.</a:t>
            </a:r>
          </a:p>
          <a:p>
            <a:pPr marL="0" indent="-72000">
              <a:lnSpc>
                <a:spcPct val="120000"/>
              </a:lnSpc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Информационный бюллетень№12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1828" y="1410524"/>
            <a:ext cx="1759700" cy="2489124"/>
          </a:xfrm>
          <a:prstGeom prst="rect">
            <a:avLst/>
          </a:prstGeom>
        </p:spPr>
      </p:pic>
      <p:pic>
        <p:nvPicPr>
          <p:cNvPr id="9" name="Рисунок 8" descr="Информационный бюллетень№11.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9707" y="1446387"/>
            <a:ext cx="1734343" cy="2453260"/>
          </a:xfrm>
          <a:prstGeom prst="rect">
            <a:avLst/>
          </a:prstGeom>
        </p:spPr>
      </p:pic>
      <p:pic>
        <p:nvPicPr>
          <p:cNvPr id="11" name="Рисунок 10" descr="Информационный бюллетень№12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8448" y="1587863"/>
            <a:ext cx="2823883" cy="199636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022" y="1464315"/>
            <a:ext cx="1711259" cy="24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7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Информационный портал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ikc.belapk.ru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001189" cy="5483249"/>
          </a:xfrm>
          <a:noFill/>
        </p:spPr>
        <p:txBody>
          <a:bodyPr>
            <a:normAutofit/>
          </a:bodyPr>
          <a:lstStyle/>
          <a:p>
            <a:pPr marL="0" indent="-7200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данном информационном портале размещен:</a:t>
            </a:r>
          </a:p>
          <a:p>
            <a:pPr marL="0" indent="-7200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реестр сельскохозяйственных кооперативов Белгородской области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указанием вида деятельности кооператива и его контактных данных.</a:t>
            </a:r>
          </a:p>
          <a:p>
            <a:pPr marL="0" indent="-7200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19-04-04_12-42-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1500175"/>
            <a:ext cx="8983640" cy="45720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4639" y="6215082"/>
            <a:ext cx="762005" cy="571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15206" y="6286521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ikc.belapk.ru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"/>
            <a:ext cx="3857652" cy="64291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 Каталог продукции местных сельскохозяйственных товаропроизводителей</a:t>
            </a:r>
          </a:p>
        </p:txBody>
      </p:sp>
      <p:pic>
        <p:nvPicPr>
          <p:cNvPr id="11" name="Содержимое 10" descr="2019-04-04_13-03-17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714357"/>
            <a:ext cx="3786214" cy="2834198"/>
          </a:xfrm>
        </p:spPr>
      </p:pic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4500562" y="0"/>
            <a:ext cx="4500594" cy="378619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 разделе Центр компетенций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информационного портала предусмотрена возможность задать интересующий вопрос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on-line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2019-04-04_14-46-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393" y="714357"/>
            <a:ext cx="4654764" cy="28575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8596" y="3714753"/>
            <a:ext cx="3929090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4. В личном кабинете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выложены все материалы, разрабатываемые Центром компетенций, а также материалы прошедших обучений.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8596" y="4500571"/>
            <a:ext cx="40005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 информационном портале также публикуются:</a:t>
            </a:r>
          </a:p>
          <a:p>
            <a:pPr>
              <a:buFontTx/>
              <a:buChar char="-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актуальные новости АПК;</a:t>
            </a:r>
          </a:p>
          <a:p>
            <a:pPr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информация о планируемых мероприятиях;</a:t>
            </a:r>
          </a:p>
          <a:p>
            <a:pPr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бланки, формы, программы обучений и многое другое.</a:t>
            </a:r>
            <a:endParaRPr lang="ru-RU" sz="1300" b="1" dirty="0"/>
          </a:p>
        </p:txBody>
      </p:sp>
      <p:pic>
        <p:nvPicPr>
          <p:cNvPr id="21" name="Рисунок 20" descr="2019-04-04_14-18-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643315"/>
            <a:ext cx="4643470" cy="28794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3174" y="5988627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ikc.belapk.ru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32" y="5857893"/>
            <a:ext cx="762005" cy="5715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143"/>
            <a:ext cx="9144441" cy="3075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143"/>
            <a:ext cx="9144441" cy="3075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368279"/>
          </a:xfrm>
        </p:spPr>
        <p:txBody>
          <a:bodyPr>
            <a:normAutofit fontScale="90000"/>
          </a:bodyPr>
          <a:lstStyle/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. Образовательный сектор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9"/>
            <a:ext cx="8543956" cy="3000395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1. Обучения по дополнительным профессиональным программам повышения квалификации.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программы ДПО в 2019 году совместно с высшими учебными заведениями: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комплекс мер поддержки сельскохозяйственных кооперативов;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специфика деятельности сельскохозяйственных потребительских кооперативов;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организация учетной политики и ведение бухгалтерского учета в сельскохозяйственных кооперативах;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нормативно-правовое регулирование создания и функционирования сельскохозяйственных кооперативов.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2. Организация обучения субъектов МСП основам ведения предпринимательской деятельности.</a:t>
            </a:r>
          </a:p>
          <a:p>
            <a:pPr marL="0" indent="0">
              <a:spcBef>
                <a:spcPts val="0"/>
              </a:spcBef>
              <a:buNone/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3. Организация  практических семинаров для малых форм хозяйствования с приглашением представителей успешно действующих сельскохозяйственных кооперативов.</a:t>
            </a:r>
          </a:p>
          <a:p>
            <a:pPr marL="0" indent="0">
              <a:spcBef>
                <a:spcPts val="0"/>
              </a:spcBef>
              <a:buNone/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4. Организация конференций и круглых столов по вопросам развития сельскохозяйственной кооперации в Белгородской области</a:t>
            </a:r>
          </a:p>
          <a:p>
            <a:pPr marL="0" indent="0">
              <a:spcBef>
                <a:spcPts val="0"/>
              </a:spcBef>
              <a:buNone/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4453f3ac00c65394f1634460ac827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0228" y="3214686"/>
            <a:ext cx="2463408" cy="1643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3030072"/>
            <a:ext cx="32147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Центр компетенций привлекает лучших специалистов, в том числе:</a:t>
            </a:r>
          </a:p>
          <a:p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РСО «</a:t>
            </a:r>
            <a:r>
              <a:rPr lang="ru-RU" sz="1300" i="1" dirty="0" err="1" smtClean="0">
                <a:latin typeface="Times New Roman" pitchFamily="18" charset="0"/>
                <a:cs typeface="Times New Roman" pitchFamily="18" charset="0"/>
              </a:rPr>
              <a:t>Агроконтроль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Tx/>
              <a:buChar char="-"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Федеральная налоговая служба</a:t>
            </a:r>
          </a:p>
          <a:p>
            <a:pPr>
              <a:buFontTx/>
              <a:buChar char="-"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ЦБ Российской Федерации</a:t>
            </a:r>
          </a:p>
          <a:p>
            <a:pPr>
              <a:buFontTx/>
              <a:buChar char="-"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Финансово-кредитные учреждения и лизинговые компании</a:t>
            </a:r>
          </a:p>
          <a:p>
            <a:pPr>
              <a:buFontTx/>
              <a:buChar char="-"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Белгородский областной фонд поддержки МСП и т.д.</a:t>
            </a:r>
          </a:p>
          <a:p>
            <a:pPr>
              <a:buFontTx/>
              <a:buChar char="-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 итогу обучения выдается удостоверение  о повышении квалификации и все материалы обучения</a:t>
            </a:r>
            <a:endParaRPr lang="ru-RU" sz="1300" dirty="0"/>
          </a:p>
        </p:txBody>
      </p:sp>
      <p:pic>
        <p:nvPicPr>
          <p:cNvPr id="8" name="Рисунок 7" descr="596fca2d8d1397592b6c235589b5bef9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6330" y="4929198"/>
            <a:ext cx="2499074" cy="1714512"/>
          </a:xfrm>
          <a:prstGeom prst="rect">
            <a:avLst/>
          </a:prstGeom>
        </p:spPr>
      </p:pic>
      <p:pic>
        <p:nvPicPr>
          <p:cNvPr id="9" name="Рисунок 8" descr="7d110d2bc4d2bb3774367f3b5899a1c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4929199"/>
            <a:ext cx="2428892" cy="1692191"/>
          </a:xfrm>
          <a:prstGeom prst="rect">
            <a:avLst/>
          </a:prstGeom>
        </p:spPr>
      </p:pic>
      <p:pic>
        <p:nvPicPr>
          <p:cNvPr id="10" name="Рисунок 9" descr="21d45f1b058697f3d815c596b33379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3214686"/>
            <a:ext cx="2500330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 dpi="0" rotWithShape="1">
          <a:blip r:embed="rId2">
            <a:lum bright="46000" contrast="-70000"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143"/>
            <a:ext cx="9144441" cy="3075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3"/>
            <a:ext cx="8229600" cy="857256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Основные элементы образовательных программ: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054621"/>
          </a:xfrm>
        </p:spPr>
        <p:txBody>
          <a:bodyPr>
            <a:normAutofit lnSpcReduction="10000"/>
          </a:bodyPr>
          <a:lstStyle/>
          <a:p>
            <a:pPr marL="0" indent="-7200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бизнес-планирования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членов кооперативов</a:t>
            </a:r>
          </a:p>
          <a:p>
            <a:pPr marL="0" indent="-72000">
              <a:buFont typeface="Wingdings" pitchFamily="2" charset="2"/>
              <a:buChar char="Ø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Правила работы сельскохозяйственных кооперативов (учредительные документы, положения)</a:t>
            </a:r>
          </a:p>
          <a:p>
            <a:pPr marL="0" indent="-72000">
              <a:buFont typeface="Wingdings" pitchFamily="2" charset="2"/>
              <a:buChar char="Ø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Формирование имущества сельскохозяйственных кооперативов (образование и использование фондов)</a:t>
            </a:r>
          </a:p>
          <a:p>
            <a:pPr marL="0" indent="-72000">
              <a:buFont typeface="Wingdings" pitchFamily="2" charset="2"/>
              <a:buChar char="Ø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Управление кооперативом (какие органы управления и как они работают)</a:t>
            </a:r>
          </a:p>
          <a:p>
            <a:pPr marL="0" indent="-72000">
              <a:buFont typeface="Wingdings" pitchFamily="2" charset="2"/>
              <a:buChar char="Ø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«Перезагрузка» кооператива (исключение доминирования, диверсификация деятельности) </a:t>
            </a:r>
          </a:p>
          <a:p>
            <a:pPr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9175" y="1613648"/>
            <a:ext cx="7772400" cy="3136897"/>
          </a:xfrm>
        </p:spPr>
        <p:txBody>
          <a:bodyPr>
            <a:noAutofit/>
          </a:bodyPr>
          <a:lstStyle/>
          <a:p>
            <a:pPr lvl="0"/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Центр компетенций </a:t>
            </a:r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внедрению принципов Бережливого управления</a:t>
            </a:r>
            <a:r>
              <a:rPr lang="ru-RU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143"/>
            <a:ext cx="9144441" cy="3075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57489"/>
            <a:ext cx="914400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-419100" y="0"/>
            <a:ext cx="9563100" cy="45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pPr algn="ctr"/>
            <a:r>
              <a:rPr lang="ru-RU" altLang="ru-RU" sz="2500" b="1" dirty="0">
                <a:latin typeface="Tahoma" pitchFamily="34" charset="0"/>
                <a:cs typeface="Tahoma" pitchFamily="34" charset="0"/>
              </a:rPr>
              <a:t>АПК Белгородской области</a:t>
            </a:r>
            <a:endParaRPr lang="ru-RU" altLang="ru-RU" sz="25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23593" y="3395104"/>
            <a:ext cx="3723085" cy="470159"/>
          </a:xfrm>
          <a:prstGeom prst="rect">
            <a:avLst/>
          </a:prstGeom>
        </p:spPr>
        <p:txBody>
          <a:bodyPr lIns="99852" tIns="49926" rIns="99852" bIns="49926">
            <a:spAutoFit/>
          </a:bodyPr>
          <a:lstStyle/>
          <a:p>
            <a:pPr algn="ctr"/>
            <a:r>
              <a:rPr lang="ru-RU" sz="12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Производство сельскохозяйственной</a:t>
            </a:r>
            <a:r>
              <a:rPr lang="en-US" sz="12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2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продукции</a:t>
            </a:r>
            <a:r>
              <a:rPr lang="en-US" sz="12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на душу населения, </a:t>
            </a:r>
            <a:r>
              <a:rPr lang="ru-RU" sz="12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1117" y="697475"/>
            <a:ext cx="5116115" cy="470159"/>
          </a:xfrm>
          <a:prstGeom prst="rect">
            <a:avLst/>
          </a:prstGeom>
          <a:noFill/>
        </p:spPr>
        <p:txBody>
          <a:bodyPr lIns="99852" tIns="49926" rIns="99852" bIns="49926">
            <a:spAutoFit/>
          </a:bodyPr>
          <a:lstStyle/>
          <a:p>
            <a:pPr algn="ctr"/>
            <a:r>
              <a:rPr lang="ru-RU" sz="12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Производство сельскохозяйственной</a:t>
            </a:r>
            <a:br>
              <a:rPr lang="ru-RU" sz="12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продукции на 1 га пашни, </a:t>
            </a:r>
            <a:r>
              <a:rPr lang="ru-RU" sz="12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  <p:graphicFrame>
        <p:nvGraphicFramePr>
          <p:cNvPr id="15366" name="Диаграмма 29"/>
          <p:cNvGraphicFramePr>
            <a:graphicFrameLocks/>
          </p:cNvGraphicFramePr>
          <p:nvPr/>
        </p:nvGraphicFramePr>
        <p:xfrm>
          <a:off x="803813" y="1161677"/>
          <a:ext cx="5468540" cy="2027238"/>
        </p:xfrm>
        <a:graphic>
          <a:graphicData uri="http://schemas.openxmlformats.org/presentationml/2006/ole">
            <p:oleObj spid="_x0000_s1026" r:id="rId5" imgW="7291448" imgH="2024047" progId="Excel.Sheet.8">
              <p:embed/>
            </p:oleObj>
          </a:graphicData>
        </a:graphic>
      </p:graphicFrame>
      <p:graphicFrame>
        <p:nvGraphicFramePr>
          <p:cNvPr id="15367" name="Диаграмма 30"/>
          <p:cNvGraphicFramePr>
            <a:graphicFrameLocks/>
          </p:cNvGraphicFramePr>
          <p:nvPr/>
        </p:nvGraphicFramePr>
        <p:xfrm>
          <a:off x="555812" y="3737069"/>
          <a:ext cx="5871042" cy="2486026"/>
        </p:xfrm>
        <a:graphic>
          <a:graphicData uri="http://schemas.openxmlformats.org/presentationml/2006/ole">
            <p:oleObj spid="_x0000_s1027" r:id="rId6" imgW="7004911" imgH="2487384" progId="Excel.Sheet.8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6149976"/>
            <a:ext cx="7512844" cy="564463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58613"/>
                </a:solidFill>
                <a:latin typeface="+mj-lt"/>
                <a:cs typeface="+mn-cs"/>
              </a:rPr>
              <a:t>Валовое производство с/х продукции в 2018 году 245,1 млрд. 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  <a:cs typeface="+mn-cs"/>
              </a:rPr>
              <a:t>2 место в России</a:t>
            </a:r>
          </a:p>
        </p:txBody>
      </p:sp>
      <p:pic>
        <p:nvPicPr>
          <p:cNvPr id="15369" name="Рисунок 13"/>
          <p:cNvPicPr>
            <a:picLocks noChangeAspect="1"/>
          </p:cNvPicPr>
          <p:nvPr/>
        </p:nvPicPr>
        <p:blipFill>
          <a:blip r:embed="rId7" cstate="print"/>
          <a:srcRect t="7510" r="12399"/>
          <a:stretch>
            <a:fillRect/>
          </a:stretch>
        </p:blipFill>
        <p:spPr bwMode="auto">
          <a:xfrm>
            <a:off x="6373907" y="731838"/>
            <a:ext cx="2576024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18729" y="3598863"/>
            <a:ext cx="251929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57489"/>
            <a:ext cx="914400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/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0" y="389873"/>
            <a:ext cx="8104094" cy="6149975"/>
          </a:xfrm>
        </p:spPr>
      </p:pic>
      <p:sp>
        <p:nvSpPr>
          <p:cNvPr id="3" name="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292" y="1"/>
            <a:ext cx="4692253" cy="31464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dirty="0" smtClean="0"/>
              <a:t>Философия «Кайдзен» на предприятиях АПК</a:t>
            </a:r>
            <a:endParaRPr lang="ru-RU" sz="3100" dirty="0"/>
          </a:p>
        </p:txBody>
      </p:sp>
      <p:sp>
        <p:nvSpPr>
          <p:cNvPr id="4" name="Подзаголовок 3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6042" y="1425576"/>
            <a:ext cx="3954065" cy="1673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Для </a:t>
            </a:r>
            <a:r>
              <a:rPr lang="ru-RU" dirty="0"/>
              <a:t>применения </a:t>
            </a:r>
            <a:r>
              <a:rPr lang="ru-RU" dirty="0" smtClean="0"/>
              <a:t>инструментов </a:t>
            </a:r>
            <a:r>
              <a:rPr lang="ru-RU" dirty="0"/>
              <a:t>и методов </a:t>
            </a:r>
            <a:r>
              <a:rPr lang="ru-RU" dirty="0" smtClean="0"/>
              <a:t>бережливого производства в </a:t>
            </a:r>
            <a:r>
              <a:rPr lang="ru-RU" dirty="0"/>
              <a:t>сфере сельского хозяйства необходима их адаптация с учетом специфики каждого </a:t>
            </a:r>
            <a:r>
              <a:rPr lang="ru-RU" dirty="0" smtClean="0"/>
              <a:t>конкретного </a:t>
            </a:r>
            <a:r>
              <a:rPr lang="ru-RU" dirty="0"/>
              <a:t>рабочего места, временного ресурса и прочих </a:t>
            </a:r>
            <a:r>
              <a:rPr lang="ru-RU" dirty="0" smtClean="0"/>
              <a:t>факторов </a:t>
            </a:r>
            <a:r>
              <a:rPr lang="ru-RU" dirty="0"/>
              <a:t>влияющих на результаты </a:t>
            </a:r>
            <a:r>
              <a:rPr lang="ru-RU" dirty="0" smtClean="0"/>
              <a:t>внедрения…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8848CA-503D-4004-BD30-D59FD61B60D7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24" name="Надпись 23" descr="Контрастный элемент для поля заголовка">
            <a:extLst>
              <a:ext uri="{FF2B5EF4-FFF2-40B4-BE49-F238E27FC236}"/>
              <a:ext uri="{C183D7F6-B498-43B3-948B-1728B52AA6E4}"/>
            </a:extLst>
          </p:cNvPr>
          <p:cNvSpPr txBox="1">
            <a:spLocks/>
          </p:cNvSpPr>
          <p:nvPr/>
        </p:nvSpPr>
        <p:spPr>
          <a:xfrm>
            <a:off x="8540354" y="533402"/>
            <a:ext cx="603647" cy="3140075"/>
          </a:xfrm>
          <a:custGeom>
            <a:avLst/>
            <a:gdLst>
              <a:gd name="connsiteX0" fmla="*/ 99480 w 804898"/>
              <a:gd name="connsiteY0" fmla="*/ 0 h 3140150"/>
              <a:gd name="connsiteX1" fmla="*/ 804898 w 804898"/>
              <a:gd name="connsiteY1" fmla="*/ 0 h 3140150"/>
              <a:gd name="connsiteX2" fmla="*/ 804898 w 804898"/>
              <a:gd name="connsiteY2" fmla="*/ 357262 h 3140150"/>
              <a:gd name="connsiteX3" fmla="*/ 804898 w 804898"/>
              <a:gd name="connsiteY3" fmla="*/ 2782888 h 3140150"/>
              <a:gd name="connsiteX4" fmla="*/ 804898 w 804898"/>
              <a:gd name="connsiteY4" fmla="*/ 3140150 h 3140150"/>
              <a:gd name="connsiteX5" fmla="*/ 99480 w 804898"/>
              <a:gd name="connsiteY5" fmla="*/ 3140150 h 3140150"/>
              <a:gd name="connsiteX6" fmla="*/ 0 w 804898"/>
              <a:gd name="connsiteY6" fmla="*/ 3013250 h 3140150"/>
              <a:gd name="connsiteX7" fmla="*/ 0 w 804898"/>
              <a:gd name="connsiteY7" fmla="*/ 2655988 h 3140150"/>
              <a:gd name="connsiteX8" fmla="*/ 0 w 804898"/>
              <a:gd name="connsiteY8" fmla="*/ 484162 h 3140150"/>
              <a:gd name="connsiteX9" fmla="*/ 0 w 804898"/>
              <a:gd name="connsiteY9" fmla="*/ 126900 h 3140150"/>
              <a:gd name="connsiteX10" fmla="*/ 99480 w 804898"/>
              <a:gd name="connsiteY10" fmla="*/ 0 h 3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898" h="3140150">
                <a:moveTo>
                  <a:pt x="99480" y="0"/>
                </a:moveTo>
                <a:lnTo>
                  <a:pt x="804898" y="0"/>
                </a:lnTo>
                <a:lnTo>
                  <a:pt x="804898" y="357262"/>
                </a:lnTo>
                <a:lnTo>
                  <a:pt x="804898" y="2782888"/>
                </a:lnTo>
                <a:lnTo>
                  <a:pt x="804898" y="3140150"/>
                </a:lnTo>
                <a:lnTo>
                  <a:pt x="99480" y="3140150"/>
                </a:lnTo>
                <a:cubicBezTo>
                  <a:pt x="44539" y="3140150"/>
                  <a:pt x="0" y="3083334"/>
                  <a:pt x="0" y="3013250"/>
                </a:cubicBezTo>
                <a:lnTo>
                  <a:pt x="0" y="2655988"/>
                </a:lnTo>
                <a:lnTo>
                  <a:pt x="0" y="484162"/>
                </a:lnTo>
                <a:lnTo>
                  <a:pt x="0" y="126900"/>
                </a:lnTo>
                <a:cubicBezTo>
                  <a:pt x="0" y="56816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140400" tIns="224640" rIns="140400" bIns="140400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Равнобедренный треугольник 17" descr="Тень для поля заголовка">
            <a:extLst>
              <a:ext uri="{FF2B5EF4-FFF2-40B4-BE49-F238E27FC236}"/>
              <a:ext uri="{C183D7F6-B498-43B3-948B-1728B52AA6E4}"/>
            </a:extLst>
          </p:cNvPr>
          <p:cNvSpPr/>
          <p:nvPr/>
        </p:nvSpPr>
        <p:spPr>
          <a:xfrm rot="10800000">
            <a:off x="8543925" y="3141663"/>
            <a:ext cx="338138" cy="42545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олилиния 5" descr="Контрастный блок">
            <a:extLst>
              <a:ext uri="{FF2B5EF4-FFF2-40B4-BE49-F238E27FC236}"/>
              <a:ext uri="{C183D7F6-B498-43B3-948B-1728B52AA6E4}"/>
            </a:extLst>
          </p:cNvPr>
          <p:cNvSpPr>
            <a:spLocks noChangeAspect="1"/>
          </p:cNvSpPr>
          <p:nvPr/>
        </p:nvSpPr>
        <p:spPr bwMode="auto">
          <a:xfrm>
            <a:off x="342900" y="5118101"/>
            <a:ext cx="563166" cy="66040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lIns="71323" tIns="35662" rIns="71323" bIns="356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6" name="Полилиния 5" descr="Пустой контрастный блок">
            <a:extLst>
              <a:ext uri="{FF2B5EF4-FFF2-40B4-BE49-F238E27FC236}"/>
              <a:ext uri="{C183D7F6-B498-43B3-948B-1728B52AA6E4}"/>
            </a:extLst>
          </p:cNvPr>
          <p:cNvSpPr>
            <a:spLocks noChangeAspect="1"/>
          </p:cNvSpPr>
          <p:nvPr/>
        </p:nvSpPr>
        <p:spPr bwMode="auto">
          <a:xfrm>
            <a:off x="1334691" y="1160464"/>
            <a:ext cx="1378744" cy="161290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lIns="71323" tIns="35662" rIns="71323" bIns="356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9707" name="Рисунок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7" y="-1"/>
            <a:ext cx="2222685" cy="197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04825" y="5065714"/>
            <a:ext cx="8432987" cy="833437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40400" tIns="224640" rIns="140400" bIns="140400">
            <a:normAutofit/>
          </a:bodyPr>
          <a:lstStyle/>
          <a:p>
            <a:pPr fontAlgn="auto">
              <a:lnSpc>
                <a:spcPts val="3120"/>
              </a:lnSpc>
              <a:spcAft>
                <a:spcPts val="0"/>
              </a:spcAft>
              <a:defRPr/>
            </a:pPr>
            <a:endParaRPr lang="ru-RU" sz="1600" b="1" spc="-234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Надпись 15" descr="Контрастный элемент для блока подписи">
            <a:extLst>
              <a:ext uri="{FF2B5EF4-FFF2-40B4-BE49-F238E27FC236}"/>
              <a:ext uri="{C183D7F6-B498-43B3-948B-1728B52AA6E4}"/>
            </a:extLst>
          </p:cNvPr>
          <p:cNvSpPr txBox="1">
            <a:spLocks/>
          </p:cNvSpPr>
          <p:nvPr/>
        </p:nvSpPr>
        <p:spPr>
          <a:xfrm flipH="1">
            <a:off x="1" y="4813300"/>
            <a:ext cx="519113" cy="827088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140400" tIns="224640" rIns="140400" bIns="140400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Равнобедренный треугольник 16" descr="Акцент тени для заголовка">
            <a:extLst>
              <a:ext uri="{FF2B5EF4-FFF2-40B4-BE49-F238E27FC236}"/>
              <a:ext uri="{C183D7F6-B498-43B3-948B-1728B52AA6E4}"/>
            </a:extLst>
          </p:cNvPr>
          <p:cNvSpPr/>
          <p:nvPr/>
        </p:nvSpPr>
        <p:spPr>
          <a:xfrm rot="10800000" flipH="1">
            <a:off x="347664" y="5610226"/>
            <a:ext cx="169069" cy="20161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Равнобедренный треугольник 18" descr="Акцент тени для заголовка">
            <a:extLst>
              <a:ext uri="{FF2B5EF4-FFF2-40B4-BE49-F238E27FC236}"/>
              <a:ext uri="{C183D7F6-B498-43B3-948B-1728B52AA6E4}"/>
            </a:extLst>
          </p:cNvPr>
          <p:cNvSpPr/>
          <p:nvPr/>
        </p:nvSpPr>
        <p:spPr>
          <a:xfrm rot="10800000" flipH="1" flipV="1">
            <a:off x="347664" y="4860925"/>
            <a:ext cx="169069" cy="200026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14908" y="5076076"/>
            <a:ext cx="8431867" cy="626018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Применение принципов бережливого управления обеспечивает эффективность производства в сельском хозяйстве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963" y="1326778"/>
            <a:ext cx="7772400" cy="2500403"/>
          </a:xfrm>
        </p:spPr>
        <p:txBody>
          <a:bodyPr>
            <a:noAutofit/>
          </a:bodyPr>
          <a:lstStyle/>
          <a:p>
            <a:pPr lvl="0"/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 компетенций </a:t>
            </a:r>
            <a:b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Органического производства</a:t>
            </a:r>
            <a:r>
              <a:rPr lang="ru-RU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143"/>
            <a:ext cx="9144441" cy="3075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143"/>
            <a:ext cx="9144441" cy="3075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71480"/>
          </a:xfrm>
          <a:noFill/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СДС «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Белорганик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571457"/>
            <a:ext cx="9286908" cy="6286543"/>
          </a:xfrm>
        </p:spPr>
        <p:txBody>
          <a:bodyPr>
            <a:normAutofit lnSpcReduction="10000"/>
          </a:bodyPr>
          <a:lstStyle/>
          <a:p>
            <a:pPr marL="0" indent="-72000">
              <a:spcBef>
                <a:spcPts val="0"/>
              </a:spcBef>
              <a:buNone/>
            </a:pP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20 мая 2019 года зарегистрирована в </a:t>
            </a:r>
            <a:r>
              <a:rPr lang="ru-RU" sz="1450" b="1" dirty="0" err="1" smtClean="0">
                <a:latin typeface="Times New Roman" pitchFamily="18" charset="0"/>
                <a:cs typeface="Times New Roman" pitchFamily="18" charset="0"/>
              </a:rPr>
              <a:t>Росстандарте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 система добровольной сертификации органического производства «</a:t>
            </a:r>
            <a:r>
              <a:rPr lang="ru-RU" sz="1450" b="1" dirty="0" err="1" smtClean="0">
                <a:latin typeface="Times New Roman" pitchFamily="18" charset="0"/>
                <a:cs typeface="Times New Roman" pitchFamily="18" charset="0"/>
              </a:rPr>
              <a:t>Белорганик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0" indent="-72000">
              <a:spcBef>
                <a:spcPts val="0"/>
              </a:spcBef>
              <a:buNone/>
            </a:pPr>
            <a:endParaRPr lang="ru-RU" sz="145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spcBef>
                <a:spcPts val="0"/>
              </a:spcBef>
              <a:buNone/>
            </a:pP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Регистрационный номер РОСС РОСС RU.В2090.04БРК0.</a:t>
            </a:r>
          </a:p>
          <a:p>
            <a:pPr marL="0" indent="-72000">
              <a:spcBef>
                <a:spcPts val="0"/>
              </a:spcBef>
              <a:buNone/>
            </a:pPr>
            <a:endParaRPr lang="ru-RU" sz="145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Процесс разбит на несколько этапов: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Подача документов и определение стоимости работ.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Подача заявки, заключение договора.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Визит инспектора: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- с привлечением экспертов и специалистов на </a:t>
            </a:r>
            <a:r>
              <a:rPr lang="ru-RU" sz="1300" i="1" dirty="0" err="1" smtClean="0">
                <a:latin typeface="Times New Roman" pitchFamily="18" charset="0"/>
                <a:cs typeface="Times New Roman" pitchFamily="18" charset="0"/>
              </a:rPr>
              <a:t>аутсорсинге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 института </a:t>
            </a:r>
            <a:r>
              <a:rPr lang="ru-RU" sz="1300" i="1" dirty="0" err="1" smtClean="0">
                <a:latin typeface="Times New Roman" pitchFamily="18" charset="0"/>
                <a:cs typeface="Times New Roman" pitchFamily="18" charset="0"/>
              </a:rPr>
              <a:t>почвосбережения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 Белгородской области, Белгородского Федерального Аграрного научного центра РАН.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Заполнение форм с описанием производства.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 Конверсионный период.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6. Лабораторный анализ.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Вся продукция перед получением органического сертификата должна пройти лабораторный анализ.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Лабораторный анализ будут проводить лаборатория центра агрохимической службы Белгородской области,  Белгородская межобластная ветеринарная лаборатория.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Стоимость сертификации в СДС ОП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Белорганик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будет рассчитываться согласно утвержденным рекомендациям по сертификации продукции и услуг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Росстандарта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Производители, прошедшие подтверждение соответствия производства органическим стандартам, получают сертификат соответствия органического производства или продукции и имеют право размещать на продукции маркировку, содержащую слово «Органический» (ОРГАНИК), а также право использовать знак системы добровольной сертификации органического производства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Белорганик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7972881_105081340839807_9076542261944123392_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500174"/>
            <a:ext cx="4071966" cy="1628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1571613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5244" y="1724011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1357299"/>
            <a:ext cx="44291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Производители при переходе на органическое производство, переработку, хранение, сбор продуктов растениеводства, животноводства и пчеловодства подают заявку на органик сертификацию своей продукции и проходят процедуру сертификации.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67137"/>
            <a:ext cx="9161523" cy="3075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40" y="-902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Подтверждение соответствия производства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органической продукции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79512" y="2924945"/>
            <a:ext cx="8856984" cy="144016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2020 году ОГАУ «ИКЦ АПК» планирует стать официальным аккредитованным органом по сертификации органического производства в соответствии с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 33980-2016 «Продукция органического производства. Правила производства, переработки, маркировки и реализации».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07504" y="1052736"/>
            <a:ext cx="8964488" cy="187220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2019 года ОГАУ «ИКЦ АПК» осуществляет подтверждение соответствия органического сельского хозяйства в рамках СДС органического производства «Белорганик».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 мая 2019 г. решением собрания Правления Союза органического земледелия (протокол № 68/05) ОГАУ «ИКЦ АПК» с СДС ОП «Белорганик» принято в члены Ассоциации по развитию органического сельского хозяйства (Свидетельство №183/19). 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51520" y="4365105"/>
            <a:ext cx="8640960" cy="223224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Сертификация органического производства может быть осуществлена по одной из перечисленных областей либо одновременно по нескольким; как производителя в целом, так и конкретной органической продукции: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Растениеводство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Животноводство (Пчеловодство в т.ч.)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Аквакультура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пищевых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продуктов\кормов\биодобавок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02195"/>
            <a:ext cx="9144000" cy="36831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4288" y="0"/>
            <a:ext cx="9144000" cy="126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4288" y="-27384"/>
            <a:ext cx="9144000" cy="12124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Производство органической пищевой продукции в Белгородской области </a:t>
            </a:r>
            <a:endParaRPr lang="ru-RU" sz="1800" b="1" dirty="0">
              <a:solidFill>
                <a:srgbClr val="4B4D37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36913"/>
            <a:ext cx="4691696" cy="3581761"/>
          </a:xfrm>
          <a:prstGeom prst="rect">
            <a:avLst/>
          </a:prstGeom>
        </p:spPr>
      </p:pic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1571849735"/>
              </p:ext>
            </p:extLst>
          </p:nvPr>
        </p:nvGraphicFramePr>
        <p:xfrm>
          <a:off x="5061262" y="4034727"/>
          <a:ext cx="4082738" cy="292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032338" y="1530163"/>
            <a:ext cx="1695032" cy="860436"/>
          </a:xfrm>
          <a:prstGeom prst="rect">
            <a:avLst/>
          </a:prstGeom>
          <a:solidFill>
            <a:srgbClr val="C8E6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12" tIns="52512" rIns="52512" bIns="52512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solidFill>
                  <a:srgbClr val="2B2A2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экологической ситуации территории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213747" y="1530163"/>
            <a:ext cx="1695032" cy="860436"/>
          </a:xfrm>
          <a:prstGeom prst="rect">
            <a:avLst/>
          </a:prstGeom>
          <a:solidFill>
            <a:srgbClr val="C8E6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12" tIns="52512" rIns="52512" bIns="52512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solidFill>
                  <a:srgbClr val="2B2A2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процессов                   в растениеводстве                   и животноводстве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395157" y="1530163"/>
            <a:ext cx="2616871" cy="860436"/>
          </a:xfrm>
          <a:prstGeom prst="rect">
            <a:avLst/>
          </a:prstGeom>
          <a:solidFill>
            <a:srgbClr val="C8E6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12" tIns="52512" rIns="52512" bIns="52512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solidFill>
                  <a:srgbClr val="2B2A2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хозяйств                              по принципу «светофор» согласно значению индекса технологической готовности</a:t>
            </a:r>
          </a:p>
        </p:txBody>
      </p:sp>
      <p:sp>
        <p:nvSpPr>
          <p:cNvPr id="42" name="Стрелка вправо 41"/>
          <p:cNvSpPr/>
          <p:nvPr/>
        </p:nvSpPr>
        <p:spPr>
          <a:xfrm>
            <a:off x="3861702" y="1559742"/>
            <a:ext cx="254524" cy="801278"/>
          </a:xfrm>
          <a:prstGeom prst="rightArrow">
            <a:avLst/>
          </a:prstGeom>
          <a:solidFill>
            <a:srgbClr val="758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2B2A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6024705" y="1559742"/>
            <a:ext cx="254524" cy="801278"/>
          </a:xfrm>
          <a:prstGeom prst="rightArrow">
            <a:avLst/>
          </a:prstGeom>
          <a:solidFill>
            <a:srgbClr val="758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2B2A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4160" y="1729549"/>
            <a:ext cx="1788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Этапы аудита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26429" y="2555623"/>
            <a:ext cx="4386944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Аудитом охвачены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субъектов малого бизнеса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2019 году предполагается выделение субсидий субъектам с высоким и средним значением индекса технологической готовности на компенсацию затрат, связанных с переходом на «органическое» земледелие.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908721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99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4B4D37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rgbClr val="4B4D37"/>
                </a:solidFill>
                <a:latin typeface="Times New Roman" pitchFamily="18" charset="0"/>
                <a:cs typeface="Times New Roman" pitchFamily="18" charset="0"/>
              </a:rPr>
              <a:t>оценка технологической готовности с/</a:t>
            </a:r>
            <a:r>
              <a:rPr lang="ru-RU" b="1" dirty="0" err="1" smtClean="0">
                <a:solidFill>
                  <a:srgbClr val="4B4D37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solidFill>
                  <a:srgbClr val="4B4D37"/>
                </a:solidFill>
                <a:latin typeface="Times New Roman" pitchFamily="18" charset="0"/>
                <a:cs typeface="Times New Roman" pitchFamily="18" charset="0"/>
              </a:rPr>
              <a:t> предприятий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0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14113"/>
            <a:ext cx="9144000" cy="36831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473" y="837100"/>
            <a:ext cx="8686800" cy="5972176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0250" y="1"/>
            <a:ext cx="5100638" cy="112989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64088" y="4912794"/>
            <a:ext cx="1440160" cy="748454"/>
          </a:xfrm>
          <a:prstGeom prst="roundRect">
            <a:avLst/>
          </a:prstGeom>
          <a:solidFill>
            <a:srgbClr val="758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4334059" y="1642697"/>
            <a:ext cx="0" cy="496996"/>
          </a:xfrm>
          <a:prstGeom prst="straightConnector1">
            <a:avLst/>
          </a:prstGeom>
          <a:ln w="38100">
            <a:solidFill>
              <a:srgbClr val="2B2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030724" y="1642697"/>
            <a:ext cx="0" cy="496996"/>
          </a:xfrm>
          <a:prstGeom prst="straightConnector1">
            <a:avLst/>
          </a:prstGeom>
          <a:ln w="38100">
            <a:solidFill>
              <a:srgbClr val="2B2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4334059" y="2829659"/>
            <a:ext cx="0" cy="496996"/>
          </a:xfrm>
          <a:prstGeom prst="straightConnector1">
            <a:avLst/>
          </a:prstGeom>
          <a:ln w="38100">
            <a:solidFill>
              <a:srgbClr val="2B2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030724" y="2829659"/>
            <a:ext cx="0" cy="496996"/>
          </a:xfrm>
          <a:prstGeom prst="straightConnector1">
            <a:avLst/>
          </a:prstGeom>
          <a:ln w="38100">
            <a:solidFill>
              <a:srgbClr val="2B2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4334059" y="4020785"/>
            <a:ext cx="0" cy="496996"/>
          </a:xfrm>
          <a:prstGeom prst="straightConnector1">
            <a:avLst/>
          </a:prstGeom>
          <a:ln w="38100">
            <a:solidFill>
              <a:srgbClr val="2B2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030724" y="4020785"/>
            <a:ext cx="0" cy="496996"/>
          </a:xfrm>
          <a:prstGeom prst="straightConnector1">
            <a:avLst/>
          </a:prstGeom>
          <a:ln w="38100">
            <a:solidFill>
              <a:srgbClr val="2B2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9"/>
          <p:cNvGrpSpPr/>
          <p:nvPr/>
        </p:nvGrpSpPr>
        <p:grpSpPr>
          <a:xfrm>
            <a:off x="5980417" y="3080472"/>
            <a:ext cx="1518872" cy="1191127"/>
            <a:chOff x="8349761" y="3117103"/>
            <a:chExt cx="2025162" cy="1191127"/>
          </a:xfrm>
          <a:solidFill>
            <a:srgbClr val="758B25"/>
          </a:solidFill>
        </p:grpSpPr>
        <p:sp>
          <p:nvSpPr>
            <p:cNvPr id="40" name="Прямоугольник 39"/>
            <p:cNvSpPr/>
            <p:nvPr/>
          </p:nvSpPr>
          <p:spPr>
            <a:xfrm>
              <a:off x="8349761" y="3117103"/>
              <a:ext cx="2025162" cy="11911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Сертификация</a:t>
              </a:r>
            </a:p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23458" y="3464169"/>
              <a:ext cx="1477768" cy="745365"/>
            </a:xfrm>
            <a:prstGeom prst="rect">
              <a:avLst/>
            </a:prstGeom>
            <a:grpFill/>
          </p:spPr>
        </p:pic>
      </p:grpSp>
      <p:sp>
        <p:nvSpPr>
          <p:cNvPr id="42" name="Прямоугольник с одним усеченным и одним скругленным углом 60"/>
          <p:cNvSpPr/>
          <p:nvPr/>
        </p:nvSpPr>
        <p:spPr>
          <a:xfrm flipH="1">
            <a:off x="7020690" y="4817165"/>
            <a:ext cx="950395" cy="745150"/>
          </a:xfrm>
          <a:prstGeom prst="snipRoundRect">
            <a:avLst>
              <a:gd name="adj1" fmla="val 7719"/>
              <a:gd name="adj2" fmla="val 29450"/>
            </a:avLst>
          </a:prstGeom>
          <a:solidFill>
            <a:srgbClr val="758B2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с одним усеченным и одним скругленным углом 62"/>
          <p:cNvSpPr/>
          <p:nvPr/>
        </p:nvSpPr>
        <p:spPr>
          <a:xfrm flipH="1">
            <a:off x="6953437" y="4906997"/>
            <a:ext cx="950395" cy="745150"/>
          </a:xfrm>
          <a:prstGeom prst="snipRoundRect">
            <a:avLst>
              <a:gd name="adj1" fmla="val 7719"/>
              <a:gd name="adj2" fmla="val 29450"/>
            </a:avLst>
          </a:prstGeom>
          <a:solidFill>
            <a:srgbClr val="758B2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с одним усеченным и одним скругленным углом 63"/>
          <p:cNvSpPr/>
          <p:nvPr/>
        </p:nvSpPr>
        <p:spPr>
          <a:xfrm flipH="1">
            <a:off x="6887426" y="5003757"/>
            <a:ext cx="950395" cy="745150"/>
          </a:xfrm>
          <a:prstGeom prst="snipRoundRect">
            <a:avLst>
              <a:gd name="adj1" fmla="val 7719"/>
              <a:gd name="adj2" fmla="val 29450"/>
            </a:avLst>
          </a:prstGeom>
          <a:solidFill>
            <a:srgbClr val="758B2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06929" y="5202170"/>
            <a:ext cx="1111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Эксперты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92917" y="5094905"/>
            <a:ext cx="1397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Лаборатория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 стрелкой 52"/>
          <p:cNvCxnSpPr>
            <a:stCxn id="40" idx="2"/>
          </p:cNvCxnSpPr>
          <p:nvPr/>
        </p:nvCxnSpPr>
        <p:spPr>
          <a:xfrm flipH="1">
            <a:off x="6092787" y="4271597"/>
            <a:ext cx="647069" cy="642028"/>
          </a:xfrm>
          <a:prstGeom prst="straightConnector1">
            <a:avLst/>
          </a:prstGeom>
          <a:ln w="38100">
            <a:solidFill>
              <a:srgbClr val="2B2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40" idx="2"/>
            <a:endCxn id="42" idx="3"/>
          </p:cNvCxnSpPr>
          <p:nvPr/>
        </p:nvCxnSpPr>
        <p:spPr>
          <a:xfrm>
            <a:off x="6739853" y="4271597"/>
            <a:ext cx="756032" cy="545566"/>
          </a:xfrm>
          <a:prstGeom prst="straightConnector1">
            <a:avLst/>
          </a:prstGeom>
          <a:ln w="38100">
            <a:solidFill>
              <a:srgbClr val="2B2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40" idx="1"/>
          </p:cNvCxnSpPr>
          <p:nvPr/>
        </p:nvCxnSpPr>
        <p:spPr>
          <a:xfrm>
            <a:off x="5263847" y="3673721"/>
            <a:ext cx="716573" cy="2314"/>
          </a:xfrm>
          <a:prstGeom prst="straightConnector1">
            <a:avLst/>
          </a:prstGeom>
          <a:ln w="38100">
            <a:solidFill>
              <a:srgbClr val="2B2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1458255" y="3304460"/>
            <a:ext cx="1101237" cy="738520"/>
          </a:xfrm>
          <a:prstGeom prst="rect">
            <a:avLst/>
          </a:prstGeom>
          <a:solidFill>
            <a:srgbClr val="758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Маркетинг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 flipH="1" flipV="1">
            <a:off x="2559490" y="3513367"/>
            <a:ext cx="506278" cy="1"/>
          </a:xfrm>
          <a:prstGeom prst="straightConnector1">
            <a:avLst/>
          </a:prstGeom>
          <a:ln w="38100">
            <a:solidFill>
              <a:srgbClr val="2B2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 rot="5400000" flipH="1" flipV="1">
            <a:off x="4189090" y="2408799"/>
            <a:ext cx="2127740" cy="9525"/>
          </a:xfrm>
          <a:prstGeom prst="bentConnector4">
            <a:avLst>
              <a:gd name="adj1" fmla="val 946"/>
              <a:gd name="adj2" fmla="val 6169230"/>
            </a:avLst>
          </a:prstGeom>
          <a:ln w="38100">
            <a:solidFill>
              <a:srgbClr val="2B2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5324006" y="1749821"/>
            <a:ext cx="1408234" cy="48424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200" b="1" dirty="0">
                <a:solidFill>
                  <a:srgbClr val="444433"/>
                </a:solidFill>
                <a:latin typeface="Times New Roman" pitchFamily="18" charset="0"/>
                <a:cs typeface="Times New Roman" pitchFamily="18" charset="0"/>
              </a:rPr>
              <a:t>Предложения по мотивации</a:t>
            </a:r>
          </a:p>
        </p:txBody>
      </p:sp>
      <p:cxnSp>
        <p:nvCxnSpPr>
          <p:cNvPr id="60" name="Прямая со стрелкой 59"/>
          <p:cNvCxnSpPr>
            <a:stCxn id="40" idx="3"/>
          </p:cNvCxnSpPr>
          <p:nvPr/>
        </p:nvCxnSpPr>
        <p:spPr>
          <a:xfrm flipV="1">
            <a:off x="7499289" y="3673721"/>
            <a:ext cx="707024" cy="2315"/>
          </a:xfrm>
          <a:prstGeom prst="straightConnector1">
            <a:avLst/>
          </a:prstGeom>
          <a:ln w="38100">
            <a:solidFill>
              <a:srgbClr val="2B2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1012727" y="3489080"/>
            <a:ext cx="445526" cy="0"/>
          </a:xfrm>
          <a:prstGeom prst="straightConnector1">
            <a:avLst/>
          </a:prstGeom>
          <a:ln w="38100">
            <a:solidFill>
              <a:srgbClr val="2B2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1035596" y="6051808"/>
            <a:ext cx="6258420" cy="727782"/>
          </a:xfrm>
          <a:prstGeom prst="rect">
            <a:avLst/>
          </a:prstGeom>
          <a:solidFill>
            <a:srgbClr val="758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Общественный контроль – «Народная экспертиза»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Государственный контроль  –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Роспотребнадзор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Россельхознадзор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1012728" y="1299796"/>
            <a:ext cx="2053040" cy="6350"/>
          </a:xfrm>
          <a:prstGeom prst="straightConnector1">
            <a:avLst/>
          </a:prstGeom>
          <a:ln w="38100">
            <a:solidFill>
              <a:srgbClr val="2B2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3058368" y="962230"/>
            <a:ext cx="2197709" cy="683244"/>
          </a:xfrm>
          <a:prstGeom prst="rect">
            <a:avLst/>
          </a:prstGeom>
          <a:solidFill>
            <a:srgbClr val="C8E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Департамент АПК и ВОС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058368" y="2142007"/>
            <a:ext cx="2197709" cy="683244"/>
          </a:xfrm>
          <a:prstGeom prst="rect">
            <a:avLst/>
          </a:prstGeom>
          <a:solidFill>
            <a:srgbClr val="C8E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Сельскохозяйственные товаропроизводители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058368" y="3329894"/>
            <a:ext cx="2197709" cy="683244"/>
          </a:xfrm>
          <a:prstGeom prst="rect">
            <a:avLst/>
          </a:prstGeom>
          <a:solidFill>
            <a:srgbClr val="C8E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Центр компетенции</a:t>
            </a:r>
          </a:p>
          <a:p>
            <a:pPr algn="ctr"/>
            <a:r>
              <a:rPr lang="ru-RU" sz="1400" b="1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(ОГАУ «ИКЦ АПК»)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058368" y="4517781"/>
            <a:ext cx="2197709" cy="1314682"/>
          </a:xfrm>
          <a:prstGeom prst="rect">
            <a:avLst/>
          </a:prstGeom>
          <a:solidFill>
            <a:srgbClr val="C8E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400" b="1" dirty="0" err="1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Агросопровождение</a:t>
            </a:r>
            <a:endParaRPr lang="ru-RU" sz="1400" b="1" dirty="0">
              <a:solidFill>
                <a:srgbClr val="2B2A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</a:pPr>
            <a:r>
              <a:rPr lang="ru-RU" sz="1400" b="1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(научно-технологический центр </a:t>
            </a:r>
            <a:r>
              <a:rPr lang="ru-RU" sz="1400" b="1" dirty="0" smtClean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b="1" dirty="0" err="1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почвосберегающему</a:t>
            </a:r>
            <a:r>
              <a:rPr lang="ru-RU" sz="1400" b="1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 земледелию)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37931" y="964459"/>
            <a:ext cx="675000" cy="4680000"/>
          </a:xfrm>
          <a:prstGeom prst="roundRect">
            <a:avLst/>
          </a:prstGeom>
          <a:solidFill>
            <a:srgbClr val="758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75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Заказчик (брокер), 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211099" y="964459"/>
            <a:ext cx="675000" cy="4680000"/>
          </a:xfrm>
          <a:prstGeom prst="roundRect">
            <a:avLst/>
          </a:prstGeom>
          <a:solidFill>
            <a:srgbClr val="758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75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Просвещение</a:t>
            </a: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1012727" y="3796811"/>
            <a:ext cx="445526" cy="0"/>
          </a:xfrm>
          <a:prstGeom prst="straightConnector1">
            <a:avLst/>
          </a:prstGeom>
          <a:ln w="38100">
            <a:solidFill>
              <a:srgbClr val="2B2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2559490" y="3823187"/>
            <a:ext cx="506278" cy="0"/>
          </a:xfrm>
          <a:prstGeom prst="straightConnector1">
            <a:avLst/>
          </a:prstGeom>
          <a:ln w="38100">
            <a:solidFill>
              <a:srgbClr val="2B2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Заголовок 1"/>
          <p:cNvSpPr txBox="1">
            <a:spLocks/>
          </p:cNvSpPr>
          <p:nvPr/>
        </p:nvSpPr>
        <p:spPr>
          <a:xfrm>
            <a:off x="0" y="44625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Схема производства органической пищевой продукции в Белгородской области</a:t>
            </a:r>
            <a:r>
              <a:rPr lang="ru-RU" sz="2400" b="1" dirty="0" smtClean="0">
                <a:solidFill>
                  <a:srgbClr val="799C2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99C2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799C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A81D-D0EC-44B0-9F4E-ABAEFD900432}" type="slidenum">
              <a:rPr lang="ru-RU" sz="1100" smtClean="0"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71600" y="404665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99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4B4D37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solidFill>
                  <a:srgbClr val="4B4D37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8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195"/>
            <a:ext cx="9144000" cy="3683189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8192" y="3237827"/>
            <a:ext cx="2641600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Сельхозтоваропроизводители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251520" y="2308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Схема содействия в приведении продукции в соответствии с необходимыми требованиями (сертификация) заявителя</a:t>
            </a:r>
            <a:endParaRPr lang="ru-RU" sz="2400" b="1" dirty="0"/>
          </a:p>
        </p:txBody>
      </p:sp>
      <p:grpSp>
        <p:nvGrpSpPr>
          <p:cNvPr id="2" name="Группа 23"/>
          <p:cNvGrpSpPr/>
          <p:nvPr/>
        </p:nvGrpSpPr>
        <p:grpSpPr>
          <a:xfrm>
            <a:off x="2699792" y="1075375"/>
            <a:ext cx="5961566" cy="4784126"/>
            <a:chOff x="2924774" y="1061671"/>
            <a:chExt cx="6458364" cy="4784126"/>
          </a:xfrm>
        </p:grpSpPr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3302000" y="1185863"/>
              <a:ext cx="2641600" cy="12557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 defTabSz="533400">
                <a:lnSpc>
                  <a:spcPct val="90000"/>
                </a:lnSpc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Белгородский областной фонд поддержки малого и среднего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предпринимательства</a:t>
              </a:r>
            </a:p>
            <a:p>
              <a:pPr lvl="0" algn="ctr" defTabSz="533400">
                <a:lnSpc>
                  <a:spcPct val="90000"/>
                </a:lnSpc>
              </a:pPr>
              <a:endParaRPr lang="ru-RU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3302000" y="2631098"/>
              <a:ext cx="2641600" cy="116955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ОГАУ «ИКЦ АПК» 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СДС ОП «</a:t>
              </a:r>
              <a:r>
                <a:rPr lang="ru-RU" sz="1400" b="1" dirty="0" err="1" smtClean="0">
                  <a:latin typeface="Times New Roman" pitchFamily="18" charset="0"/>
                  <a:cs typeface="Times New Roman" pitchFamily="18" charset="0"/>
                </a:rPr>
                <a:t>БелОрганик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</a:p>
            <a:p>
              <a:pPr algn="ctr">
                <a:spcBef>
                  <a:spcPct val="50000"/>
                </a:spcBef>
              </a:pPr>
              <a:endParaRPr lang="ru-RU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3302000" y="4288448"/>
              <a:ext cx="2641600" cy="155734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lvl="0" algn="ctr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Департамент </a:t>
              </a:r>
            </a:p>
            <a:p>
              <a:pPr lvl="0" algn="ctr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АПК и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ВОС Белгородской области</a:t>
              </a:r>
            </a:p>
            <a:p>
              <a:pPr lvl="0" algn="ctr" defTabSz="1200150">
                <a:lnSpc>
                  <a:spcPct val="90000"/>
                </a:lnSpc>
                <a:spcAft>
                  <a:spcPct val="35000"/>
                </a:spcAft>
              </a:pPr>
              <a:endParaRPr lang="ru-RU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200150">
                <a:lnSpc>
                  <a:spcPct val="90000"/>
                </a:lnSpc>
                <a:spcAft>
                  <a:spcPct val="35000"/>
                </a:spcAft>
              </a:pPr>
              <a:endParaRPr lang="ru-RU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200150">
                <a:lnSpc>
                  <a:spcPct val="90000"/>
                </a:lnSpc>
                <a:spcAft>
                  <a:spcPct val="35000"/>
                </a:spcAft>
              </a:pP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57" name="AutoShape 9"/>
            <p:cNvCxnSpPr>
              <a:cxnSpLocks noChangeShapeType="1"/>
              <a:stCxn id="2052" idx="3"/>
              <a:endCxn id="2054" idx="1"/>
            </p:cNvCxnSpPr>
            <p:nvPr/>
          </p:nvCxnSpPr>
          <p:spPr bwMode="auto">
            <a:xfrm flipV="1">
              <a:off x="2924774" y="1813727"/>
              <a:ext cx="377226" cy="210289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8" name="AutoShape 10"/>
            <p:cNvCxnSpPr>
              <a:cxnSpLocks noChangeShapeType="1"/>
              <a:stCxn id="2052" idx="3"/>
              <a:endCxn id="2056" idx="1"/>
            </p:cNvCxnSpPr>
            <p:nvPr/>
          </p:nvCxnSpPr>
          <p:spPr bwMode="auto">
            <a:xfrm>
              <a:off x="2924774" y="3916621"/>
              <a:ext cx="377226" cy="115050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6383868" y="1061671"/>
              <a:ext cx="2971800" cy="52322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Софинансирование стоимости прохождения сертификации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МСП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6406579" y="2914661"/>
              <a:ext cx="2971800" cy="7386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Взаимодействие с Фондом поддержки малого и среднего предпринимательства 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6411338" y="2108945"/>
              <a:ext cx="2971800" cy="3077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Заявка на сертификацию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6406579" y="2492598"/>
              <a:ext cx="2971800" cy="3077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Сертификация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69" name="AutoShape 21"/>
            <p:cNvCxnSpPr>
              <a:cxnSpLocks noChangeShapeType="1"/>
              <a:stCxn id="2055" idx="3"/>
              <a:endCxn id="2066" idx="1"/>
            </p:cNvCxnSpPr>
            <p:nvPr/>
          </p:nvCxnSpPr>
          <p:spPr bwMode="auto">
            <a:xfrm flipV="1">
              <a:off x="5943601" y="2262834"/>
              <a:ext cx="467737" cy="953040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70" name="AutoShape 22"/>
            <p:cNvCxnSpPr>
              <a:cxnSpLocks noChangeShapeType="1"/>
              <a:stCxn id="2055" idx="3"/>
              <a:endCxn id="2068" idx="1"/>
            </p:cNvCxnSpPr>
            <p:nvPr/>
          </p:nvCxnSpPr>
          <p:spPr bwMode="auto">
            <a:xfrm flipV="1">
              <a:off x="5943601" y="2646487"/>
              <a:ext cx="462978" cy="569387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6397625" y="5094044"/>
              <a:ext cx="2971800" cy="7386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Ведение единого реестра производителей органической продукции в области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78" name="AutoShape 30"/>
            <p:cNvCxnSpPr>
              <a:cxnSpLocks noChangeShapeType="1"/>
              <a:stCxn id="2056" idx="3"/>
              <a:endCxn id="2073" idx="1"/>
            </p:cNvCxnSpPr>
            <p:nvPr/>
          </p:nvCxnSpPr>
          <p:spPr bwMode="auto">
            <a:xfrm>
              <a:off x="5943601" y="5067123"/>
              <a:ext cx="454024" cy="396253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81" name="Text Box 33"/>
            <p:cNvSpPr txBox="1">
              <a:spLocks noChangeArrowheads="1"/>
            </p:cNvSpPr>
            <p:nvPr/>
          </p:nvSpPr>
          <p:spPr bwMode="auto">
            <a:xfrm>
              <a:off x="6411338" y="3991361"/>
              <a:ext cx="2971800" cy="9541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Предоставление субсидий на компенсацию затрат по производству органической продукции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82" name="AutoShape 34"/>
            <p:cNvCxnSpPr>
              <a:cxnSpLocks noChangeShapeType="1"/>
              <a:stCxn id="2056" idx="3"/>
              <a:endCxn id="2081" idx="1"/>
            </p:cNvCxnSpPr>
            <p:nvPr/>
          </p:nvCxnSpPr>
          <p:spPr bwMode="auto">
            <a:xfrm flipV="1">
              <a:off x="5943601" y="4468415"/>
              <a:ext cx="467737" cy="598708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93" name="AutoShape 45"/>
            <p:cNvCxnSpPr>
              <a:cxnSpLocks noChangeShapeType="1"/>
              <a:stCxn id="2052" idx="3"/>
              <a:endCxn id="2055" idx="1"/>
            </p:cNvCxnSpPr>
            <p:nvPr/>
          </p:nvCxnSpPr>
          <p:spPr bwMode="auto">
            <a:xfrm flipV="1">
              <a:off x="2924774" y="3215874"/>
              <a:ext cx="377226" cy="700747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7" name="AutoShape 49"/>
            <p:cNvCxnSpPr>
              <a:cxnSpLocks noChangeShapeType="1"/>
              <a:stCxn id="2054" idx="3"/>
              <a:endCxn id="2061" idx="1"/>
            </p:cNvCxnSpPr>
            <p:nvPr/>
          </p:nvCxnSpPr>
          <p:spPr bwMode="auto">
            <a:xfrm flipV="1">
              <a:off x="5943601" y="1323281"/>
              <a:ext cx="440267" cy="490446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endCxn id="2062" idx="1"/>
            </p:cNvCxnSpPr>
            <p:nvPr/>
          </p:nvCxnSpPr>
          <p:spPr>
            <a:xfrm>
              <a:off x="6177469" y="3237827"/>
              <a:ext cx="229110" cy="46166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170612" y="2908097"/>
              <a:ext cx="6857" cy="32973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9" name="Picture 5" descr="https://upload.wikimedia.org/wikipedia/commons/thumb/7/7d/New_Coat_of_Arms_of_Belgorod_Oblast.svg/1008px-New_Coat_of_Arms_of_Belgorod_Oblast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861048"/>
            <a:ext cx="544380" cy="648072"/>
          </a:xfrm>
          <a:prstGeom prst="rect">
            <a:avLst/>
          </a:prstGeom>
          <a:noFill/>
        </p:spPr>
      </p:pic>
      <p:pic>
        <p:nvPicPr>
          <p:cNvPr id="33" name="Picture 1" descr="C:\Users\Dolzh\Desktop\Новая папка\mb31-norm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988841"/>
            <a:ext cx="360040" cy="360040"/>
          </a:xfrm>
          <a:prstGeom prst="rect">
            <a:avLst/>
          </a:prstGeom>
          <a:noFill/>
        </p:spPr>
      </p:pic>
      <p:pic>
        <p:nvPicPr>
          <p:cNvPr id="37" name="Рисунок 3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212977"/>
            <a:ext cx="1080120" cy="51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C:\Users\Пользователь\Desktop\Логотип Деп АПК и ВОС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5013176"/>
            <a:ext cx="720080" cy="8555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963" y="1326778"/>
            <a:ext cx="7772400" cy="2500403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Ревизионный союз сельскохозяйственных кооперативов Белгородской области «Белогорье»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143"/>
            <a:ext cx="9144441" cy="3075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38000" contrast="-50000"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143"/>
            <a:ext cx="9144441" cy="30758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3436"/>
            <a:ext cx="9144000" cy="67145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AutoNum type="arabicPeriod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РССК Белгородской области «Белогорье» учрежден 15 октября 2018 года</a:t>
            </a:r>
          </a:p>
          <a:p>
            <a:pPr marL="0" indent="0">
              <a:spcBef>
                <a:spcPts val="0"/>
              </a:spcBef>
              <a:buAutoNum type="arabicPeriod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AutoNum type="arabicPeriod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Является членом РСО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Агроконтроль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3. Общее количество членов на текущий момент: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51 сельскохозяйственный кооператив из 15 районов  области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4. Сохранение принципа «Одного окна»: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ревизорами-консультантами РССК Белгородской области «Белогорье» являются сотрудники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Центра компетенций в сфере сельскохозяйственной кооперации и поддержки фермеров 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5.Минимизация затрат сельскохозяйственных кооперативов: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предусмотрены только вступительные взносы, которые вносятся один раз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6. Виды оказываемых услуг: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200" dirty="0" smtClean="0">
                <a:latin typeface="Times New Roman"/>
                <a:ea typeface="Times New Roman"/>
              </a:rPr>
              <a:t>анализ финансово-хозяйственной деятельности кооператива, оценка стоимости имущества, оценка предприятий как имущественных комплексов и предпринимательских рисков;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endParaRPr lang="ru-RU" sz="1200" dirty="0" smtClean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200" dirty="0" smtClean="0">
                <a:latin typeface="Times New Roman"/>
                <a:cs typeface="Times New Roman" pitchFamily="18" charset="0"/>
              </a:rPr>
              <a:t>постановка, восстановление и ведение бухгалтерского учета;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endParaRPr lang="ru-RU" sz="1200" dirty="0" smtClean="0">
              <a:latin typeface="Times New Roman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ведение реестра членов и ассоциированных членов кооперативов;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консультирование по правовым вопросам, а также представительство в судебных и налоговых органах по таможенным и налоговым спорам;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Стоимость работ определяется в индивидуальном порядке в зависимости от объемов деятельности кооператива и не раскладывается на всех участников Ревизионного союза.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консультирование по управленческим, экономическим, налоговым, бухгалтерским и финансовым вопросам;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200" dirty="0" smtClean="0">
                <a:latin typeface="Times New Roman"/>
                <a:ea typeface="Times New Roman"/>
              </a:rPr>
              <a:t>разработка стандартов и типовых документов по финансово-хозяйственной деятельности, создания фондов, а также в иных формах, предусмотренных законодательством, решениями </a:t>
            </a:r>
            <a:r>
              <a:rPr lang="ru-RU" sz="1200" dirty="0" err="1" smtClean="0">
                <a:latin typeface="Times New Roman"/>
                <a:ea typeface="Times New Roman"/>
              </a:rPr>
              <a:t>саморегулируемой</a:t>
            </a:r>
            <a:r>
              <a:rPr lang="ru-RU" sz="1200" dirty="0" smtClean="0">
                <a:latin typeface="Times New Roman"/>
                <a:ea typeface="Times New Roman"/>
              </a:rPr>
              <a:t> организации и органов управления Ревизионным союзом;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информационные и иные связанные с ревизионной деятельностью и способствующие улучшению результатов финансово-хозяйственной деятельности кооперативов, союзов кооперативов услуги.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143"/>
            <a:ext cx="9144441" cy="3075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839" y="1631577"/>
            <a:ext cx="7715304" cy="239357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Областное государственное 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автономное учреждение 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Инновационно-консультационный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центр агропромышленного комплекса»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3594847"/>
            <a:ext cx="8401080" cy="297742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г. Белгород, ул. Попова, 24, 4 этаж</a:t>
            </a:r>
          </a:p>
          <a:p>
            <a:pPr marL="0" indent="0" algn="ctr"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г. Белгород, ул. Пугачева, 5а, 3 этаж</a:t>
            </a:r>
          </a:p>
          <a:p>
            <a:pPr marL="0" indent="0" algn="ctr">
              <a:buNone/>
            </a:pP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ikc.belapk.ru</a:t>
            </a: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5500" dirty="0" smtClean="0">
                <a:latin typeface="Times New Roman" pitchFamily="18" charset="0"/>
                <a:cs typeface="Times New Roman" pitchFamily="18" charset="0"/>
                <a:hlinkClick r:id="rId3"/>
              </a:rPr>
              <a:t>ikc@belapk.ru</a:t>
            </a:r>
            <a:endParaRPr lang="en-US" sz="5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(4722)27-44-71</a:t>
            </a:r>
            <a:endParaRPr lang="en-US" sz="5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4896" y="214291"/>
            <a:ext cx="1687633" cy="1265725"/>
          </a:xfrm>
          <a:prstGeom prst="rect">
            <a:avLst/>
          </a:prstGeom>
        </p:spPr>
      </p:pic>
      <p:pic>
        <p:nvPicPr>
          <p:cNvPr id="10" name="Picture 2" descr="D:\Делопроизводство\Логотипы\Рисунок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" y="184742"/>
            <a:ext cx="1261456" cy="1177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57489"/>
            <a:ext cx="914400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0764" y="902718"/>
            <a:ext cx="4371975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7314" y="0"/>
            <a:ext cx="5695239" cy="641407"/>
          </a:xfrm>
          <a:prstGeom prst="rect">
            <a:avLst/>
          </a:prstGeom>
          <a:noFill/>
        </p:spPr>
        <p:txBody>
          <a:bodyPr wrap="none" lIns="71323" tIns="35662" rIns="71323" bIns="35662">
            <a:spAutoFit/>
          </a:bodyPr>
          <a:lstStyle/>
          <a:p>
            <a:r>
              <a:rPr lang="ru-RU" sz="3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Белгородская область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40222" y="1935608"/>
            <a:ext cx="4332685" cy="15724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1323" tIns="35662" rIns="71323" bIns="35662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3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Доля Белгородской области:</a:t>
            </a:r>
          </a:p>
          <a:p>
            <a:r>
              <a:rPr lang="ru-RU" sz="13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sz="13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1,1% </a:t>
            </a:r>
            <a:r>
              <a:rPr lang="ru-RU" sz="13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от общей численности населения России;</a:t>
            </a:r>
          </a:p>
          <a:p>
            <a:r>
              <a:rPr lang="ru-RU" sz="13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sz="13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1% </a:t>
            </a:r>
            <a:r>
              <a:rPr lang="ru-RU" sz="13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площади сельхозугодий России,</a:t>
            </a:r>
            <a:br>
              <a:rPr lang="ru-RU" sz="13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3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в том числе </a:t>
            </a:r>
            <a:r>
              <a:rPr lang="ru-RU" sz="13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1,3%</a:t>
            </a:r>
            <a:r>
              <a:rPr lang="ru-RU" sz="13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 площади пашни России;</a:t>
            </a:r>
          </a:p>
          <a:p>
            <a:r>
              <a:rPr lang="ru-RU" sz="13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в общероссийском производстве: </a:t>
            </a:r>
          </a:p>
          <a:p>
            <a:r>
              <a:rPr lang="ru-RU" sz="13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– продукции сельского хозяйства – </a:t>
            </a:r>
            <a:r>
              <a:rPr lang="ru-RU" sz="13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5%*</a:t>
            </a:r>
            <a:r>
              <a:rPr lang="ru-RU" sz="13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; </a:t>
            </a:r>
          </a:p>
          <a:p>
            <a:r>
              <a:rPr lang="ru-RU" sz="13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– в индустриальном сельхозпроизводстве – </a:t>
            </a:r>
            <a:r>
              <a:rPr lang="ru-RU" sz="13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7,5%*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0698" y="1885188"/>
            <a:ext cx="0" cy="1944688"/>
          </a:xfrm>
          <a:prstGeom prst="line">
            <a:avLst/>
          </a:prstGeom>
          <a:ln w="38100">
            <a:solidFill>
              <a:srgbClr val="13591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76889" y="805689"/>
            <a:ext cx="0" cy="1003300"/>
          </a:xfrm>
          <a:prstGeom prst="line">
            <a:avLst/>
          </a:prstGeom>
          <a:ln w="38100">
            <a:solidFill>
              <a:srgbClr val="13591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858996" y="693547"/>
            <a:ext cx="3899297" cy="949184"/>
          </a:xfrm>
          <a:prstGeom prst="rect">
            <a:avLst/>
          </a:prstGeom>
        </p:spPr>
        <p:txBody>
          <a:bodyPr lIns="71323" tIns="35662" rIns="71323" bIns="35662">
            <a:spAutoFit/>
          </a:bodyPr>
          <a:lstStyle/>
          <a:p>
            <a:pPr fontAlgn="auto">
              <a:spcBef>
                <a:spcPts val="234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234"/>
              </a:spcBef>
              <a:spcAft>
                <a:spcPts val="0"/>
              </a:spcAft>
              <a:defRPr/>
            </a:pPr>
            <a:r>
              <a:rPr lang="ru-RU" altLang="ru-RU" sz="13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Площадь: </a:t>
            </a:r>
            <a:r>
              <a:rPr lang="ru-RU" altLang="ru-RU" sz="13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27,1 тыс. км</a:t>
            </a:r>
            <a:r>
              <a:rPr lang="ru-RU" altLang="ru-RU" sz="1300" b="1" baseline="30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altLang="ru-RU" sz="13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1300" b="1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234"/>
              </a:spcBef>
              <a:spcAft>
                <a:spcPts val="0"/>
              </a:spcAft>
              <a:defRPr/>
            </a:pPr>
            <a:r>
              <a:rPr lang="ru-RU" altLang="ru-RU" sz="13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Общая площадь пашни: </a:t>
            </a:r>
            <a:r>
              <a:rPr lang="ru-RU" altLang="ru-RU" sz="13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1,6 млн. га</a:t>
            </a:r>
          </a:p>
          <a:p>
            <a:pPr fontAlgn="auto">
              <a:spcBef>
                <a:spcPts val="234"/>
              </a:spcBef>
              <a:spcAft>
                <a:spcPts val="0"/>
              </a:spcAft>
              <a:defRPr/>
            </a:pPr>
            <a:r>
              <a:rPr lang="ru-RU" altLang="ru-RU" sz="13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Население области: </a:t>
            </a:r>
            <a:r>
              <a:rPr lang="ru-RU" altLang="ru-RU" sz="13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1541</a:t>
            </a:r>
            <a:r>
              <a:rPr lang="en-US" altLang="ru-RU" sz="13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,3</a:t>
            </a:r>
            <a:r>
              <a:rPr lang="ru-RU" altLang="ru-RU" sz="13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тыс. чел.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45866" y="3555365"/>
            <a:ext cx="2202656" cy="241298"/>
          </a:xfrm>
          <a:prstGeom prst="rect">
            <a:avLst/>
          </a:prstGeom>
        </p:spPr>
        <p:txBody>
          <a:bodyPr lIns="71323" tIns="35662" rIns="71323" bIns="35662">
            <a:spAutoFit/>
          </a:bodyPr>
          <a:lstStyle/>
          <a:p>
            <a:r>
              <a:rPr lang="ru-RU" sz="1100" dirty="0">
                <a:latin typeface="Tahoma" pitchFamily="34" charset="0"/>
                <a:cs typeface="Tahoma" pitchFamily="34" charset="0"/>
              </a:rPr>
              <a:t>*</a:t>
            </a:r>
            <a:r>
              <a:rPr lang="ru-RU" sz="11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 по данным Росстат в 2018 г. 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95058" y="4226245"/>
            <a:ext cx="8308181" cy="1067165"/>
          </a:xfrm>
          <a:prstGeom prst="rect">
            <a:avLst/>
          </a:prstGeom>
        </p:spPr>
        <p:txBody>
          <a:bodyPr lIns="71323" tIns="35662" rIns="71323" bIns="35662">
            <a:spAutoFit/>
          </a:bodyPr>
          <a:lstStyle/>
          <a:p>
            <a:pPr fontAlgn="auto">
              <a:spcBef>
                <a:spcPts val="234"/>
              </a:spcBef>
              <a:spcAft>
                <a:spcPts val="0"/>
              </a:spcAft>
              <a:defRPr/>
            </a:pPr>
            <a:r>
              <a:rPr lang="en-US" altLang="ru-RU" sz="1900" b="1" dirty="0">
                <a:solidFill>
                  <a:srgbClr val="13591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II </a:t>
            </a:r>
            <a:r>
              <a:rPr lang="ru-RU" altLang="ru-RU" sz="1900" b="1" dirty="0">
                <a:solidFill>
                  <a:srgbClr val="13591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место </a:t>
            </a:r>
            <a:r>
              <a:rPr lang="ru-RU" altLang="ru-RU" sz="13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объему производства</a:t>
            </a:r>
            <a:r>
              <a:rPr lang="en-US" altLang="ru-RU" sz="13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3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валовой продукции с/х в России:</a:t>
            </a:r>
          </a:p>
          <a:p>
            <a:pPr fontAlgn="auto">
              <a:spcBef>
                <a:spcPts val="234"/>
              </a:spcBef>
              <a:spcAft>
                <a:spcPts val="0"/>
              </a:spcAft>
              <a:defRPr/>
            </a:pPr>
            <a:r>
              <a:rPr lang="ru-RU" altLang="ru-RU" sz="13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Краснодарский край - 359,3 млрд. руб.</a:t>
            </a:r>
            <a:br>
              <a:rPr lang="ru-RU" altLang="ru-RU" sz="13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300" b="1" dirty="0">
                <a:solidFill>
                  <a:srgbClr val="13591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Белгородская область - 257,0 млрд. руб.</a:t>
            </a:r>
            <a:r>
              <a:rPr lang="ru-RU" altLang="ru-RU" b="1" dirty="0">
                <a:solidFill>
                  <a:srgbClr val="13591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b="1" dirty="0">
                <a:solidFill>
                  <a:srgbClr val="13591B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b="1" dirty="0">
              <a:solidFill>
                <a:srgbClr val="13591B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448" y="5236592"/>
            <a:ext cx="4857750" cy="723481"/>
          </a:xfrm>
          <a:prstGeom prst="rect">
            <a:avLst/>
          </a:prstGeom>
        </p:spPr>
        <p:txBody>
          <a:bodyPr lIns="71323" tIns="35662" rIns="71323" bIns="35662">
            <a:spAutoFit/>
          </a:bodyPr>
          <a:lstStyle/>
          <a:p>
            <a:pPr fontAlgn="auto">
              <a:spcBef>
                <a:spcPts val="234"/>
              </a:spcBef>
              <a:spcAft>
                <a:spcPts val="0"/>
              </a:spcAft>
              <a:defRPr/>
            </a:pPr>
            <a:r>
              <a:rPr lang="ru-RU" altLang="ru-RU" sz="1300" b="1" dirty="0">
                <a:solidFill>
                  <a:srgbClr val="3B38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Производительность труда в отрасли:</a:t>
            </a:r>
          </a:p>
          <a:p>
            <a:pPr marL="222885" indent="-222885" fontAlgn="auto">
              <a:spcBef>
                <a:spcPts val="234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300" b="1" dirty="0">
                <a:solidFill>
                  <a:srgbClr val="13591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Белгородская область – 4,1 млн. руб. (</a:t>
            </a:r>
            <a:r>
              <a:rPr lang="en-US" altLang="ru-RU" sz="1300" b="1" dirty="0">
                <a:solidFill>
                  <a:srgbClr val="13591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ru-RU" altLang="ru-RU" sz="1300" b="1" dirty="0">
                <a:solidFill>
                  <a:srgbClr val="13591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65,2 тыс.)</a:t>
            </a:r>
          </a:p>
          <a:p>
            <a:pPr marL="222885" indent="-222885" fontAlgn="auto">
              <a:spcBef>
                <a:spcPts val="234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300" b="1" dirty="0">
                <a:solidFill>
                  <a:srgbClr val="3B38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США – 4,3-4,5 млн. руб. (</a:t>
            </a:r>
            <a:r>
              <a:rPr lang="en-US" altLang="ru-RU" sz="1300" b="1" dirty="0">
                <a:solidFill>
                  <a:srgbClr val="3B38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$68,3-71,5 </a:t>
            </a:r>
            <a:r>
              <a:rPr lang="ru-RU" altLang="ru-RU" sz="1300" b="1" dirty="0">
                <a:solidFill>
                  <a:srgbClr val="3B38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тыс.)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83624" y="5135549"/>
            <a:ext cx="3460376" cy="1123590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fontAlgn="auto">
              <a:spcBef>
                <a:spcPts val="234"/>
              </a:spcBef>
              <a:spcAft>
                <a:spcPts val="0"/>
              </a:spcAft>
              <a:defRPr/>
            </a:pPr>
            <a:r>
              <a:rPr lang="ru-RU" altLang="ru-RU" sz="1300" b="1" dirty="0">
                <a:solidFill>
                  <a:srgbClr val="3B38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Средняя заработная плата в 2018 году:</a:t>
            </a:r>
          </a:p>
          <a:p>
            <a:pPr marL="222885" indent="-222885" fontAlgn="auto">
              <a:spcBef>
                <a:spcPts val="234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300" b="1" dirty="0">
                <a:solidFill>
                  <a:srgbClr val="13591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отрасли – 33,0 тыс. руб.</a:t>
            </a:r>
          </a:p>
          <a:p>
            <a:pPr marL="222885" indent="-222885" fontAlgn="auto">
              <a:spcBef>
                <a:spcPts val="234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300" b="1" dirty="0">
                <a:solidFill>
                  <a:srgbClr val="3B38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среднем по экономике – 31,6 тыс. руб.</a:t>
            </a:r>
          </a:p>
        </p:txBody>
      </p:sp>
      <p:sp>
        <p:nvSpPr>
          <p:cNvPr id="16398" name="TextBox 16"/>
          <p:cNvSpPr txBox="1">
            <a:spLocks noChangeArrowheads="1"/>
          </p:cNvSpPr>
          <p:nvPr/>
        </p:nvSpPr>
        <p:spPr bwMode="auto">
          <a:xfrm>
            <a:off x="4079891" y="3001391"/>
            <a:ext cx="751284" cy="25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pPr algn="r"/>
            <a:r>
              <a:rPr lang="ru-RU" sz="600" b="1" dirty="0">
                <a:solidFill>
                  <a:srgbClr val="104A00"/>
                </a:solidFill>
                <a:latin typeface="Tahoma" pitchFamily="34" charset="0"/>
                <a:cs typeface="Tahoma" pitchFamily="34" charset="0"/>
              </a:rPr>
              <a:t>Белгородская</a:t>
            </a:r>
            <a:br>
              <a:rPr lang="ru-RU" sz="600" b="1" dirty="0">
                <a:solidFill>
                  <a:srgbClr val="104A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600" b="1" dirty="0">
                <a:solidFill>
                  <a:srgbClr val="104A00"/>
                </a:solidFill>
                <a:latin typeface="Tahoma" pitchFamily="34" charset="0"/>
                <a:cs typeface="Tahoma" pitchFamily="34" charset="0"/>
              </a:rPr>
              <a:t> область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5250" y="5223066"/>
            <a:ext cx="0" cy="1004887"/>
          </a:xfrm>
          <a:prstGeom prst="line">
            <a:avLst/>
          </a:prstGeom>
          <a:ln w="38100">
            <a:solidFill>
              <a:srgbClr val="13591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5013828" y="5766864"/>
            <a:ext cx="1046908" cy="5812"/>
          </a:xfrm>
          <a:prstGeom prst="line">
            <a:avLst/>
          </a:prstGeom>
          <a:ln w="38100">
            <a:solidFill>
              <a:srgbClr val="13591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645158" y="4142677"/>
            <a:ext cx="0" cy="887412"/>
          </a:xfrm>
          <a:prstGeom prst="line">
            <a:avLst/>
          </a:prstGeom>
          <a:ln w="38100">
            <a:solidFill>
              <a:srgbClr val="13591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6398" idx="3"/>
          </p:cNvCxnSpPr>
          <p:nvPr/>
        </p:nvCxnSpPr>
        <p:spPr>
          <a:xfrm>
            <a:off x="4831175" y="3129734"/>
            <a:ext cx="119064" cy="41520"/>
          </a:xfrm>
          <a:prstGeom prst="straightConnector1">
            <a:avLst/>
          </a:prstGeom>
          <a:ln>
            <a:solidFill>
              <a:srgbClr val="1359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57489"/>
            <a:ext cx="914400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6434" y="6137276"/>
            <a:ext cx="9097566" cy="533685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r>
              <a:rPr lang="ru-RU" b="1" dirty="0">
                <a:solidFill>
                  <a:srgbClr val="13591B"/>
                </a:solidFill>
                <a:latin typeface="Tahoma" pitchFamily="34" charset="0"/>
                <a:cs typeface="Tahoma" pitchFamily="34" charset="0"/>
              </a:rPr>
              <a:t>12% </a:t>
            </a:r>
            <a:r>
              <a:rPr lang="ru-RU" sz="1200" b="1" dirty="0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российского рынка мяса (</a:t>
            </a:r>
            <a:r>
              <a:rPr lang="ru-RU" sz="1200" b="1" dirty="0" err="1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живка</a:t>
            </a:r>
            <a:r>
              <a:rPr lang="ru-RU" sz="1200" b="1" dirty="0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) и около </a:t>
            </a:r>
            <a:r>
              <a:rPr lang="ru-RU" b="1" dirty="0">
                <a:solidFill>
                  <a:srgbClr val="13591B"/>
                </a:solidFill>
                <a:latin typeface="Tahoma" pitchFamily="34" charset="0"/>
                <a:cs typeface="Tahoma" pitchFamily="34" charset="0"/>
              </a:rPr>
              <a:t>20%</a:t>
            </a:r>
            <a:r>
              <a:rPr lang="ru-RU" sz="1200" b="1" dirty="0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100" b="1" dirty="0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рынка мясной продукции производится на </a:t>
            </a:r>
            <a:r>
              <a:rPr lang="ru-RU" sz="1100" b="1" dirty="0" err="1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Белгородчине</a:t>
            </a:r>
            <a:r>
              <a:rPr lang="ru-RU" sz="1100" b="1" dirty="0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sz="1200" b="1" dirty="0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200" b="1" dirty="0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b="1" dirty="0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Доля области в общероссийском производстве: </a:t>
            </a:r>
            <a:r>
              <a:rPr lang="ru-RU" sz="1200" b="1" dirty="0">
                <a:solidFill>
                  <a:srgbClr val="13591B"/>
                </a:solidFill>
                <a:latin typeface="Tahoma" pitchFamily="34" charset="0"/>
                <a:cs typeface="Tahoma" pitchFamily="34" charset="0"/>
              </a:rPr>
              <a:t>18%</a:t>
            </a:r>
            <a:r>
              <a:rPr lang="ru-RU" sz="1200" b="1" dirty="0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 свинины и </a:t>
            </a:r>
            <a:r>
              <a:rPr lang="ru-RU" sz="1200" b="1" dirty="0">
                <a:solidFill>
                  <a:srgbClr val="13591B"/>
                </a:solidFill>
                <a:latin typeface="Tahoma" pitchFamily="34" charset="0"/>
                <a:cs typeface="Tahoma" pitchFamily="34" charset="0"/>
              </a:rPr>
              <a:t>12%</a:t>
            </a:r>
            <a:r>
              <a:rPr lang="ru-RU" sz="1200" b="1" dirty="0">
                <a:solidFill>
                  <a:srgbClr val="13B1C8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мяса птицы.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636" y="282576"/>
            <a:ext cx="8083713" cy="549074"/>
          </a:xfrm>
          <a:prstGeom prst="rect">
            <a:avLst/>
          </a:prstGeom>
          <a:noFill/>
        </p:spPr>
        <p:txBody>
          <a:bodyPr wrap="none" lIns="71323" tIns="35662" rIns="71323" bIns="35662">
            <a:spAutoFit/>
          </a:bodyPr>
          <a:lstStyle/>
          <a:p>
            <a:r>
              <a:rPr lang="ru-RU" sz="3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Показатели отрасли: животноводство</a:t>
            </a:r>
          </a:p>
        </p:txBody>
      </p:sp>
      <p:graphicFrame>
        <p:nvGraphicFramePr>
          <p:cNvPr id="17414" name="Диаграмма 9"/>
          <p:cNvGraphicFramePr>
            <a:graphicFrameLocks/>
          </p:cNvGraphicFramePr>
          <p:nvPr/>
        </p:nvGraphicFramePr>
        <p:xfrm>
          <a:off x="2166938" y="1622426"/>
          <a:ext cx="6705600" cy="2363788"/>
        </p:xfrm>
        <a:graphic>
          <a:graphicData uri="http://schemas.openxmlformats.org/presentationml/2006/ole">
            <p:oleObj spid="_x0000_s2050" r:id="rId4" imgW="8943607" imgH="2365453" progId="Excel.Sheet.8">
              <p:embed/>
            </p:oleObj>
          </a:graphicData>
        </a:graphic>
      </p:graphicFrame>
      <p:graphicFrame>
        <p:nvGraphicFramePr>
          <p:cNvPr id="17415" name="Диаграмма 10"/>
          <p:cNvGraphicFramePr>
            <a:graphicFrameLocks/>
          </p:cNvGraphicFramePr>
          <p:nvPr/>
        </p:nvGraphicFramePr>
        <p:xfrm>
          <a:off x="828676" y="4125913"/>
          <a:ext cx="8108156" cy="2071687"/>
        </p:xfrm>
        <a:graphic>
          <a:graphicData uri="http://schemas.openxmlformats.org/presentationml/2006/ole">
            <p:oleObj spid="_x0000_s2051" r:id="rId5" imgW="10815241" imgH="2072820" progId="Excel.Sheet.8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50256" y="1233489"/>
            <a:ext cx="6724650" cy="654825"/>
          </a:xfrm>
          <a:prstGeom prst="rect">
            <a:avLst/>
          </a:prstGeom>
        </p:spPr>
        <p:txBody>
          <a:bodyPr lIns="99852" tIns="49926" rIns="99852" bIns="49926">
            <a:spAutoFit/>
          </a:bodyPr>
          <a:lstStyle/>
          <a:p>
            <a:pPr algn="ctr"/>
            <a:r>
              <a:rPr lang="ru-RU" b="1" dirty="0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Ва</a:t>
            </a:r>
            <a:r>
              <a:rPr lang="ru-RU" b="1" dirty="0">
                <a:solidFill>
                  <a:srgbClr val="525252"/>
                </a:solidFill>
                <a:latin typeface="Tahoma" pitchFamily="34" charset="0"/>
                <a:cs typeface="Tahoma" pitchFamily="34" charset="0"/>
              </a:rPr>
              <a:t>лов</a:t>
            </a:r>
            <a:r>
              <a:rPr lang="ru-RU" b="1" dirty="0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ое производство скота и птицы на убой (в живом весе),</a:t>
            </a:r>
            <a:r>
              <a:rPr lang="ru-RU" dirty="0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тыс. тонн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68080" y="3832225"/>
            <a:ext cx="6944915" cy="377826"/>
          </a:xfrm>
          <a:prstGeom prst="rect">
            <a:avLst/>
          </a:prstGeom>
        </p:spPr>
        <p:txBody>
          <a:bodyPr lIns="99852" tIns="49926" rIns="99852" bIns="49926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в том числе мяса птицы и свинины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тыс. тонн</a:t>
            </a:r>
          </a:p>
        </p:txBody>
      </p:sp>
      <p:sp>
        <p:nvSpPr>
          <p:cNvPr id="15" name="Овал 14"/>
          <p:cNvSpPr/>
          <p:nvPr/>
        </p:nvSpPr>
        <p:spPr>
          <a:xfrm>
            <a:off x="126206" y="2805114"/>
            <a:ext cx="1035844" cy="1379537"/>
          </a:xfrm>
          <a:prstGeom prst="ellipse">
            <a:avLst/>
          </a:prstGeom>
          <a:noFill/>
          <a:ln w="349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-139863" y="3041276"/>
            <a:ext cx="1543051" cy="979961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/>
          <a:p>
            <a:pPr algn="ctr"/>
            <a:r>
              <a:rPr lang="ru-RU" sz="1600" b="1" dirty="0">
                <a:solidFill>
                  <a:srgbClr val="13591B"/>
                </a:solidFill>
                <a:latin typeface="Tahoma" pitchFamily="34" charset="0"/>
                <a:cs typeface="Tahoma" pitchFamily="34" charset="0"/>
              </a:rPr>
              <a:t>1 место</a:t>
            </a:r>
            <a:br>
              <a:rPr lang="ru-RU" sz="1600" b="1" dirty="0">
                <a:solidFill>
                  <a:srgbClr val="13591B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b="1" dirty="0">
                <a:solidFill>
                  <a:srgbClr val="13591B"/>
                </a:solidFill>
                <a:latin typeface="Tahoma" pitchFamily="34" charset="0"/>
                <a:cs typeface="Tahoma" pitchFamily="34" charset="0"/>
              </a:rPr>
              <a:t>в РФ</a:t>
            </a:r>
          </a:p>
          <a:p>
            <a:pPr algn="ctr"/>
            <a:r>
              <a:rPr lang="ru-RU" sz="9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по поголовью</a:t>
            </a:r>
            <a:br>
              <a:rPr lang="ru-RU" sz="9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</a:br>
            <a:r>
              <a:rPr lang="ru-RU" sz="9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птицы</a:t>
            </a:r>
          </a:p>
          <a:p>
            <a:pPr algn="ctr"/>
            <a:endParaRPr lang="ru-RU" sz="900" b="1" dirty="0">
              <a:solidFill>
                <a:srgbClr val="75861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28676" y="1404938"/>
            <a:ext cx="1171575" cy="1562100"/>
          </a:xfrm>
          <a:prstGeom prst="ellipse">
            <a:avLst/>
          </a:prstGeom>
          <a:noFill/>
          <a:ln w="349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9563" y="1695451"/>
            <a:ext cx="2209800" cy="903017"/>
          </a:xfrm>
          <a:prstGeom prst="rect">
            <a:avLst/>
          </a:prstGeom>
        </p:spPr>
        <p:txBody>
          <a:bodyPr lIns="71323" tIns="35662" rIns="71323" bIns="35662">
            <a:spAutoFit/>
          </a:bodyPr>
          <a:lstStyle/>
          <a:p>
            <a:pPr algn="ctr"/>
            <a:r>
              <a:rPr lang="ru-RU" b="1" dirty="0">
                <a:solidFill>
                  <a:srgbClr val="13591B"/>
                </a:solidFill>
                <a:latin typeface="Tahoma" pitchFamily="34" charset="0"/>
                <a:cs typeface="Tahoma" pitchFamily="34" charset="0"/>
              </a:rPr>
              <a:t>1 место</a:t>
            </a:r>
            <a:br>
              <a:rPr lang="ru-RU" b="1" dirty="0">
                <a:solidFill>
                  <a:srgbClr val="13591B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rgbClr val="13591B"/>
                </a:solidFill>
                <a:latin typeface="Tahoma" pitchFamily="34" charset="0"/>
                <a:cs typeface="Tahoma" pitchFamily="34" charset="0"/>
              </a:rPr>
              <a:t>в РФ</a:t>
            </a:r>
          </a:p>
          <a:p>
            <a:pPr algn="ctr"/>
            <a:r>
              <a:rPr lang="ru-RU" sz="9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в производстве</a:t>
            </a:r>
            <a:br>
              <a:rPr lang="ru-RU" sz="9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</a:br>
            <a:r>
              <a:rPr lang="ru-RU" sz="9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мяса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0446" y="3273705"/>
            <a:ext cx="1543050" cy="841462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/>
          <a:p>
            <a:pPr algn="ctr"/>
            <a:r>
              <a:rPr lang="ru-RU" sz="1600" b="1" dirty="0">
                <a:solidFill>
                  <a:srgbClr val="13591B"/>
                </a:solidFill>
                <a:latin typeface="Tahoma" pitchFamily="34" charset="0"/>
                <a:cs typeface="Tahoma" pitchFamily="34" charset="0"/>
              </a:rPr>
              <a:t>1 место</a:t>
            </a:r>
            <a:br>
              <a:rPr lang="ru-RU" sz="1600" b="1" dirty="0">
                <a:solidFill>
                  <a:srgbClr val="13591B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b="1" dirty="0">
                <a:solidFill>
                  <a:srgbClr val="13591B"/>
                </a:solidFill>
                <a:latin typeface="Tahoma" pitchFamily="34" charset="0"/>
                <a:cs typeface="Tahoma" pitchFamily="34" charset="0"/>
              </a:rPr>
              <a:t>в РФ</a:t>
            </a:r>
          </a:p>
          <a:p>
            <a:pPr algn="ctr"/>
            <a:r>
              <a:rPr lang="ru-RU" sz="9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по поголовью</a:t>
            </a:r>
          </a:p>
          <a:p>
            <a:pPr algn="ctr"/>
            <a:r>
              <a:rPr lang="ru-RU" sz="9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свиней</a:t>
            </a:r>
          </a:p>
        </p:txBody>
      </p:sp>
      <p:sp>
        <p:nvSpPr>
          <p:cNvPr id="27" name="Овал 26"/>
          <p:cNvSpPr/>
          <p:nvPr/>
        </p:nvSpPr>
        <p:spPr>
          <a:xfrm>
            <a:off x="1243013" y="3043238"/>
            <a:ext cx="1035844" cy="1381126"/>
          </a:xfrm>
          <a:prstGeom prst="ellipse">
            <a:avLst/>
          </a:prstGeom>
          <a:noFill/>
          <a:ln w="349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57489"/>
            <a:ext cx="914400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208" y="334963"/>
            <a:ext cx="8167069" cy="549074"/>
          </a:xfrm>
          <a:prstGeom prst="rect">
            <a:avLst/>
          </a:prstGeom>
          <a:noFill/>
        </p:spPr>
        <p:txBody>
          <a:bodyPr wrap="none" lIns="71323" tIns="35662" rIns="71323" bIns="35662">
            <a:spAutoFit/>
          </a:bodyPr>
          <a:lstStyle/>
          <a:p>
            <a:r>
              <a:rPr lang="ru-RU" sz="3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Показатели отрасли: растениеводство</a:t>
            </a: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1523115" y="1743814"/>
          <a:ext cx="7706738" cy="219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>
            <a:off x="4331494" y="1874838"/>
            <a:ext cx="0" cy="172878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915150" y="1874838"/>
            <a:ext cx="0" cy="172878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62100" y="1158876"/>
            <a:ext cx="7244954" cy="533685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Динамика урожайности зерновых и зернобобовых культур</a:t>
            </a:r>
            <a:br>
              <a:rPr lang="ru-RU" sz="15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</a:b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в хозяйствах всех категорий Белгородской области с 1990 по 2018 гг., 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ц/га</a:t>
            </a:r>
          </a:p>
        </p:txBody>
      </p:sp>
      <p:sp>
        <p:nvSpPr>
          <p:cNvPr id="18441" name="Прямоугольник 33"/>
          <p:cNvSpPr>
            <a:spLocks noChangeArrowheads="1"/>
          </p:cNvSpPr>
          <p:nvPr/>
        </p:nvSpPr>
        <p:spPr bwMode="auto">
          <a:xfrm>
            <a:off x="1635919" y="1795464"/>
            <a:ext cx="673030" cy="64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l-GR" sz="900" b="1" dirty="0">
                <a:solidFill>
                  <a:srgbClr val="13591B"/>
                </a:solidFill>
              </a:rPr>
              <a:t>μ</a:t>
            </a:r>
            <a:r>
              <a:rPr lang="ru-RU" sz="900" b="1" dirty="0">
                <a:solidFill>
                  <a:srgbClr val="13591B"/>
                </a:solidFill>
              </a:rPr>
              <a:t> за 10 лет</a:t>
            </a:r>
          </a:p>
          <a:p>
            <a:pPr algn="ctr"/>
            <a:r>
              <a:rPr lang="ru-RU" sz="1900" b="1" dirty="0">
                <a:solidFill>
                  <a:srgbClr val="13591B"/>
                </a:solidFill>
              </a:rPr>
              <a:t>23,9</a:t>
            </a:r>
          </a:p>
          <a:p>
            <a:pPr algn="ctr"/>
            <a:endParaRPr lang="ru-RU" sz="900" b="1" dirty="0">
              <a:solidFill>
                <a:srgbClr val="13591B"/>
              </a:solidFill>
              <a:latin typeface="Calibri" pitchFamily="34" charset="0"/>
            </a:endParaRPr>
          </a:p>
        </p:txBody>
      </p:sp>
      <p:sp>
        <p:nvSpPr>
          <p:cNvPr id="18442" name="Прямоугольник 34"/>
          <p:cNvSpPr>
            <a:spLocks noChangeArrowheads="1"/>
          </p:cNvSpPr>
          <p:nvPr/>
        </p:nvSpPr>
        <p:spPr bwMode="auto">
          <a:xfrm>
            <a:off x="4389835" y="1795464"/>
            <a:ext cx="673030" cy="64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l-GR" sz="900" b="1" dirty="0">
                <a:solidFill>
                  <a:srgbClr val="13591B"/>
                </a:solidFill>
              </a:rPr>
              <a:t>μ</a:t>
            </a:r>
            <a:r>
              <a:rPr lang="ru-RU" sz="900" b="1" dirty="0">
                <a:solidFill>
                  <a:srgbClr val="13591B"/>
                </a:solidFill>
              </a:rPr>
              <a:t> за 10 лет</a:t>
            </a:r>
          </a:p>
          <a:p>
            <a:pPr algn="ctr"/>
            <a:r>
              <a:rPr lang="ru-RU" sz="1900" b="1" dirty="0">
                <a:solidFill>
                  <a:srgbClr val="13591B"/>
                </a:solidFill>
              </a:rPr>
              <a:t>26,1</a:t>
            </a:r>
          </a:p>
          <a:p>
            <a:pPr algn="ctr"/>
            <a:endParaRPr lang="ru-RU" sz="900" b="1" dirty="0">
              <a:solidFill>
                <a:srgbClr val="13591B"/>
              </a:solidFill>
              <a:latin typeface="Calibri" pitchFamily="34" charset="0"/>
            </a:endParaRPr>
          </a:p>
        </p:txBody>
      </p:sp>
      <p:sp>
        <p:nvSpPr>
          <p:cNvPr id="18443" name="Прямоугольник 35"/>
          <p:cNvSpPr>
            <a:spLocks noChangeArrowheads="1"/>
          </p:cNvSpPr>
          <p:nvPr/>
        </p:nvSpPr>
        <p:spPr bwMode="auto">
          <a:xfrm>
            <a:off x="6966347" y="1795464"/>
            <a:ext cx="615322" cy="64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l-GR" sz="900" b="1" dirty="0">
                <a:solidFill>
                  <a:srgbClr val="13591B"/>
                </a:solidFill>
              </a:rPr>
              <a:t>μ</a:t>
            </a:r>
            <a:r>
              <a:rPr lang="ru-RU" sz="900" b="1" dirty="0">
                <a:solidFill>
                  <a:srgbClr val="13591B"/>
                </a:solidFill>
              </a:rPr>
              <a:t> за 9 лет</a:t>
            </a:r>
          </a:p>
          <a:p>
            <a:pPr algn="ctr"/>
            <a:r>
              <a:rPr lang="ru-RU" sz="1900" b="1" dirty="0">
                <a:solidFill>
                  <a:srgbClr val="13591B"/>
                </a:solidFill>
              </a:rPr>
              <a:t>38,8</a:t>
            </a:r>
          </a:p>
          <a:p>
            <a:pPr algn="ctr"/>
            <a:endParaRPr lang="ru-RU" sz="900" b="1" dirty="0">
              <a:solidFill>
                <a:srgbClr val="13591B"/>
              </a:solidFill>
              <a:latin typeface="Calibri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662113" y="4948239"/>
            <a:ext cx="856060" cy="1103312"/>
          </a:xfrm>
          <a:prstGeom prst="ellipse">
            <a:avLst/>
          </a:prstGeom>
          <a:solidFill>
            <a:srgbClr val="13591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/>
            <a:r>
              <a:rPr lang="ru-RU" sz="11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4 млн. тонн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41797" y="4672013"/>
            <a:ext cx="2018109" cy="241298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зерновые + соя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22886" y="5391150"/>
            <a:ext cx="2018109" cy="241298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комбикорма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651524" y="5708650"/>
            <a:ext cx="783431" cy="10096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13591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/>
            <a:r>
              <a:rPr lang="ru-RU" sz="11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5 млн. тонн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461024" y="5799139"/>
            <a:ext cx="234553" cy="147637"/>
          </a:xfrm>
          <a:prstGeom prst="straightConnector1">
            <a:avLst/>
          </a:prstGeom>
          <a:ln w="38100">
            <a:solidFill>
              <a:srgbClr val="1359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3888582" y="4408489"/>
            <a:ext cx="847725" cy="1130300"/>
          </a:xfrm>
          <a:prstGeom prst="ellipse">
            <a:avLst/>
          </a:prstGeom>
          <a:solidFill>
            <a:srgbClr val="13591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/>
            <a:r>
              <a:rPr lang="ru-RU" sz="11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400 тыс. тонн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83745" y="4149726"/>
            <a:ext cx="1997869" cy="241298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подсолнечник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82680" y="4692651"/>
            <a:ext cx="1997869" cy="410575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растительное</a:t>
            </a:r>
            <a:br>
              <a:rPr lang="ru-RU" sz="11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</a:b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масло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4816080" y="5256213"/>
            <a:ext cx="847725" cy="11303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13591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/>
            <a:r>
              <a:rPr lang="ru-RU" sz="11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445 тыс. тонн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4718448" y="5354639"/>
            <a:ext cx="161925" cy="115888"/>
          </a:xfrm>
          <a:prstGeom prst="straightConnector1">
            <a:avLst/>
          </a:prstGeom>
          <a:ln w="38100">
            <a:solidFill>
              <a:srgbClr val="1359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774531" y="4351338"/>
            <a:ext cx="1997869" cy="241298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сахарная свёкла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30628" y="5180013"/>
            <a:ext cx="1538288" cy="241298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сахар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6306742" y="4768851"/>
            <a:ext cx="847725" cy="1130300"/>
          </a:xfrm>
          <a:prstGeom prst="ellipse">
            <a:avLst/>
          </a:prstGeom>
          <a:solidFill>
            <a:srgbClr val="13591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/>
            <a:r>
              <a:rPr lang="ru-RU" sz="11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3 млн. тонн</a:t>
            </a:r>
          </a:p>
        </p:txBody>
      </p:sp>
      <p:sp>
        <p:nvSpPr>
          <p:cNvPr id="59" name="Овал 58"/>
          <p:cNvSpPr/>
          <p:nvPr/>
        </p:nvSpPr>
        <p:spPr>
          <a:xfrm>
            <a:off x="7312820" y="5519739"/>
            <a:ext cx="847725" cy="11303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13591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/>
            <a:r>
              <a:rPr lang="ru-RU" sz="11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435 тыс. тонн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7121129" y="5597525"/>
            <a:ext cx="233363" cy="150814"/>
          </a:xfrm>
          <a:prstGeom prst="straightConnector1">
            <a:avLst/>
          </a:prstGeom>
          <a:ln w="38100">
            <a:solidFill>
              <a:srgbClr val="1359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0" y="1444626"/>
            <a:ext cx="1862458" cy="256686"/>
          </a:xfrm>
          <a:prstGeom prst="rect">
            <a:avLst/>
          </a:prstGeom>
          <a:noFill/>
        </p:spPr>
        <p:txBody>
          <a:bodyPr wrap="none" lIns="71323" tIns="35662" rIns="71323" bIns="35662">
            <a:spAutoFit/>
          </a:bodyPr>
          <a:lstStyle/>
          <a:p>
            <a:r>
              <a:rPr lang="ru-RU" sz="1200" b="1" dirty="0">
                <a:solidFill>
                  <a:srgbClr val="13B1C8"/>
                </a:solidFill>
                <a:latin typeface="Tahoma" pitchFamily="34" charset="0"/>
                <a:cs typeface="Tahoma" pitchFamily="34" charset="0"/>
              </a:rPr>
              <a:t>2018 год</a:t>
            </a:r>
            <a:r>
              <a:rPr lang="en-US" sz="1200" b="1" dirty="0">
                <a:solidFill>
                  <a:srgbClr val="13B1C8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произведено:</a:t>
            </a:r>
            <a:endParaRPr lang="ru-RU" sz="1200" b="1" dirty="0">
              <a:solidFill>
                <a:srgbClr val="13B1C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60" name="TextBox 61"/>
          <p:cNvSpPr txBox="1">
            <a:spLocks noChangeArrowheads="1"/>
          </p:cNvSpPr>
          <p:nvPr/>
        </p:nvSpPr>
        <p:spPr bwMode="auto">
          <a:xfrm>
            <a:off x="2480074" y="4824413"/>
            <a:ext cx="1210865" cy="50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pPr algn="ctr"/>
            <a:r>
              <a:rPr lang="ru-RU" sz="1200" b="1" dirty="0">
                <a:solidFill>
                  <a:srgbClr val="13591B"/>
                </a:solidFill>
                <a:latin typeface="Arial Black" pitchFamily="34" charset="0"/>
              </a:rPr>
              <a:t>Доля в РФ</a:t>
            </a:r>
          </a:p>
          <a:p>
            <a:pPr algn="ctr"/>
            <a:r>
              <a:rPr lang="ru-RU" sz="1600" b="1" dirty="0">
                <a:solidFill>
                  <a:srgbClr val="13591B"/>
                </a:solidFill>
                <a:latin typeface="Arial Black" pitchFamily="34" charset="0"/>
              </a:rPr>
              <a:t>19%</a:t>
            </a:r>
          </a:p>
        </p:txBody>
      </p:sp>
      <p:sp>
        <p:nvSpPr>
          <p:cNvPr id="18461" name="TextBox 64"/>
          <p:cNvSpPr txBox="1">
            <a:spLocks noChangeArrowheads="1"/>
          </p:cNvSpPr>
          <p:nvPr/>
        </p:nvSpPr>
        <p:spPr bwMode="auto">
          <a:xfrm>
            <a:off x="4666061" y="4175125"/>
            <a:ext cx="1319213" cy="50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pPr algn="ctr"/>
            <a:r>
              <a:rPr lang="ru-RU" sz="1200" b="1" dirty="0">
                <a:solidFill>
                  <a:srgbClr val="13591B"/>
                </a:solidFill>
                <a:latin typeface="Arial Black" pitchFamily="34" charset="0"/>
              </a:rPr>
              <a:t>Доля в РФ</a:t>
            </a:r>
          </a:p>
          <a:p>
            <a:pPr algn="ctr"/>
            <a:r>
              <a:rPr lang="ru-RU" sz="1600" b="1" dirty="0">
                <a:solidFill>
                  <a:srgbClr val="13591B"/>
                </a:solidFill>
                <a:latin typeface="Arial Black" pitchFamily="34" charset="0"/>
              </a:rPr>
              <a:t>9,5%</a:t>
            </a:r>
          </a:p>
        </p:txBody>
      </p:sp>
      <p:sp>
        <p:nvSpPr>
          <p:cNvPr id="18462" name="TextBox 65"/>
          <p:cNvSpPr txBox="1">
            <a:spLocks noChangeArrowheads="1"/>
          </p:cNvSpPr>
          <p:nvPr/>
        </p:nvSpPr>
        <p:spPr bwMode="auto">
          <a:xfrm>
            <a:off x="7102079" y="4672013"/>
            <a:ext cx="1319213" cy="50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pPr algn="ctr"/>
            <a:r>
              <a:rPr lang="ru-RU" sz="1200" b="1" dirty="0">
                <a:solidFill>
                  <a:srgbClr val="13591B"/>
                </a:solidFill>
                <a:latin typeface="Arial Black" pitchFamily="34" charset="0"/>
              </a:rPr>
              <a:t>Доля в РФ</a:t>
            </a:r>
          </a:p>
          <a:p>
            <a:pPr algn="ctr"/>
            <a:r>
              <a:rPr lang="ru-RU" sz="1600" b="1" dirty="0">
                <a:solidFill>
                  <a:srgbClr val="13591B"/>
                </a:solidFill>
                <a:latin typeface="Arial Black" pitchFamily="34" charset="0"/>
              </a:rPr>
              <a:t>7%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533400" y="1928814"/>
            <a:ext cx="1997869" cy="241298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соя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75035" y="2173288"/>
            <a:ext cx="847725" cy="1130300"/>
          </a:xfrm>
          <a:prstGeom prst="ellipse">
            <a:avLst/>
          </a:prstGeom>
          <a:solidFill>
            <a:srgbClr val="80A1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/>
            <a:r>
              <a:rPr lang="ru-RU" sz="11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553 тыс. тонн</a:t>
            </a:r>
          </a:p>
        </p:txBody>
      </p:sp>
      <p:sp>
        <p:nvSpPr>
          <p:cNvPr id="40" name="Овал 39"/>
          <p:cNvSpPr/>
          <p:nvPr/>
        </p:nvSpPr>
        <p:spPr>
          <a:xfrm>
            <a:off x="563168" y="3484564"/>
            <a:ext cx="848915" cy="11318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80A1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/>
            <a:r>
              <a:rPr lang="ru-RU" sz="11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23,9</a:t>
            </a:r>
            <a:br>
              <a:rPr lang="ru-RU" sz="11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100" b="1" dirty="0" err="1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ц</a:t>
            </a:r>
            <a:r>
              <a:rPr lang="ru-RU" sz="11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/га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875111" y="3278189"/>
            <a:ext cx="55959" cy="206375"/>
          </a:xfrm>
          <a:prstGeom prst="straightConnector1">
            <a:avLst/>
          </a:prstGeom>
          <a:ln w="38100">
            <a:solidFill>
              <a:srgbClr val="80A1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7" name="TextBox 45"/>
          <p:cNvSpPr txBox="1">
            <a:spLocks noChangeArrowheads="1"/>
          </p:cNvSpPr>
          <p:nvPr/>
        </p:nvSpPr>
        <p:spPr bwMode="auto">
          <a:xfrm>
            <a:off x="1401366" y="3965575"/>
            <a:ext cx="814094" cy="44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ru-RU" sz="1200" b="1" dirty="0">
                <a:solidFill>
                  <a:srgbClr val="80A139"/>
                </a:solidFill>
                <a:latin typeface="Arial Black" pitchFamily="34" charset="0"/>
              </a:rPr>
              <a:t>1 место</a:t>
            </a:r>
            <a:br>
              <a:rPr lang="ru-RU" sz="1200" b="1" dirty="0">
                <a:solidFill>
                  <a:srgbClr val="80A139"/>
                </a:solidFill>
                <a:latin typeface="Arial Black" pitchFamily="34" charset="0"/>
              </a:rPr>
            </a:br>
            <a:r>
              <a:rPr lang="ru-RU" sz="1200" b="1" dirty="0">
                <a:solidFill>
                  <a:srgbClr val="80A139"/>
                </a:solidFill>
                <a:latin typeface="Arial Black" pitchFamily="34" charset="0"/>
              </a:rPr>
              <a:t> в РФ</a:t>
            </a:r>
            <a:endParaRPr lang="ru-RU" sz="1600" b="1" dirty="0">
              <a:solidFill>
                <a:srgbClr val="80A139"/>
              </a:solidFill>
              <a:latin typeface="Arial Black" pitchFamily="34" charset="0"/>
            </a:endParaRPr>
          </a:p>
        </p:txBody>
      </p:sp>
      <p:sp>
        <p:nvSpPr>
          <p:cNvPr id="18468" name="TextBox 51"/>
          <p:cNvSpPr txBox="1">
            <a:spLocks noChangeArrowheads="1"/>
          </p:cNvSpPr>
          <p:nvPr/>
        </p:nvSpPr>
        <p:spPr bwMode="auto">
          <a:xfrm>
            <a:off x="857250" y="1865314"/>
            <a:ext cx="814094" cy="44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ru-RU" sz="1200" b="1" dirty="0">
                <a:solidFill>
                  <a:srgbClr val="80A139"/>
                </a:solidFill>
                <a:latin typeface="Arial Black" pitchFamily="34" charset="0"/>
              </a:rPr>
              <a:t>2 место</a:t>
            </a:r>
          </a:p>
          <a:p>
            <a:pPr algn="ctr"/>
            <a:r>
              <a:rPr lang="ru-RU" sz="1200" b="1" dirty="0">
                <a:solidFill>
                  <a:srgbClr val="80A139"/>
                </a:solidFill>
                <a:latin typeface="Arial Black" pitchFamily="34" charset="0"/>
              </a:rPr>
              <a:t>в РФ</a:t>
            </a:r>
            <a:endParaRPr lang="ru-RU" sz="1600" b="1" dirty="0">
              <a:solidFill>
                <a:srgbClr val="80A13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143"/>
            <a:ext cx="9144441" cy="30758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8"/>
          <p:cNvGrpSpPr/>
          <p:nvPr/>
        </p:nvGrpSpPr>
        <p:grpSpPr>
          <a:xfrm>
            <a:off x="1086819" y="696011"/>
            <a:ext cx="7920880" cy="3926381"/>
            <a:chOff x="0" y="1263786"/>
            <a:chExt cx="8615335" cy="518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</p:grpSpPr>
        <p:grpSp>
          <p:nvGrpSpPr>
            <p:cNvPr id="3" name="Группа 9"/>
            <p:cNvGrpSpPr/>
            <p:nvPr/>
          </p:nvGrpSpPr>
          <p:grpSpPr>
            <a:xfrm>
              <a:off x="0" y="1263786"/>
              <a:ext cx="8615335" cy="5181600"/>
              <a:chOff x="0" y="1268760"/>
              <a:chExt cx="8615335" cy="5181600"/>
            </a:xfrm>
          </p:grpSpPr>
          <p:grpSp>
            <p:nvGrpSpPr>
              <p:cNvPr id="4" name="Group 1"/>
              <p:cNvGrpSpPr>
                <a:grpSpLocks noChangeAspect="1"/>
              </p:cNvGrpSpPr>
              <p:nvPr/>
            </p:nvGrpSpPr>
            <p:grpSpPr bwMode="auto">
              <a:xfrm>
                <a:off x="571472" y="1268760"/>
                <a:ext cx="8043863" cy="5181600"/>
                <a:chOff x="4745" y="3654"/>
                <a:chExt cx="6414" cy="4167"/>
              </a:xfrm>
            </p:grpSpPr>
            <p:sp>
              <p:nvSpPr>
                <p:cNvPr id="17" name="AutoShape 4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745" y="3654"/>
                  <a:ext cx="6414" cy="4167"/>
                </a:xfrm>
                <a:prstGeom prst="rect">
                  <a:avLst/>
                </a:prstGeom>
                <a:noFill/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Freeform 42"/>
                <p:cNvSpPr>
                  <a:spLocks/>
                </p:cNvSpPr>
                <p:nvPr/>
              </p:nvSpPr>
              <p:spPr bwMode="auto">
                <a:xfrm>
                  <a:off x="4749" y="5473"/>
                  <a:ext cx="900" cy="907"/>
                </a:xfrm>
                <a:custGeom>
                  <a:avLst/>
                  <a:gdLst/>
                  <a:ahLst/>
                  <a:cxnLst>
                    <a:cxn ang="0">
                      <a:pos x="294" y="90"/>
                    </a:cxn>
                    <a:cxn ang="0">
                      <a:pos x="0" y="297"/>
                    </a:cxn>
                    <a:cxn ang="0">
                      <a:pos x="0" y="595"/>
                    </a:cxn>
                    <a:cxn ang="0">
                      <a:pos x="593" y="1630"/>
                    </a:cxn>
                    <a:cxn ang="0">
                      <a:pos x="887" y="1777"/>
                    </a:cxn>
                    <a:cxn ang="0">
                      <a:pos x="1334" y="1630"/>
                    </a:cxn>
                    <a:cxn ang="0">
                      <a:pos x="1777" y="1333"/>
                    </a:cxn>
                    <a:cxn ang="0">
                      <a:pos x="1777" y="1039"/>
                    </a:cxn>
                    <a:cxn ang="0">
                      <a:pos x="1480" y="1039"/>
                    </a:cxn>
                    <a:cxn ang="0">
                      <a:pos x="1184" y="595"/>
                    </a:cxn>
                    <a:cxn ang="0">
                      <a:pos x="1334" y="297"/>
                    </a:cxn>
                    <a:cxn ang="0">
                      <a:pos x="740" y="0"/>
                    </a:cxn>
                    <a:cxn ang="0">
                      <a:pos x="294" y="90"/>
                    </a:cxn>
                  </a:cxnLst>
                  <a:rect l="0" t="0" r="r" b="b"/>
                  <a:pathLst>
                    <a:path w="1777" h="1777">
                      <a:moveTo>
                        <a:pt x="294" y="90"/>
                      </a:moveTo>
                      <a:lnTo>
                        <a:pt x="0" y="297"/>
                      </a:lnTo>
                      <a:lnTo>
                        <a:pt x="0" y="595"/>
                      </a:lnTo>
                      <a:lnTo>
                        <a:pt x="593" y="1630"/>
                      </a:lnTo>
                      <a:lnTo>
                        <a:pt x="887" y="1777"/>
                      </a:lnTo>
                      <a:lnTo>
                        <a:pt x="1334" y="1630"/>
                      </a:lnTo>
                      <a:lnTo>
                        <a:pt x="1777" y="1333"/>
                      </a:lnTo>
                      <a:lnTo>
                        <a:pt x="1777" y="1039"/>
                      </a:lnTo>
                      <a:lnTo>
                        <a:pt x="1480" y="1039"/>
                      </a:lnTo>
                      <a:lnTo>
                        <a:pt x="1184" y="595"/>
                      </a:lnTo>
                      <a:lnTo>
                        <a:pt x="1334" y="297"/>
                      </a:lnTo>
                      <a:lnTo>
                        <a:pt x="740" y="0"/>
                      </a:lnTo>
                      <a:lnTo>
                        <a:pt x="294" y="9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Freeform 41"/>
                <p:cNvSpPr>
                  <a:spLocks/>
                </p:cNvSpPr>
                <p:nvPr/>
              </p:nvSpPr>
              <p:spPr bwMode="auto">
                <a:xfrm>
                  <a:off x="5030" y="4641"/>
                  <a:ext cx="992" cy="908"/>
                </a:xfrm>
                <a:custGeom>
                  <a:avLst/>
                  <a:gdLst/>
                  <a:ahLst/>
                  <a:cxnLst>
                    <a:cxn ang="0">
                      <a:pos x="0" y="595"/>
                    </a:cxn>
                    <a:cxn ang="0">
                      <a:pos x="0" y="445"/>
                    </a:cxn>
                    <a:cxn ang="0">
                      <a:pos x="294" y="445"/>
                    </a:cxn>
                    <a:cxn ang="0">
                      <a:pos x="294" y="297"/>
                    </a:cxn>
                    <a:cxn ang="0">
                      <a:pos x="591" y="297"/>
                    </a:cxn>
                    <a:cxn ang="0">
                      <a:pos x="741" y="445"/>
                    </a:cxn>
                    <a:cxn ang="0">
                      <a:pos x="888" y="0"/>
                    </a:cxn>
                    <a:cxn ang="0">
                      <a:pos x="1185" y="0"/>
                    </a:cxn>
                    <a:cxn ang="0">
                      <a:pos x="1331" y="445"/>
                    </a:cxn>
                    <a:cxn ang="0">
                      <a:pos x="1775" y="445"/>
                    </a:cxn>
                    <a:cxn ang="0">
                      <a:pos x="1922" y="742"/>
                    </a:cxn>
                    <a:cxn ang="0">
                      <a:pos x="1478" y="742"/>
                    </a:cxn>
                    <a:cxn ang="0">
                      <a:pos x="1775" y="1186"/>
                    </a:cxn>
                    <a:cxn ang="0">
                      <a:pos x="1628" y="1484"/>
                    </a:cxn>
                    <a:cxn ang="0">
                      <a:pos x="741" y="1631"/>
                    </a:cxn>
                    <a:cxn ang="0">
                      <a:pos x="591" y="1778"/>
                    </a:cxn>
                    <a:cxn ang="0">
                      <a:pos x="444" y="1778"/>
                    </a:cxn>
                    <a:cxn ang="0">
                      <a:pos x="107" y="1614"/>
                    </a:cxn>
                    <a:cxn ang="0">
                      <a:pos x="527" y="1464"/>
                    </a:cxn>
                    <a:cxn ang="0">
                      <a:pos x="444" y="889"/>
                    </a:cxn>
                    <a:cxn ang="0">
                      <a:pos x="147" y="889"/>
                    </a:cxn>
                    <a:cxn ang="0">
                      <a:pos x="0" y="595"/>
                    </a:cxn>
                  </a:cxnLst>
                  <a:rect l="0" t="0" r="r" b="b"/>
                  <a:pathLst>
                    <a:path w="1922" h="1778">
                      <a:moveTo>
                        <a:pt x="0" y="595"/>
                      </a:moveTo>
                      <a:lnTo>
                        <a:pt x="0" y="445"/>
                      </a:lnTo>
                      <a:lnTo>
                        <a:pt x="294" y="445"/>
                      </a:lnTo>
                      <a:lnTo>
                        <a:pt x="294" y="297"/>
                      </a:lnTo>
                      <a:lnTo>
                        <a:pt x="591" y="297"/>
                      </a:lnTo>
                      <a:lnTo>
                        <a:pt x="741" y="445"/>
                      </a:lnTo>
                      <a:lnTo>
                        <a:pt x="888" y="0"/>
                      </a:lnTo>
                      <a:lnTo>
                        <a:pt x="1185" y="0"/>
                      </a:lnTo>
                      <a:lnTo>
                        <a:pt x="1331" y="445"/>
                      </a:lnTo>
                      <a:lnTo>
                        <a:pt x="1775" y="445"/>
                      </a:lnTo>
                      <a:lnTo>
                        <a:pt x="1922" y="742"/>
                      </a:lnTo>
                      <a:lnTo>
                        <a:pt x="1478" y="742"/>
                      </a:lnTo>
                      <a:lnTo>
                        <a:pt x="1775" y="1186"/>
                      </a:lnTo>
                      <a:lnTo>
                        <a:pt x="1628" y="1484"/>
                      </a:lnTo>
                      <a:lnTo>
                        <a:pt x="741" y="1631"/>
                      </a:lnTo>
                      <a:lnTo>
                        <a:pt x="591" y="1778"/>
                      </a:lnTo>
                      <a:lnTo>
                        <a:pt x="444" y="1778"/>
                      </a:lnTo>
                      <a:lnTo>
                        <a:pt x="107" y="1614"/>
                      </a:lnTo>
                      <a:lnTo>
                        <a:pt x="527" y="1464"/>
                      </a:lnTo>
                      <a:lnTo>
                        <a:pt x="444" y="889"/>
                      </a:lnTo>
                      <a:lnTo>
                        <a:pt x="147" y="889"/>
                      </a:lnTo>
                      <a:lnTo>
                        <a:pt x="0" y="595"/>
                      </a:lnTo>
                      <a:close/>
                    </a:path>
                  </a:pathLst>
                </a:custGeom>
                <a:solidFill>
                  <a:srgbClr val="92D050">
                    <a:alpha val="57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Freeform 40"/>
                <p:cNvSpPr>
                  <a:spLocks/>
                </p:cNvSpPr>
                <p:nvPr/>
              </p:nvSpPr>
              <p:spPr bwMode="auto">
                <a:xfrm>
                  <a:off x="5275" y="5398"/>
                  <a:ext cx="823" cy="756"/>
                </a:xfrm>
                <a:custGeom>
                  <a:avLst/>
                  <a:gdLst/>
                  <a:ahLst/>
                  <a:cxnLst>
                    <a:cxn ang="0">
                      <a:pos x="227" y="453"/>
                    </a:cxn>
                    <a:cxn ang="0">
                      <a:pos x="227" y="363"/>
                    </a:cxn>
                    <a:cxn ang="0">
                      <a:pos x="136" y="363"/>
                    </a:cxn>
                    <a:cxn ang="0">
                      <a:pos x="45" y="227"/>
                    </a:cxn>
                    <a:cxn ang="0">
                      <a:pos x="91" y="136"/>
                    </a:cxn>
                    <a:cxn ang="0">
                      <a:pos x="0" y="90"/>
                    </a:cxn>
                    <a:cxn ang="0">
                      <a:pos x="45" y="90"/>
                    </a:cxn>
                    <a:cxn ang="0">
                      <a:pos x="91" y="45"/>
                    </a:cxn>
                    <a:cxn ang="0">
                      <a:pos x="363" y="0"/>
                    </a:cxn>
                    <a:cxn ang="0">
                      <a:pos x="317" y="90"/>
                    </a:cxn>
                    <a:cxn ang="0">
                      <a:pos x="499" y="227"/>
                    </a:cxn>
                    <a:cxn ang="0">
                      <a:pos x="408" y="272"/>
                    </a:cxn>
                    <a:cxn ang="0">
                      <a:pos x="408" y="363"/>
                    </a:cxn>
                    <a:cxn ang="0">
                      <a:pos x="408" y="408"/>
                    </a:cxn>
                    <a:cxn ang="0">
                      <a:pos x="363" y="453"/>
                    </a:cxn>
                    <a:cxn ang="0">
                      <a:pos x="227" y="453"/>
                    </a:cxn>
                  </a:cxnLst>
                  <a:rect l="0" t="0" r="r" b="b"/>
                  <a:pathLst>
                    <a:path w="499" h="453">
                      <a:moveTo>
                        <a:pt x="227" y="453"/>
                      </a:moveTo>
                      <a:lnTo>
                        <a:pt x="227" y="363"/>
                      </a:lnTo>
                      <a:lnTo>
                        <a:pt x="136" y="363"/>
                      </a:lnTo>
                      <a:lnTo>
                        <a:pt x="45" y="227"/>
                      </a:lnTo>
                      <a:lnTo>
                        <a:pt x="91" y="136"/>
                      </a:lnTo>
                      <a:lnTo>
                        <a:pt x="0" y="90"/>
                      </a:lnTo>
                      <a:lnTo>
                        <a:pt x="45" y="90"/>
                      </a:lnTo>
                      <a:lnTo>
                        <a:pt x="91" y="45"/>
                      </a:lnTo>
                      <a:lnTo>
                        <a:pt x="363" y="0"/>
                      </a:lnTo>
                      <a:lnTo>
                        <a:pt x="317" y="90"/>
                      </a:lnTo>
                      <a:lnTo>
                        <a:pt x="499" y="227"/>
                      </a:lnTo>
                      <a:lnTo>
                        <a:pt x="408" y="272"/>
                      </a:lnTo>
                      <a:lnTo>
                        <a:pt x="408" y="363"/>
                      </a:lnTo>
                      <a:lnTo>
                        <a:pt x="408" y="408"/>
                      </a:lnTo>
                      <a:lnTo>
                        <a:pt x="363" y="453"/>
                      </a:lnTo>
                      <a:lnTo>
                        <a:pt x="227" y="453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Freeform 39"/>
                <p:cNvSpPr>
                  <a:spLocks/>
                </p:cNvSpPr>
                <p:nvPr/>
              </p:nvSpPr>
              <p:spPr bwMode="auto">
                <a:xfrm>
                  <a:off x="5573" y="4264"/>
                  <a:ext cx="976" cy="831"/>
                </a:xfrm>
                <a:custGeom>
                  <a:avLst/>
                  <a:gdLst/>
                  <a:ahLst/>
                  <a:cxnLst>
                    <a:cxn ang="0">
                      <a:pos x="46" y="227"/>
                    </a:cxn>
                    <a:cxn ang="0">
                      <a:pos x="91" y="182"/>
                    </a:cxn>
                    <a:cxn ang="0">
                      <a:pos x="0" y="91"/>
                    </a:cxn>
                    <a:cxn ang="0">
                      <a:pos x="91" y="0"/>
                    </a:cxn>
                    <a:cxn ang="0">
                      <a:pos x="182" y="91"/>
                    </a:cxn>
                    <a:cxn ang="0">
                      <a:pos x="318" y="91"/>
                    </a:cxn>
                    <a:cxn ang="0">
                      <a:pos x="363" y="136"/>
                    </a:cxn>
                    <a:cxn ang="0">
                      <a:pos x="454" y="136"/>
                    </a:cxn>
                    <a:cxn ang="0">
                      <a:pos x="499" y="91"/>
                    </a:cxn>
                    <a:cxn ang="0">
                      <a:pos x="590" y="227"/>
                    </a:cxn>
                    <a:cxn ang="0">
                      <a:pos x="590" y="318"/>
                    </a:cxn>
                    <a:cxn ang="0">
                      <a:pos x="545" y="363"/>
                    </a:cxn>
                    <a:cxn ang="0">
                      <a:pos x="590" y="409"/>
                    </a:cxn>
                    <a:cxn ang="0">
                      <a:pos x="499" y="499"/>
                    </a:cxn>
                    <a:cxn ang="0">
                      <a:pos x="408" y="454"/>
                    </a:cxn>
                    <a:cxn ang="0">
                      <a:pos x="272" y="454"/>
                    </a:cxn>
                    <a:cxn ang="0">
                      <a:pos x="227" y="363"/>
                    </a:cxn>
                    <a:cxn ang="0">
                      <a:pos x="91" y="363"/>
                    </a:cxn>
                    <a:cxn ang="0">
                      <a:pos x="46" y="227"/>
                    </a:cxn>
                  </a:cxnLst>
                  <a:rect l="0" t="0" r="r" b="b"/>
                  <a:pathLst>
                    <a:path w="590" h="499">
                      <a:moveTo>
                        <a:pt x="46" y="227"/>
                      </a:moveTo>
                      <a:lnTo>
                        <a:pt x="91" y="182"/>
                      </a:lnTo>
                      <a:lnTo>
                        <a:pt x="0" y="91"/>
                      </a:lnTo>
                      <a:lnTo>
                        <a:pt x="91" y="0"/>
                      </a:lnTo>
                      <a:lnTo>
                        <a:pt x="182" y="91"/>
                      </a:lnTo>
                      <a:lnTo>
                        <a:pt x="318" y="91"/>
                      </a:lnTo>
                      <a:lnTo>
                        <a:pt x="363" y="136"/>
                      </a:lnTo>
                      <a:lnTo>
                        <a:pt x="454" y="136"/>
                      </a:lnTo>
                      <a:lnTo>
                        <a:pt x="499" y="91"/>
                      </a:lnTo>
                      <a:lnTo>
                        <a:pt x="590" y="227"/>
                      </a:lnTo>
                      <a:lnTo>
                        <a:pt x="590" y="318"/>
                      </a:lnTo>
                      <a:lnTo>
                        <a:pt x="545" y="363"/>
                      </a:lnTo>
                      <a:lnTo>
                        <a:pt x="590" y="409"/>
                      </a:lnTo>
                      <a:lnTo>
                        <a:pt x="499" y="499"/>
                      </a:lnTo>
                      <a:lnTo>
                        <a:pt x="408" y="454"/>
                      </a:lnTo>
                      <a:lnTo>
                        <a:pt x="272" y="454"/>
                      </a:lnTo>
                      <a:lnTo>
                        <a:pt x="227" y="363"/>
                      </a:lnTo>
                      <a:lnTo>
                        <a:pt x="91" y="363"/>
                      </a:lnTo>
                      <a:lnTo>
                        <a:pt x="46" y="227"/>
                      </a:lnTo>
                      <a:close/>
                    </a:path>
                  </a:pathLst>
                </a:custGeom>
                <a:solidFill>
                  <a:srgbClr val="12882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srgbClr val="EB641B">
                        <a:lumMod val="20000"/>
                        <a:lumOff val="80000"/>
                      </a:srgb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Freeform 38"/>
                <p:cNvSpPr>
                  <a:spLocks/>
                </p:cNvSpPr>
                <p:nvPr/>
              </p:nvSpPr>
              <p:spPr bwMode="auto">
                <a:xfrm>
                  <a:off x="5799" y="5020"/>
                  <a:ext cx="1350" cy="831"/>
                </a:xfrm>
                <a:custGeom>
                  <a:avLst/>
                  <a:gdLst/>
                  <a:ahLst/>
                  <a:cxnLst>
                    <a:cxn ang="0">
                      <a:pos x="363" y="45"/>
                    </a:cxn>
                    <a:cxn ang="0">
                      <a:pos x="409" y="0"/>
                    </a:cxn>
                    <a:cxn ang="0">
                      <a:pos x="499" y="45"/>
                    </a:cxn>
                    <a:cxn ang="0">
                      <a:pos x="590" y="0"/>
                    </a:cxn>
                    <a:cxn ang="0">
                      <a:pos x="681" y="45"/>
                    </a:cxn>
                    <a:cxn ang="0">
                      <a:pos x="726" y="91"/>
                    </a:cxn>
                    <a:cxn ang="0">
                      <a:pos x="817" y="136"/>
                    </a:cxn>
                    <a:cxn ang="0">
                      <a:pos x="817" y="181"/>
                    </a:cxn>
                    <a:cxn ang="0">
                      <a:pos x="726" y="227"/>
                    </a:cxn>
                    <a:cxn ang="0">
                      <a:pos x="635" y="181"/>
                    </a:cxn>
                    <a:cxn ang="0">
                      <a:pos x="545" y="227"/>
                    </a:cxn>
                    <a:cxn ang="0">
                      <a:pos x="545" y="317"/>
                    </a:cxn>
                    <a:cxn ang="0">
                      <a:pos x="499" y="317"/>
                    </a:cxn>
                    <a:cxn ang="0">
                      <a:pos x="409" y="227"/>
                    </a:cxn>
                    <a:cxn ang="0">
                      <a:pos x="318" y="272"/>
                    </a:cxn>
                    <a:cxn ang="0">
                      <a:pos x="272" y="317"/>
                    </a:cxn>
                    <a:cxn ang="0">
                      <a:pos x="318" y="408"/>
                    </a:cxn>
                    <a:cxn ang="0">
                      <a:pos x="272" y="454"/>
                    </a:cxn>
                    <a:cxn ang="0">
                      <a:pos x="227" y="499"/>
                    </a:cxn>
                    <a:cxn ang="0">
                      <a:pos x="182" y="454"/>
                    </a:cxn>
                    <a:cxn ang="0">
                      <a:pos x="0" y="317"/>
                    </a:cxn>
                    <a:cxn ang="0">
                      <a:pos x="91" y="136"/>
                    </a:cxn>
                    <a:cxn ang="0">
                      <a:pos x="0" y="0"/>
                    </a:cxn>
                    <a:cxn ang="0">
                      <a:pos x="272" y="0"/>
                    </a:cxn>
                    <a:cxn ang="0">
                      <a:pos x="363" y="45"/>
                    </a:cxn>
                  </a:cxnLst>
                  <a:rect l="0" t="0" r="r" b="b"/>
                  <a:pathLst>
                    <a:path w="817" h="499">
                      <a:moveTo>
                        <a:pt x="363" y="45"/>
                      </a:moveTo>
                      <a:lnTo>
                        <a:pt x="409" y="0"/>
                      </a:lnTo>
                      <a:lnTo>
                        <a:pt x="499" y="45"/>
                      </a:lnTo>
                      <a:lnTo>
                        <a:pt x="590" y="0"/>
                      </a:lnTo>
                      <a:lnTo>
                        <a:pt x="681" y="45"/>
                      </a:lnTo>
                      <a:lnTo>
                        <a:pt x="726" y="91"/>
                      </a:lnTo>
                      <a:lnTo>
                        <a:pt x="817" y="136"/>
                      </a:lnTo>
                      <a:lnTo>
                        <a:pt x="817" y="181"/>
                      </a:lnTo>
                      <a:lnTo>
                        <a:pt x="726" y="227"/>
                      </a:lnTo>
                      <a:lnTo>
                        <a:pt x="635" y="181"/>
                      </a:lnTo>
                      <a:lnTo>
                        <a:pt x="545" y="227"/>
                      </a:lnTo>
                      <a:lnTo>
                        <a:pt x="545" y="317"/>
                      </a:lnTo>
                      <a:lnTo>
                        <a:pt x="499" y="317"/>
                      </a:lnTo>
                      <a:lnTo>
                        <a:pt x="409" y="227"/>
                      </a:lnTo>
                      <a:lnTo>
                        <a:pt x="318" y="272"/>
                      </a:lnTo>
                      <a:lnTo>
                        <a:pt x="272" y="317"/>
                      </a:lnTo>
                      <a:lnTo>
                        <a:pt x="318" y="408"/>
                      </a:lnTo>
                      <a:lnTo>
                        <a:pt x="272" y="454"/>
                      </a:lnTo>
                      <a:lnTo>
                        <a:pt x="227" y="499"/>
                      </a:lnTo>
                      <a:lnTo>
                        <a:pt x="182" y="454"/>
                      </a:lnTo>
                      <a:lnTo>
                        <a:pt x="0" y="317"/>
                      </a:lnTo>
                      <a:lnTo>
                        <a:pt x="91" y="136"/>
                      </a:lnTo>
                      <a:lnTo>
                        <a:pt x="0" y="0"/>
                      </a:lnTo>
                      <a:lnTo>
                        <a:pt x="272" y="0"/>
                      </a:lnTo>
                      <a:lnTo>
                        <a:pt x="363" y="45"/>
                      </a:lnTo>
                      <a:close/>
                    </a:path>
                  </a:pathLst>
                </a:custGeom>
                <a:solidFill>
                  <a:srgbClr val="12882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Freeform 37"/>
                <p:cNvSpPr>
                  <a:spLocks/>
                </p:cNvSpPr>
                <p:nvPr/>
              </p:nvSpPr>
              <p:spPr bwMode="auto">
                <a:xfrm>
                  <a:off x="5874" y="5322"/>
                  <a:ext cx="1275" cy="1285"/>
                </a:xfrm>
                <a:custGeom>
                  <a:avLst/>
                  <a:gdLst/>
                  <a:ahLst/>
                  <a:cxnLst>
                    <a:cxn ang="0">
                      <a:pos x="680" y="46"/>
                    </a:cxn>
                    <a:cxn ang="0">
                      <a:pos x="589" y="182"/>
                    </a:cxn>
                    <a:cxn ang="0">
                      <a:pos x="680" y="182"/>
                    </a:cxn>
                    <a:cxn ang="0">
                      <a:pos x="771" y="227"/>
                    </a:cxn>
                    <a:cxn ang="0">
                      <a:pos x="771" y="273"/>
                    </a:cxn>
                    <a:cxn ang="0">
                      <a:pos x="680" y="318"/>
                    </a:cxn>
                    <a:cxn ang="0">
                      <a:pos x="680" y="409"/>
                    </a:cxn>
                    <a:cxn ang="0">
                      <a:pos x="589" y="499"/>
                    </a:cxn>
                    <a:cxn ang="0">
                      <a:pos x="499" y="499"/>
                    </a:cxn>
                    <a:cxn ang="0">
                      <a:pos x="499" y="635"/>
                    </a:cxn>
                    <a:cxn ang="0">
                      <a:pos x="544" y="681"/>
                    </a:cxn>
                    <a:cxn ang="0">
                      <a:pos x="499" y="771"/>
                    </a:cxn>
                    <a:cxn ang="0">
                      <a:pos x="363" y="726"/>
                    </a:cxn>
                    <a:cxn ang="0">
                      <a:pos x="317" y="726"/>
                    </a:cxn>
                    <a:cxn ang="0">
                      <a:pos x="272" y="726"/>
                    </a:cxn>
                    <a:cxn ang="0">
                      <a:pos x="181" y="681"/>
                    </a:cxn>
                    <a:cxn ang="0">
                      <a:pos x="45" y="499"/>
                    </a:cxn>
                    <a:cxn ang="0">
                      <a:pos x="0" y="499"/>
                    </a:cxn>
                    <a:cxn ang="0">
                      <a:pos x="45" y="454"/>
                    </a:cxn>
                    <a:cxn ang="0">
                      <a:pos x="45" y="318"/>
                    </a:cxn>
                    <a:cxn ang="0">
                      <a:pos x="136" y="273"/>
                    </a:cxn>
                    <a:cxn ang="0">
                      <a:pos x="181" y="318"/>
                    </a:cxn>
                    <a:cxn ang="0">
                      <a:pos x="272" y="227"/>
                    </a:cxn>
                    <a:cxn ang="0">
                      <a:pos x="226" y="136"/>
                    </a:cxn>
                    <a:cxn ang="0">
                      <a:pos x="272" y="91"/>
                    </a:cxn>
                    <a:cxn ang="0">
                      <a:pos x="363" y="46"/>
                    </a:cxn>
                    <a:cxn ang="0">
                      <a:pos x="453" y="136"/>
                    </a:cxn>
                    <a:cxn ang="0">
                      <a:pos x="499" y="136"/>
                    </a:cxn>
                    <a:cxn ang="0">
                      <a:pos x="499" y="46"/>
                    </a:cxn>
                    <a:cxn ang="0">
                      <a:pos x="589" y="0"/>
                    </a:cxn>
                    <a:cxn ang="0">
                      <a:pos x="680" y="46"/>
                    </a:cxn>
                  </a:cxnLst>
                  <a:rect l="0" t="0" r="r" b="b"/>
                  <a:pathLst>
                    <a:path w="771" h="771">
                      <a:moveTo>
                        <a:pt x="680" y="46"/>
                      </a:moveTo>
                      <a:lnTo>
                        <a:pt x="589" y="182"/>
                      </a:lnTo>
                      <a:lnTo>
                        <a:pt x="680" y="182"/>
                      </a:lnTo>
                      <a:lnTo>
                        <a:pt x="771" y="227"/>
                      </a:lnTo>
                      <a:lnTo>
                        <a:pt x="771" y="273"/>
                      </a:lnTo>
                      <a:lnTo>
                        <a:pt x="680" y="318"/>
                      </a:lnTo>
                      <a:lnTo>
                        <a:pt x="680" y="409"/>
                      </a:lnTo>
                      <a:lnTo>
                        <a:pt x="589" y="499"/>
                      </a:lnTo>
                      <a:lnTo>
                        <a:pt x="499" y="499"/>
                      </a:lnTo>
                      <a:lnTo>
                        <a:pt x="499" y="635"/>
                      </a:lnTo>
                      <a:lnTo>
                        <a:pt x="544" y="681"/>
                      </a:lnTo>
                      <a:lnTo>
                        <a:pt x="499" y="771"/>
                      </a:lnTo>
                      <a:lnTo>
                        <a:pt x="363" y="726"/>
                      </a:lnTo>
                      <a:lnTo>
                        <a:pt x="317" y="726"/>
                      </a:lnTo>
                      <a:lnTo>
                        <a:pt x="272" y="726"/>
                      </a:lnTo>
                      <a:lnTo>
                        <a:pt x="181" y="681"/>
                      </a:lnTo>
                      <a:lnTo>
                        <a:pt x="45" y="499"/>
                      </a:lnTo>
                      <a:lnTo>
                        <a:pt x="0" y="499"/>
                      </a:lnTo>
                      <a:lnTo>
                        <a:pt x="45" y="454"/>
                      </a:lnTo>
                      <a:lnTo>
                        <a:pt x="45" y="318"/>
                      </a:lnTo>
                      <a:lnTo>
                        <a:pt x="136" y="273"/>
                      </a:lnTo>
                      <a:lnTo>
                        <a:pt x="181" y="318"/>
                      </a:lnTo>
                      <a:lnTo>
                        <a:pt x="272" y="227"/>
                      </a:lnTo>
                      <a:lnTo>
                        <a:pt x="226" y="136"/>
                      </a:lnTo>
                      <a:lnTo>
                        <a:pt x="272" y="91"/>
                      </a:lnTo>
                      <a:lnTo>
                        <a:pt x="363" y="46"/>
                      </a:lnTo>
                      <a:lnTo>
                        <a:pt x="453" y="136"/>
                      </a:lnTo>
                      <a:lnTo>
                        <a:pt x="499" y="136"/>
                      </a:lnTo>
                      <a:lnTo>
                        <a:pt x="499" y="46"/>
                      </a:lnTo>
                      <a:lnTo>
                        <a:pt x="589" y="0"/>
                      </a:lnTo>
                      <a:lnTo>
                        <a:pt x="680" y="46"/>
                      </a:lnTo>
                      <a:close/>
                    </a:path>
                  </a:pathLst>
                </a:custGeom>
                <a:solidFill>
                  <a:srgbClr val="12882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Freeform 36"/>
                <p:cNvSpPr>
                  <a:spLocks/>
                </p:cNvSpPr>
                <p:nvPr/>
              </p:nvSpPr>
              <p:spPr bwMode="auto">
                <a:xfrm>
                  <a:off x="6447" y="4188"/>
                  <a:ext cx="1152" cy="1059"/>
                </a:xfrm>
                <a:custGeom>
                  <a:avLst/>
                  <a:gdLst/>
                  <a:ahLst/>
                  <a:cxnLst>
                    <a:cxn ang="0">
                      <a:pos x="0" y="585"/>
                    </a:cxn>
                    <a:cxn ang="0">
                      <a:pos x="200" y="444"/>
                    </a:cxn>
                    <a:cxn ang="0">
                      <a:pos x="347" y="591"/>
                    </a:cxn>
                    <a:cxn ang="0">
                      <a:pos x="347" y="741"/>
                    </a:cxn>
                    <a:cxn ang="0">
                      <a:pos x="497" y="741"/>
                    </a:cxn>
                    <a:cxn ang="0">
                      <a:pos x="942" y="297"/>
                    </a:cxn>
                    <a:cxn ang="0">
                      <a:pos x="1386" y="147"/>
                    </a:cxn>
                    <a:cxn ang="0">
                      <a:pos x="1680" y="147"/>
                    </a:cxn>
                    <a:cxn ang="0">
                      <a:pos x="1831" y="0"/>
                    </a:cxn>
                    <a:cxn ang="0">
                      <a:pos x="1978" y="297"/>
                    </a:cxn>
                    <a:cxn ang="0">
                      <a:pos x="1831" y="444"/>
                    </a:cxn>
                    <a:cxn ang="0">
                      <a:pos x="2275" y="591"/>
                    </a:cxn>
                    <a:cxn ang="0">
                      <a:pos x="2128" y="741"/>
                    </a:cxn>
                    <a:cxn ang="0">
                      <a:pos x="2275" y="888"/>
                    </a:cxn>
                    <a:cxn ang="0">
                      <a:pos x="2128" y="1035"/>
                    </a:cxn>
                    <a:cxn ang="0">
                      <a:pos x="2275" y="1333"/>
                    </a:cxn>
                    <a:cxn ang="0">
                      <a:pos x="1978" y="1483"/>
                    </a:cxn>
                    <a:cxn ang="0">
                      <a:pos x="1831" y="1333"/>
                    </a:cxn>
                    <a:cxn ang="0">
                      <a:pos x="1533" y="1777"/>
                    </a:cxn>
                    <a:cxn ang="0">
                      <a:pos x="1386" y="2074"/>
                    </a:cxn>
                    <a:cxn ang="0">
                      <a:pos x="1089" y="1927"/>
                    </a:cxn>
                    <a:cxn ang="0">
                      <a:pos x="942" y="1777"/>
                    </a:cxn>
                    <a:cxn ang="0">
                      <a:pos x="644" y="1630"/>
                    </a:cxn>
                    <a:cxn ang="0">
                      <a:pos x="347" y="1777"/>
                    </a:cxn>
                    <a:cxn ang="0">
                      <a:pos x="53" y="1630"/>
                    </a:cxn>
                    <a:cxn ang="0">
                      <a:pos x="200" y="1483"/>
                    </a:cxn>
                    <a:cxn ang="0">
                      <a:pos x="53" y="1333"/>
                    </a:cxn>
                    <a:cxn ang="0">
                      <a:pos x="200" y="1186"/>
                    </a:cxn>
                    <a:cxn ang="0">
                      <a:pos x="200" y="888"/>
                    </a:cxn>
                    <a:cxn ang="0">
                      <a:pos x="0" y="585"/>
                    </a:cxn>
                  </a:cxnLst>
                  <a:rect l="0" t="0" r="r" b="b"/>
                  <a:pathLst>
                    <a:path w="2275" h="2074">
                      <a:moveTo>
                        <a:pt x="0" y="585"/>
                      </a:moveTo>
                      <a:lnTo>
                        <a:pt x="200" y="444"/>
                      </a:lnTo>
                      <a:lnTo>
                        <a:pt x="347" y="591"/>
                      </a:lnTo>
                      <a:lnTo>
                        <a:pt x="347" y="741"/>
                      </a:lnTo>
                      <a:lnTo>
                        <a:pt x="497" y="741"/>
                      </a:lnTo>
                      <a:lnTo>
                        <a:pt x="942" y="297"/>
                      </a:lnTo>
                      <a:lnTo>
                        <a:pt x="1386" y="147"/>
                      </a:lnTo>
                      <a:lnTo>
                        <a:pt x="1680" y="147"/>
                      </a:lnTo>
                      <a:lnTo>
                        <a:pt x="1831" y="0"/>
                      </a:lnTo>
                      <a:lnTo>
                        <a:pt x="1978" y="297"/>
                      </a:lnTo>
                      <a:lnTo>
                        <a:pt x="1831" y="444"/>
                      </a:lnTo>
                      <a:lnTo>
                        <a:pt x="2275" y="591"/>
                      </a:lnTo>
                      <a:lnTo>
                        <a:pt x="2128" y="741"/>
                      </a:lnTo>
                      <a:lnTo>
                        <a:pt x="2275" y="888"/>
                      </a:lnTo>
                      <a:lnTo>
                        <a:pt x="2128" y="1035"/>
                      </a:lnTo>
                      <a:lnTo>
                        <a:pt x="2275" y="1333"/>
                      </a:lnTo>
                      <a:lnTo>
                        <a:pt x="1978" y="1483"/>
                      </a:lnTo>
                      <a:lnTo>
                        <a:pt x="1831" y="1333"/>
                      </a:lnTo>
                      <a:lnTo>
                        <a:pt x="1533" y="1777"/>
                      </a:lnTo>
                      <a:lnTo>
                        <a:pt x="1386" y="2074"/>
                      </a:lnTo>
                      <a:lnTo>
                        <a:pt x="1089" y="1927"/>
                      </a:lnTo>
                      <a:lnTo>
                        <a:pt x="942" y="1777"/>
                      </a:lnTo>
                      <a:lnTo>
                        <a:pt x="644" y="1630"/>
                      </a:lnTo>
                      <a:lnTo>
                        <a:pt x="347" y="1777"/>
                      </a:lnTo>
                      <a:lnTo>
                        <a:pt x="53" y="1630"/>
                      </a:lnTo>
                      <a:lnTo>
                        <a:pt x="200" y="1483"/>
                      </a:lnTo>
                      <a:lnTo>
                        <a:pt x="53" y="1333"/>
                      </a:lnTo>
                      <a:lnTo>
                        <a:pt x="200" y="1186"/>
                      </a:lnTo>
                      <a:lnTo>
                        <a:pt x="200" y="888"/>
                      </a:lnTo>
                      <a:lnTo>
                        <a:pt x="0" y="585"/>
                      </a:lnTo>
                      <a:close/>
                    </a:path>
                  </a:pathLst>
                </a:custGeom>
                <a:solidFill>
                  <a:srgbClr val="92D050">
                    <a:alpha val="57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Freeform 35"/>
                <p:cNvSpPr>
                  <a:spLocks/>
                </p:cNvSpPr>
                <p:nvPr/>
              </p:nvSpPr>
              <p:spPr bwMode="auto">
                <a:xfrm>
                  <a:off x="7373" y="3735"/>
                  <a:ext cx="1124" cy="1134"/>
                </a:xfrm>
                <a:custGeom>
                  <a:avLst/>
                  <a:gdLst/>
                  <a:ahLst/>
                  <a:cxnLst>
                    <a:cxn ang="0">
                      <a:pos x="0" y="272"/>
                    </a:cxn>
                    <a:cxn ang="0">
                      <a:pos x="45" y="181"/>
                    </a:cxn>
                    <a:cxn ang="0">
                      <a:pos x="91" y="227"/>
                    </a:cxn>
                    <a:cxn ang="0">
                      <a:pos x="91" y="91"/>
                    </a:cxn>
                    <a:cxn ang="0">
                      <a:pos x="181" y="91"/>
                    </a:cxn>
                    <a:cxn ang="0">
                      <a:pos x="317" y="0"/>
                    </a:cxn>
                    <a:cxn ang="0">
                      <a:pos x="453" y="45"/>
                    </a:cxn>
                    <a:cxn ang="0">
                      <a:pos x="499" y="0"/>
                    </a:cxn>
                    <a:cxn ang="0">
                      <a:pos x="635" y="45"/>
                    </a:cxn>
                    <a:cxn ang="0">
                      <a:pos x="635" y="181"/>
                    </a:cxn>
                    <a:cxn ang="0">
                      <a:pos x="544" y="227"/>
                    </a:cxn>
                    <a:cxn ang="0">
                      <a:pos x="680" y="408"/>
                    </a:cxn>
                    <a:cxn ang="0">
                      <a:pos x="635" y="453"/>
                    </a:cxn>
                    <a:cxn ang="0">
                      <a:pos x="499" y="408"/>
                    </a:cxn>
                    <a:cxn ang="0">
                      <a:pos x="408" y="499"/>
                    </a:cxn>
                    <a:cxn ang="0">
                      <a:pos x="499" y="544"/>
                    </a:cxn>
                    <a:cxn ang="0">
                      <a:pos x="408" y="635"/>
                    </a:cxn>
                    <a:cxn ang="0">
                      <a:pos x="272" y="680"/>
                    </a:cxn>
                    <a:cxn ang="0">
                      <a:pos x="136" y="680"/>
                    </a:cxn>
                    <a:cxn ang="0">
                      <a:pos x="91" y="589"/>
                    </a:cxn>
                    <a:cxn ang="0">
                      <a:pos x="136" y="544"/>
                    </a:cxn>
                    <a:cxn ang="0">
                      <a:pos x="91" y="499"/>
                    </a:cxn>
                    <a:cxn ang="0">
                      <a:pos x="136" y="453"/>
                    </a:cxn>
                    <a:cxn ang="0">
                      <a:pos x="0" y="408"/>
                    </a:cxn>
                    <a:cxn ang="0">
                      <a:pos x="45" y="363"/>
                    </a:cxn>
                    <a:cxn ang="0">
                      <a:pos x="0" y="272"/>
                    </a:cxn>
                  </a:cxnLst>
                  <a:rect l="0" t="0" r="r" b="b"/>
                  <a:pathLst>
                    <a:path w="680" h="680">
                      <a:moveTo>
                        <a:pt x="0" y="272"/>
                      </a:moveTo>
                      <a:lnTo>
                        <a:pt x="45" y="181"/>
                      </a:lnTo>
                      <a:lnTo>
                        <a:pt x="91" y="227"/>
                      </a:lnTo>
                      <a:lnTo>
                        <a:pt x="91" y="91"/>
                      </a:lnTo>
                      <a:lnTo>
                        <a:pt x="181" y="91"/>
                      </a:lnTo>
                      <a:lnTo>
                        <a:pt x="317" y="0"/>
                      </a:lnTo>
                      <a:lnTo>
                        <a:pt x="453" y="45"/>
                      </a:lnTo>
                      <a:lnTo>
                        <a:pt x="499" y="0"/>
                      </a:lnTo>
                      <a:lnTo>
                        <a:pt x="635" y="45"/>
                      </a:lnTo>
                      <a:lnTo>
                        <a:pt x="635" y="181"/>
                      </a:lnTo>
                      <a:lnTo>
                        <a:pt x="544" y="227"/>
                      </a:lnTo>
                      <a:lnTo>
                        <a:pt x="680" y="408"/>
                      </a:lnTo>
                      <a:lnTo>
                        <a:pt x="635" y="453"/>
                      </a:lnTo>
                      <a:lnTo>
                        <a:pt x="499" y="408"/>
                      </a:lnTo>
                      <a:lnTo>
                        <a:pt x="408" y="499"/>
                      </a:lnTo>
                      <a:lnTo>
                        <a:pt x="499" y="544"/>
                      </a:lnTo>
                      <a:lnTo>
                        <a:pt x="408" y="635"/>
                      </a:lnTo>
                      <a:lnTo>
                        <a:pt x="272" y="680"/>
                      </a:lnTo>
                      <a:lnTo>
                        <a:pt x="136" y="680"/>
                      </a:lnTo>
                      <a:lnTo>
                        <a:pt x="91" y="589"/>
                      </a:lnTo>
                      <a:lnTo>
                        <a:pt x="136" y="544"/>
                      </a:lnTo>
                      <a:lnTo>
                        <a:pt x="91" y="499"/>
                      </a:lnTo>
                      <a:lnTo>
                        <a:pt x="136" y="453"/>
                      </a:lnTo>
                      <a:lnTo>
                        <a:pt x="0" y="408"/>
                      </a:lnTo>
                      <a:lnTo>
                        <a:pt x="45" y="363"/>
                      </a:lnTo>
                      <a:lnTo>
                        <a:pt x="0" y="272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Freeform 34"/>
                <p:cNvSpPr>
                  <a:spLocks/>
                </p:cNvSpPr>
                <p:nvPr/>
              </p:nvSpPr>
              <p:spPr bwMode="auto">
                <a:xfrm>
                  <a:off x="6853" y="4771"/>
                  <a:ext cx="1350" cy="929"/>
                </a:xfrm>
                <a:custGeom>
                  <a:avLst/>
                  <a:gdLst/>
                  <a:ahLst/>
                  <a:cxnLst>
                    <a:cxn ang="0">
                      <a:pos x="726" y="0"/>
                    </a:cxn>
                    <a:cxn ang="0">
                      <a:pos x="726" y="136"/>
                    </a:cxn>
                    <a:cxn ang="0">
                      <a:pos x="817" y="227"/>
                    </a:cxn>
                    <a:cxn ang="0">
                      <a:pos x="726" y="272"/>
                    </a:cxn>
                    <a:cxn ang="0">
                      <a:pos x="771" y="317"/>
                    </a:cxn>
                    <a:cxn ang="0">
                      <a:pos x="726" y="408"/>
                    </a:cxn>
                    <a:cxn ang="0">
                      <a:pos x="771" y="453"/>
                    </a:cxn>
                    <a:cxn ang="0">
                      <a:pos x="771" y="499"/>
                    </a:cxn>
                    <a:cxn ang="0">
                      <a:pos x="590" y="499"/>
                    </a:cxn>
                    <a:cxn ang="0">
                      <a:pos x="545" y="499"/>
                    </a:cxn>
                    <a:cxn ang="0">
                      <a:pos x="409" y="453"/>
                    </a:cxn>
                    <a:cxn ang="0">
                      <a:pos x="272" y="499"/>
                    </a:cxn>
                    <a:cxn ang="0">
                      <a:pos x="272" y="544"/>
                    </a:cxn>
                    <a:cxn ang="0">
                      <a:pos x="182" y="544"/>
                    </a:cxn>
                    <a:cxn ang="0">
                      <a:pos x="91" y="499"/>
                    </a:cxn>
                    <a:cxn ang="0">
                      <a:pos x="0" y="499"/>
                    </a:cxn>
                    <a:cxn ang="0">
                      <a:pos x="91" y="363"/>
                    </a:cxn>
                    <a:cxn ang="0">
                      <a:pos x="182" y="317"/>
                    </a:cxn>
                    <a:cxn ang="0">
                      <a:pos x="182" y="272"/>
                    </a:cxn>
                    <a:cxn ang="0">
                      <a:pos x="227" y="181"/>
                    </a:cxn>
                    <a:cxn ang="0">
                      <a:pos x="318" y="45"/>
                    </a:cxn>
                    <a:cxn ang="0">
                      <a:pos x="363" y="91"/>
                    </a:cxn>
                    <a:cxn ang="0">
                      <a:pos x="454" y="45"/>
                    </a:cxn>
                    <a:cxn ang="0">
                      <a:pos x="590" y="45"/>
                    </a:cxn>
                    <a:cxn ang="0">
                      <a:pos x="726" y="0"/>
                    </a:cxn>
                  </a:cxnLst>
                  <a:rect l="0" t="0" r="r" b="b"/>
                  <a:pathLst>
                    <a:path w="817" h="544">
                      <a:moveTo>
                        <a:pt x="726" y="0"/>
                      </a:moveTo>
                      <a:lnTo>
                        <a:pt x="726" y="136"/>
                      </a:lnTo>
                      <a:lnTo>
                        <a:pt x="817" y="227"/>
                      </a:lnTo>
                      <a:lnTo>
                        <a:pt x="726" y="272"/>
                      </a:lnTo>
                      <a:lnTo>
                        <a:pt x="771" y="317"/>
                      </a:lnTo>
                      <a:lnTo>
                        <a:pt x="726" y="408"/>
                      </a:lnTo>
                      <a:lnTo>
                        <a:pt x="771" y="453"/>
                      </a:lnTo>
                      <a:lnTo>
                        <a:pt x="771" y="499"/>
                      </a:lnTo>
                      <a:lnTo>
                        <a:pt x="590" y="499"/>
                      </a:lnTo>
                      <a:lnTo>
                        <a:pt x="545" y="499"/>
                      </a:lnTo>
                      <a:lnTo>
                        <a:pt x="409" y="453"/>
                      </a:lnTo>
                      <a:lnTo>
                        <a:pt x="272" y="499"/>
                      </a:lnTo>
                      <a:lnTo>
                        <a:pt x="272" y="544"/>
                      </a:lnTo>
                      <a:lnTo>
                        <a:pt x="182" y="544"/>
                      </a:lnTo>
                      <a:lnTo>
                        <a:pt x="91" y="499"/>
                      </a:lnTo>
                      <a:lnTo>
                        <a:pt x="0" y="499"/>
                      </a:lnTo>
                      <a:lnTo>
                        <a:pt x="91" y="363"/>
                      </a:lnTo>
                      <a:lnTo>
                        <a:pt x="182" y="317"/>
                      </a:lnTo>
                      <a:lnTo>
                        <a:pt x="182" y="272"/>
                      </a:lnTo>
                      <a:lnTo>
                        <a:pt x="227" y="181"/>
                      </a:lnTo>
                      <a:lnTo>
                        <a:pt x="318" y="45"/>
                      </a:lnTo>
                      <a:lnTo>
                        <a:pt x="363" y="91"/>
                      </a:lnTo>
                      <a:lnTo>
                        <a:pt x="454" y="45"/>
                      </a:lnTo>
                      <a:lnTo>
                        <a:pt x="590" y="45"/>
                      </a:lnTo>
                      <a:lnTo>
                        <a:pt x="726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33"/>
                <p:cNvSpPr>
                  <a:spLocks/>
                </p:cNvSpPr>
                <p:nvPr/>
              </p:nvSpPr>
              <p:spPr bwMode="auto">
                <a:xfrm>
                  <a:off x="6698" y="5549"/>
                  <a:ext cx="1575" cy="1058"/>
                </a:xfrm>
                <a:custGeom>
                  <a:avLst/>
                  <a:gdLst/>
                  <a:ahLst/>
                  <a:cxnLst>
                    <a:cxn ang="0">
                      <a:pos x="861" y="46"/>
                    </a:cxn>
                    <a:cxn ang="0">
                      <a:pos x="861" y="137"/>
                    </a:cxn>
                    <a:cxn ang="0">
                      <a:pos x="952" y="227"/>
                    </a:cxn>
                    <a:cxn ang="0">
                      <a:pos x="861" y="273"/>
                    </a:cxn>
                    <a:cxn ang="0">
                      <a:pos x="861" y="363"/>
                    </a:cxn>
                    <a:cxn ang="0">
                      <a:pos x="771" y="409"/>
                    </a:cxn>
                    <a:cxn ang="0">
                      <a:pos x="680" y="409"/>
                    </a:cxn>
                    <a:cxn ang="0">
                      <a:pos x="635" y="454"/>
                    </a:cxn>
                    <a:cxn ang="0">
                      <a:pos x="499" y="499"/>
                    </a:cxn>
                    <a:cxn ang="0">
                      <a:pos x="317" y="499"/>
                    </a:cxn>
                    <a:cxn ang="0">
                      <a:pos x="181" y="590"/>
                    </a:cxn>
                    <a:cxn ang="0">
                      <a:pos x="45" y="635"/>
                    </a:cxn>
                    <a:cxn ang="0">
                      <a:pos x="0" y="635"/>
                    </a:cxn>
                    <a:cxn ang="0">
                      <a:pos x="45" y="545"/>
                    </a:cxn>
                    <a:cxn ang="0">
                      <a:pos x="0" y="499"/>
                    </a:cxn>
                    <a:cxn ang="0">
                      <a:pos x="0" y="363"/>
                    </a:cxn>
                    <a:cxn ang="0">
                      <a:pos x="90" y="363"/>
                    </a:cxn>
                    <a:cxn ang="0">
                      <a:pos x="181" y="273"/>
                    </a:cxn>
                    <a:cxn ang="0">
                      <a:pos x="181" y="182"/>
                    </a:cxn>
                    <a:cxn ang="0">
                      <a:pos x="272" y="137"/>
                    </a:cxn>
                    <a:cxn ang="0">
                      <a:pos x="272" y="91"/>
                    </a:cxn>
                    <a:cxn ang="0">
                      <a:pos x="362" y="91"/>
                    </a:cxn>
                    <a:cxn ang="0">
                      <a:pos x="362" y="46"/>
                    </a:cxn>
                    <a:cxn ang="0">
                      <a:pos x="499" y="0"/>
                    </a:cxn>
                    <a:cxn ang="0">
                      <a:pos x="635" y="46"/>
                    </a:cxn>
                    <a:cxn ang="0">
                      <a:pos x="861" y="46"/>
                    </a:cxn>
                  </a:cxnLst>
                  <a:rect l="0" t="0" r="r" b="b"/>
                  <a:pathLst>
                    <a:path w="952" h="635">
                      <a:moveTo>
                        <a:pt x="861" y="46"/>
                      </a:moveTo>
                      <a:lnTo>
                        <a:pt x="861" y="137"/>
                      </a:lnTo>
                      <a:lnTo>
                        <a:pt x="952" y="227"/>
                      </a:lnTo>
                      <a:lnTo>
                        <a:pt x="861" y="273"/>
                      </a:lnTo>
                      <a:lnTo>
                        <a:pt x="861" y="363"/>
                      </a:lnTo>
                      <a:lnTo>
                        <a:pt x="771" y="409"/>
                      </a:lnTo>
                      <a:lnTo>
                        <a:pt x="680" y="409"/>
                      </a:lnTo>
                      <a:lnTo>
                        <a:pt x="635" y="454"/>
                      </a:lnTo>
                      <a:lnTo>
                        <a:pt x="499" y="499"/>
                      </a:lnTo>
                      <a:lnTo>
                        <a:pt x="317" y="499"/>
                      </a:lnTo>
                      <a:lnTo>
                        <a:pt x="181" y="590"/>
                      </a:lnTo>
                      <a:lnTo>
                        <a:pt x="45" y="635"/>
                      </a:lnTo>
                      <a:lnTo>
                        <a:pt x="0" y="635"/>
                      </a:lnTo>
                      <a:lnTo>
                        <a:pt x="45" y="545"/>
                      </a:lnTo>
                      <a:lnTo>
                        <a:pt x="0" y="499"/>
                      </a:lnTo>
                      <a:lnTo>
                        <a:pt x="0" y="363"/>
                      </a:lnTo>
                      <a:lnTo>
                        <a:pt x="90" y="363"/>
                      </a:lnTo>
                      <a:lnTo>
                        <a:pt x="181" y="273"/>
                      </a:lnTo>
                      <a:lnTo>
                        <a:pt x="181" y="182"/>
                      </a:lnTo>
                      <a:lnTo>
                        <a:pt x="272" y="137"/>
                      </a:lnTo>
                      <a:lnTo>
                        <a:pt x="272" y="91"/>
                      </a:lnTo>
                      <a:lnTo>
                        <a:pt x="362" y="91"/>
                      </a:lnTo>
                      <a:lnTo>
                        <a:pt x="362" y="46"/>
                      </a:lnTo>
                      <a:lnTo>
                        <a:pt x="499" y="0"/>
                      </a:lnTo>
                      <a:lnTo>
                        <a:pt x="635" y="46"/>
                      </a:lnTo>
                      <a:lnTo>
                        <a:pt x="861" y="46"/>
                      </a:lnTo>
                      <a:close/>
                    </a:path>
                  </a:pathLst>
                </a:custGeom>
                <a:solidFill>
                  <a:srgbClr val="12882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8123" y="5700"/>
                  <a:ext cx="1049" cy="907"/>
                </a:xfrm>
                <a:custGeom>
                  <a:avLst/>
                  <a:gdLst/>
                  <a:ahLst/>
                  <a:cxnLst>
                    <a:cxn ang="0">
                      <a:pos x="91" y="136"/>
                    </a:cxn>
                    <a:cxn ang="0">
                      <a:pos x="182" y="46"/>
                    </a:cxn>
                    <a:cxn ang="0">
                      <a:pos x="363" y="0"/>
                    </a:cxn>
                    <a:cxn ang="0">
                      <a:pos x="454" y="0"/>
                    </a:cxn>
                    <a:cxn ang="0">
                      <a:pos x="499" y="46"/>
                    </a:cxn>
                    <a:cxn ang="0">
                      <a:pos x="635" y="91"/>
                    </a:cxn>
                    <a:cxn ang="0">
                      <a:pos x="635" y="182"/>
                    </a:cxn>
                    <a:cxn ang="0">
                      <a:pos x="590" y="227"/>
                    </a:cxn>
                    <a:cxn ang="0">
                      <a:pos x="590" y="408"/>
                    </a:cxn>
                    <a:cxn ang="0">
                      <a:pos x="499" y="318"/>
                    </a:cxn>
                    <a:cxn ang="0">
                      <a:pos x="454" y="408"/>
                    </a:cxn>
                    <a:cxn ang="0">
                      <a:pos x="273" y="499"/>
                    </a:cxn>
                    <a:cxn ang="0">
                      <a:pos x="227" y="544"/>
                    </a:cxn>
                    <a:cxn ang="0">
                      <a:pos x="137" y="499"/>
                    </a:cxn>
                    <a:cxn ang="0">
                      <a:pos x="182" y="454"/>
                    </a:cxn>
                    <a:cxn ang="0">
                      <a:pos x="46" y="454"/>
                    </a:cxn>
                    <a:cxn ang="0">
                      <a:pos x="0" y="363"/>
                    </a:cxn>
                    <a:cxn ang="0">
                      <a:pos x="0" y="272"/>
                    </a:cxn>
                    <a:cxn ang="0">
                      <a:pos x="0" y="182"/>
                    </a:cxn>
                    <a:cxn ang="0">
                      <a:pos x="91" y="136"/>
                    </a:cxn>
                  </a:cxnLst>
                  <a:rect l="0" t="0" r="r" b="b"/>
                  <a:pathLst>
                    <a:path w="635" h="544">
                      <a:moveTo>
                        <a:pt x="91" y="136"/>
                      </a:moveTo>
                      <a:lnTo>
                        <a:pt x="182" y="46"/>
                      </a:lnTo>
                      <a:lnTo>
                        <a:pt x="363" y="0"/>
                      </a:lnTo>
                      <a:lnTo>
                        <a:pt x="454" y="0"/>
                      </a:lnTo>
                      <a:lnTo>
                        <a:pt x="499" y="46"/>
                      </a:lnTo>
                      <a:lnTo>
                        <a:pt x="635" y="91"/>
                      </a:lnTo>
                      <a:lnTo>
                        <a:pt x="635" y="182"/>
                      </a:lnTo>
                      <a:lnTo>
                        <a:pt x="590" y="227"/>
                      </a:lnTo>
                      <a:lnTo>
                        <a:pt x="590" y="408"/>
                      </a:lnTo>
                      <a:lnTo>
                        <a:pt x="499" y="318"/>
                      </a:lnTo>
                      <a:lnTo>
                        <a:pt x="454" y="408"/>
                      </a:lnTo>
                      <a:lnTo>
                        <a:pt x="273" y="499"/>
                      </a:lnTo>
                      <a:lnTo>
                        <a:pt x="227" y="544"/>
                      </a:lnTo>
                      <a:lnTo>
                        <a:pt x="137" y="499"/>
                      </a:lnTo>
                      <a:lnTo>
                        <a:pt x="182" y="454"/>
                      </a:lnTo>
                      <a:lnTo>
                        <a:pt x="46" y="454"/>
                      </a:lnTo>
                      <a:lnTo>
                        <a:pt x="0" y="363"/>
                      </a:lnTo>
                      <a:lnTo>
                        <a:pt x="0" y="272"/>
                      </a:lnTo>
                      <a:lnTo>
                        <a:pt x="0" y="182"/>
                      </a:lnTo>
                      <a:lnTo>
                        <a:pt x="91" y="136"/>
                      </a:lnTo>
                      <a:close/>
                    </a:path>
                  </a:pathLst>
                </a:custGeom>
                <a:solidFill>
                  <a:srgbClr val="12882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8044" y="4945"/>
                  <a:ext cx="1351" cy="982"/>
                </a:xfrm>
                <a:custGeom>
                  <a:avLst/>
                  <a:gdLst/>
                  <a:ahLst/>
                  <a:cxnLst>
                    <a:cxn ang="0">
                      <a:pos x="136" y="589"/>
                    </a:cxn>
                    <a:cxn ang="0">
                      <a:pos x="45" y="499"/>
                    </a:cxn>
                    <a:cxn ang="0">
                      <a:pos x="45" y="362"/>
                    </a:cxn>
                    <a:cxn ang="0">
                      <a:pos x="0" y="317"/>
                    </a:cxn>
                    <a:cxn ang="0">
                      <a:pos x="45" y="226"/>
                    </a:cxn>
                    <a:cxn ang="0">
                      <a:pos x="0" y="181"/>
                    </a:cxn>
                    <a:cxn ang="0">
                      <a:pos x="91" y="136"/>
                    </a:cxn>
                    <a:cxn ang="0">
                      <a:pos x="182" y="45"/>
                    </a:cxn>
                    <a:cxn ang="0">
                      <a:pos x="227" y="136"/>
                    </a:cxn>
                    <a:cxn ang="0">
                      <a:pos x="499" y="90"/>
                    </a:cxn>
                    <a:cxn ang="0">
                      <a:pos x="680" y="0"/>
                    </a:cxn>
                    <a:cxn ang="0">
                      <a:pos x="726" y="45"/>
                    </a:cxn>
                    <a:cxn ang="0">
                      <a:pos x="771" y="0"/>
                    </a:cxn>
                    <a:cxn ang="0">
                      <a:pos x="817" y="0"/>
                    </a:cxn>
                    <a:cxn ang="0">
                      <a:pos x="817" y="136"/>
                    </a:cxn>
                    <a:cxn ang="0">
                      <a:pos x="680" y="226"/>
                    </a:cxn>
                    <a:cxn ang="0">
                      <a:pos x="544" y="499"/>
                    </a:cxn>
                    <a:cxn ang="0">
                      <a:pos x="499" y="453"/>
                    </a:cxn>
                    <a:cxn ang="0">
                      <a:pos x="408" y="453"/>
                    </a:cxn>
                    <a:cxn ang="0">
                      <a:pos x="227" y="499"/>
                    </a:cxn>
                    <a:cxn ang="0">
                      <a:pos x="136" y="589"/>
                    </a:cxn>
                  </a:cxnLst>
                  <a:rect l="0" t="0" r="r" b="b"/>
                  <a:pathLst>
                    <a:path w="817" h="589">
                      <a:moveTo>
                        <a:pt x="136" y="589"/>
                      </a:moveTo>
                      <a:lnTo>
                        <a:pt x="45" y="499"/>
                      </a:lnTo>
                      <a:lnTo>
                        <a:pt x="45" y="362"/>
                      </a:lnTo>
                      <a:lnTo>
                        <a:pt x="0" y="317"/>
                      </a:lnTo>
                      <a:lnTo>
                        <a:pt x="45" y="226"/>
                      </a:lnTo>
                      <a:lnTo>
                        <a:pt x="0" y="181"/>
                      </a:lnTo>
                      <a:lnTo>
                        <a:pt x="91" y="136"/>
                      </a:lnTo>
                      <a:lnTo>
                        <a:pt x="182" y="45"/>
                      </a:lnTo>
                      <a:lnTo>
                        <a:pt x="227" y="136"/>
                      </a:lnTo>
                      <a:lnTo>
                        <a:pt x="499" y="90"/>
                      </a:lnTo>
                      <a:lnTo>
                        <a:pt x="680" y="0"/>
                      </a:lnTo>
                      <a:lnTo>
                        <a:pt x="726" y="45"/>
                      </a:lnTo>
                      <a:lnTo>
                        <a:pt x="771" y="0"/>
                      </a:lnTo>
                      <a:lnTo>
                        <a:pt x="817" y="0"/>
                      </a:lnTo>
                      <a:lnTo>
                        <a:pt x="817" y="136"/>
                      </a:lnTo>
                      <a:lnTo>
                        <a:pt x="680" y="226"/>
                      </a:lnTo>
                      <a:lnTo>
                        <a:pt x="544" y="499"/>
                      </a:lnTo>
                      <a:lnTo>
                        <a:pt x="499" y="453"/>
                      </a:lnTo>
                      <a:lnTo>
                        <a:pt x="408" y="453"/>
                      </a:lnTo>
                      <a:lnTo>
                        <a:pt x="227" y="499"/>
                      </a:lnTo>
                      <a:lnTo>
                        <a:pt x="136" y="589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8048" y="4415"/>
                  <a:ext cx="1351" cy="757"/>
                </a:xfrm>
                <a:custGeom>
                  <a:avLst/>
                  <a:gdLst/>
                  <a:ahLst/>
                  <a:cxnLst>
                    <a:cxn ang="0">
                      <a:pos x="91" y="454"/>
                    </a:cxn>
                    <a:cxn ang="0">
                      <a:pos x="0" y="363"/>
                    </a:cxn>
                    <a:cxn ang="0">
                      <a:pos x="0" y="227"/>
                    </a:cxn>
                    <a:cxn ang="0">
                      <a:pos x="91" y="136"/>
                    </a:cxn>
                    <a:cxn ang="0">
                      <a:pos x="0" y="91"/>
                    </a:cxn>
                    <a:cxn ang="0">
                      <a:pos x="91" y="0"/>
                    </a:cxn>
                    <a:cxn ang="0">
                      <a:pos x="227" y="45"/>
                    </a:cxn>
                    <a:cxn ang="0">
                      <a:pos x="272" y="0"/>
                    </a:cxn>
                    <a:cxn ang="0">
                      <a:pos x="318" y="0"/>
                    </a:cxn>
                    <a:cxn ang="0">
                      <a:pos x="318" y="91"/>
                    </a:cxn>
                    <a:cxn ang="0">
                      <a:pos x="499" y="91"/>
                    </a:cxn>
                    <a:cxn ang="0">
                      <a:pos x="590" y="45"/>
                    </a:cxn>
                    <a:cxn ang="0">
                      <a:pos x="680" y="136"/>
                    </a:cxn>
                    <a:cxn ang="0">
                      <a:pos x="817" y="136"/>
                    </a:cxn>
                    <a:cxn ang="0">
                      <a:pos x="817" y="227"/>
                    </a:cxn>
                    <a:cxn ang="0">
                      <a:pos x="817" y="318"/>
                    </a:cxn>
                    <a:cxn ang="0">
                      <a:pos x="771" y="318"/>
                    </a:cxn>
                    <a:cxn ang="0">
                      <a:pos x="726" y="363"/>
                    </a:cxn>
                    <a:cxn ang="0">
                      <a:pos x="680" y="318"/>
                    </a:cxn>
                    <a:cxn ang="0">
                      <a:pos x="499" y="408"/>
                    </a:cxn>
                    <a:cxn ang="0">
                      <a:pos x="227" y="454"/>
                    </a:cxn>
                    <a:cxn ang="0">
                      <a:pos x="182" y="363"/>
                    </a:cxn>
                    <a:cxn ang="0">
                      <a:pos x="91" y="454"/>
                    </a:cxn>
                  </a:cxnLst>
                  <a:rect l="0" t="0" r="r" b="b"/>
                  <a:pathLst>
                    <a:path w="817" h="454">
                      <a:moveTo>
                        <a:pt x="91" y="454"/>
                      </a:moveTo>
                      <a:lnTo>
                        <a:pt x="0" y="363"/>
                      </a:lnTo>
                      <a:lnTo>
                        <a:pt x="0" y="227"/>
                      </a:lnTo>
                      <a:lnTo>
                        <a:pt x="91" y="136"/>
                      </a:lnTo>
                      <a:lnTo>
                        <a:pt x="0" y="91"/>
                      </a:lnTo>
                      <a:lnTo>
                        <a:pt x="91" y="0"/>
                      </a:lnTo>
                      <a:lnTo>
                        <a:pt x="227" y="45"/>
                      </a:lnTo>
                      <a:lnTo>
                        <a:pt x="272" y="0"/>
                      </a:lnTo>
                      <a:lnTo>
                        <a:pt x="318" y="0"/>
                      </a:lnTo>
                      <a:lnTo>
                        <a:pt x="318" y="91"/>
                      </a:lnTo>
                      <a:lnTo>
                        <a:pt x="499" y="91"/>
                      </a:lnTo>
                      <a:lnTo>
                        <a:pt x="590" y="45"/>
                      </a:lnTo>
                      <a:lnTo>
                        <a:pt x="680" y="136"/>
                      </a:lnTo>
                      <a:lnTo>
                        <a:pt x="817" y="136"/>
                      </a:lnTo>
                      <a:lnTo>
                        <a:pt x="817" y="227"/>
                      </a:lnTo>
                      <a:lnTo>
                        <a:pt x="817" y="318"/>
                      </a:lnTo>
                      <a:lnTo>
                        <a:pt x="771" y="318"/>
                      </a:lnTo>
                      <a:lnTo>
                        <a:pt x="726" y="363"/>
                      </a:lnTo>
                      <a:lnTo>
                        <a:pt x="680" y="318"/>
                      </a:lnTo>
                      <a:lnTo>
                        <a:pt x="499" y="408"/>
                      </a:lnTo>
                      <a:lnTo>
                        <a:pt x="227" y="454"/>
                      </a:lnTo>
                      <a:lnTo>
                        <a:pt x="182" y="363"/>
                      </a:lnTo>
                      <a:lnTo>
                        <a:pt x="91" y="454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Freeform 29"/>
                <p:cNvSpPr>
                  <a:spLocks/>
                </p:cNvSpPr>
                <p:nvPr/>
              </p:nvSpPr>
              <p:spPr bwMode="auto">
                <a:xfrm>
                  <a:off x="8273" y="3658"/>
                  <a:ext cx="1425" cy="983"/>
                </a:xfrm>
                <a:custGeom>
                  <a:avLst/>
                  <a:gdLst/>
                  <a:ahLst/>
                  <a:cxnLst>
                    <a:cxn ang="0">
                      <a:pos x="91" y="91"/>
                    </a:cxn>
                    <a:cxn ang="0">
                      <a:pos x="136" y="46"/>
                    </a:cxn>
                    <a:cxn ang="0">
                      <a:pos x="227" y="91"/>
                    </a:cxn>
                    <a:cxn ang="0">
                      <a:pos x="272" y="0"/>
                    </a:cxn>
                    <a:cxn ang="0">
                      <a:pos x="408" y="0"/>
                    </a:cxn>
                    <a:cxn ang="0">
                      <a:pos x="454" y="91"/>
                    </a:cxn>
                    <a:cxn ang="0">
                      <a:pos x="499" y="91"/>
                    </a:cxn>
                    <a:cxn ang="0">
                      <a:pos x="590" y="182"/>
                    </a:cxn>
                    <a:cxn ang="0">
                      <a:pos x="681" y="227"/>
                    </a:cxn>
                    <a:cxn ang="0">
                      <a:pos x="771" y="227"/>
                    </a:cxn>
                    <a:cxn ang="0">
                      <a:pos x="817" y="273"/>
                    </a:cxn>
                    <a:cxn ang="0">
                      <a:pos x="771" y="318"/>
                    </a:cxn>
                    <a:cxn ang="0">
                      <a:pos x="862" y="318"/>
                    </a:cxn>
                    <a:cxn ang="0">
                      <a:pos x="862" y="363"/>
                    </a:cxn>
                    <a:cxn ang="0">
                      <a:pos x="726" y="363"/>
                    </a:cxn>
                    <a:cxn ang="0">
                      <a:pos x="681" y="409"/>
                    </a:cxn>
                    <a:cxn ang="0">
                      <a:pos x="726" y="454"/>
                    </a:cxn>
                    <a:cxn ang="0">
                      <a:pos x="681" y="545"/>
                    </a:cxn>
                    <a:cxn ang="0">
                      <a:pos x="681" y="590"/>
                    </a:cxn>
                    <a:cxn ang="0">
                      <a:pos x="544" y="590"/>
                    </a:cxn>
                    <a:cxn ang="0">
                      <a:pos x="454" y="499"/>
                    </a:cxn>
                    <a:cxn ang="0">
                      <a:pos x="363" y="545"/>
                    </a:cxn>
                    <a:cxn ang="0">
                      <a:pos x="182" y="545"/>
                    </a:cxn>
                    <a:cxn ang="0">
                      <a:pos x="182" y="454"/>
                    </a:cxn>
                    <a:cxn ang="0">
                      <a:pos x="136" y="454"/>
                    </a:cxn>
                    <a:cxn ang="0">
                      <a:pos x="0" y="273"/>
                    </a:cxn>
                    <a:cxn ang="0">
                      <a:pos x="91" y="227"/>
                    </a:cxn>
                    <a:cxn ang="0">
                      <a:pos x="91" y="91"/>
                    </a:cxn>
                  </a:cxnLst>
                  <a:rect l="0" t="0" r="r" b="b"/>
                  <a:pathLst>
                    <a:path w="862" h="590">
                      <a:moveTo>
                        <a:pt x="91" y="91"/>
                      </a:moveTo>
                      <a:lnTo>
                        <a:pt x="136" y="46"/>
                      </a:lnTo>
                      <a:lnTo>
                        <a:pt x="227" y="91"/>
                      </a:lnTo>
                      <a:lnTo>
                        <a:pt x="272" y="0"/>
                      </a:lnTo>
                      <a:lnTo>
                        <a:pt x="408" y="0"/>
                      </a:lnTo>
                      <a:lnTo>
                        <a:pt x="454" y="91"/>
                      </a:lnTo>
                      <a:lnTo>
                        <a:pt x="499" y="91"/>
                      </a:lnTo>
                      <a:lnTo>
                        <a:pt x="590" y="182"/>
                      </a:lnTo>
                      <a:lnTo>
                        <a:pt x="681" y="227"/>
                      </a:lnTo>
                      <a:lnTo>
                        <a:pt x="771" y="227"/>
                      </a:lnTo>
                      <a:lnTo>
                        <a:pt x="817" y="273"/>
                      </a:lnTo>
                      <a:lnTo>
                        <a:pt x="771" y="318"/>
                      </a:lnTo>
                      <a:lnTo>
                        <a:pt x="862" y="318"/>
                      </a:lnTo>
                      <a:lnTo>
                        <a:pt x="862" y="363"/>
                      </a:lnTo>
                      <a:lnTo>
                        <a:pt x="726" y="363"/>
                      </a:lnTo>
                      <a:lnTo>
                        <a:pt x="681" y="409"/>
                      </a:lnTo>
                      <a:lnTo>
                        <a:pt x="726" y="454"/>
                      </a:lnTo>
                      <a:lnTo>
                        <a:pt x="681" y="545"/>
                      </a:lnTo>
                      <a:lnTo>
                        <a:pt x="681" y="590"/>
                      </a:lnTo>
                      <a:lnTo>
                        <a:pt x="544" y="590"/>
                      </a:lnTo>
                      <a:lnTo>
                        <a:pt x="454" y="499"/>
                      </a:lnTo>
                      <a:lnTo>
                        <a:pt x="363" y="545"/>
                      </a:lnTo>
                      <a:lnTo>
                        <a:pt x="182" y="545"/>
                      </a:lnTo>
                      <a:lnTo>
                        <a:pt x="182" y="454"/>
                      </a:lnTo>
                      <a:lnTo>
                        <a:pt x="136" y="454"/>
                      </a:lnTo>
                      <a:lnTo>
                        <a:pt x="0" y="273"/>
                      </a:lnTo>
                      <a:lnTo>
                        <a:pt x="91" y="227"/>
                      </a:lnTo>
                      <a:lnTo>
                        <a:pt x="91" y="91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srgbClr val="EB641B">
                        <a:lumMod val="20000"/>
                        <a:lumOff val="80000"/>
                      </a:srgb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9399" y="4415"/>
                  <a:ext cx="899" cy="832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90" y="91"/>
                    </a:cxn>
                    <a:cxn ang="0">
                      <a:pos x="136" y="91"/>
                    </a:cxn>
                    <a:cxn ang="0">
                      <a:pos x="272" y="136"/>
                    </a:cxn>
                    <a:cxn ang="0">
                      <a:pos x="362" y="91"/>
                    </a:cxn>
                    <a:cxn ang="0">
                      <a:pos x="362" y="45"/>
                    </a:cxn>
                    <a:cxn ang="0">
                      <a:pos x="453" y="0"/>
                    </a:cxn>
                    <a:cxn ang="0">
                      <a:pos x="453" y="91"/>
                    </a:cxn>
                    <a:cxn ang="0">
                      <a:pos x="499" y="136"/>
                    </a:cxn>
                    <a:cxn ang="0">
                      <a:pos x="499" y="181"/>
                    </a:cxn>
                    <a:cxn ang="0">
                      <a:pos x="453" y="227"/>
                    </a:cxn>
                    <a:cxn ang="0">
                      <a:pos x="544" y="272"/>
                    </a:cxn>
                    <a:cxn ang="0">
                      <a:pos x="499" y="318"/>
                    </a:cxn>
                    <a:cxn ang="0">
                      <a:pos x="453" y="318"/>
                    </a:cxn>
                    <a:cxn ang="0">
                      <a:pos x="408" y="272"/>
                    </a:cxn>
                    <a:cxn ang="0">
                      <a:pos x="362" y="363"/>
                    </a:cxn>
                    <a:cxn ang="0">
                      <a:pos x="362" y="499"/>
                    </a:cxn>
                    <a:cxn ang="0">
                      <a:pos x="272" y="454"/>
                    </a:cxn>
                    <a:cxn ang="0">
                      <a:pos x="226" y="454"/>
                    </a:cxn>
                    <a:cxn ang="0">
                      <a:pos x="136" y="363"/>
                    </a:cxn>
                    <a:cxn ang="0">
                      <a:pos x="45" y="363"/>
                    </a:cxn>
                    <a:cxn ang="0">
                      <a:pos x="0" y="318"/>
                    </a:cxn>
                    <a:cxn ang="0">
                      <a:pos x="0" y="136"/>
                    </a:cxn>
                    <a:cxn ang="0">
                      <a:pos x="0" y="91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544" h="499">
                      <a:moveTo>
                        <a:pt x="45" y="0"/>
                      </a:moveTo>
                      <a:lnTo>
                        <a:pt x="90" y="91"/>
                      </a:lnTo>
                      <a:lnTo>
                        <a:pt x="136" y="91"/>
                      </a:lnTo>
                      <a:lnTo>
                        <a:pt x="272" y="136"/>
                      </a:lnTo>
                      <a:lnTo>
                        <a:pt x="362" y="91"/>
                      </a:lnTo>
                      <a:lnTo>
                        <a:pt x="362" y="45"/>
                      </a:lnTo>
                      <a:lnTo>
                        <a:pt x="453" y="0"/>
                      </a:lnTo>
                      <a:lnTo>
                        <a:pt x="453" y="91"/>
                      </a:lnTo>
                      <a:lnTo>
                        <a:pt x="499" y="136"/>
                      </a:lnTo>
                      <a:lnTo>
                        <a:pt x="499" y="181"/>
                      </a:lnTo>
                      <a:lnTo>
                        <a:pt x="453" y="227"/>
                      </a:lnTo>
                      <a:lnTo>
                        <a:pt x="544" y="272"/>
                      </a:lnTo>
                      <a:lnTo>
                        <a:pt x="499" y="318"/>
                      </a:lnTo>
                      <a:lnTo>
                        <a:pt x="453" y="318"/>
                      </a:lnTo>
                      <a:lnTo>
                        <a:pt x="408" y="272"/>
                      </a:lnTo>
                      <a:lnTo>
                        <a:pt x="362" y="363"/>
                      </a:lnTo>
                      <a:lnTo>
                        <a:pt x="362" y="499"/>
                      </a:lnTo>
                      <a:lnTo>
                        <a:pt x="272" y="454"/>
                      </a:lnTo>
                      <a:lnTo>
                        <a:pt x="226" y="454"/>
                      </a:lnTo>
                      <a:lnTo>
                        <a:pt x="136" y="363"/>
                      </a:lnTo>
                      <a:lnTo>
                        <a:pt x="45" y="363"/>
                      </a:lnTo>
                      <a:lnTo>
                        <a:pt x="0" y="318"/>
                      </a:lnTo>
                      <a:lnTo>
                        <a:pt x="0" y="136"/>
                      </a:lnTo>
                      <a:lnTo>
                        <a:pt x="0" y="91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  <a:alpha val="57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Freeform 27"/>
                <p:cNvSpPr>
                  <a:spLocks/>
                </p:cNvSpPr>
                <p:nvPr/>
              </p:nvSpPr>
              <p:spPr bwMode="auto">
                <a:xfrm>
                  <a:off x="8947" y="4945"/>
                  <a:ext cx="901" cy="1739"/>
                </a:xfrm>
                <a:custGeom>
                  <a:avLst/>
                  <a:gdLst/>
                  <a:ahLst/>
                  <a:cxnLst>
                    <a:cxn ang="0">
                      <a:pos x="273" y="0"/>
                    </a:cxn>
                    <a:cxn ang="0">
                      <a:pos x="318" y="45"/>
                    </a:cxn>
                    <a:cxn ang="0">
                      <a:pos x="409" y="45"/>
                    </a:cxn>
                    <a:cxn ang="0">
                      <a:pos x="499" y="136"/>
                    </a:cxn>
                    <a:cxn ang="0">
                      <a:pos x="499" y="362"/>
                    </a:cxn>
                    <a:cxn ang="0">
                      <a:pos x="545" y="408"/>
                    </a:cxn>
                    <a:cxn ang="0">
                      <a:pos x="454" y="499"/>
                    </a:cxn>
                    <a:cxn ang="0">
                      <a:pos x="499" y="680"/>
                    </a:cxn>
                    <a:cxn ang="0">
                      <a:pos x="499" y="816"/>
                    </a:cxn>
                    <a:cxn ang="0">
                      <a:pos x="499" y="952"/>
                    </a:cxn>
                    <a:cxn ang="0">
                      <a:pos x="454" y="1043"/>
                    </a:cxn>
                    <a:cxn ang="0">
                      <a:pos x="363" y="997"/>
                    </a:cxn>
                    <a:cxn ang="0">
                      <a:pos x="363" y="952"/>
                    </a:cxn>
                    <a:cxn ang="0">
                      <a:pos x="273" y="997"/>
                    </a:cxn>
                    <a:cxn ang="0">
                      <a:pos x="273" y="907"/>
                    </a:cxn>
                    <a:cxn ang="0">
                      <a:pos x="227" y="861"/>
                    </a:cxn>
                    <a:cxn ang="0">
                      <a:pos x="136" y="907"/>
                    </a:cxn>
                    <a:cxn ang="0">
                      <a:pos x="91" y="861"/>
                    </a:cxn>
                    <a:cxn ang="0">
                      <a:pos x="91" y="680"/>
                    </a:cxn>
                    <a:cxn ang="0">
                      <a:pos x="136" y="635"/>
                    </a:cxn>
                    <a:cxn ang="0">
                      <a:pos x="136" y="544"/>
                    </a:cxn>
                    <a:cxn ang="0">
                      <a:pos x="0" y="499"/>
                    </a:cxn>
                    <a:cxn ang="0">
                      <a:pos x="136" y="226"/>
                    </a:cxn>
                    <a:cxn ang="0">
                      <a:pos x="273" y="136"/>
                    </a:cxn>
                    <a:cxn ang="0">
                      <a:pos x="273" y="0"/>
                    </a:cxn>
                  </a:cxnLst>
                  <a:rect l="0" t="0" r="r" b="b"/>
                  <a:pathLst>
                    <a:path w="545" h="1043">
                      <a:moveTo>
                        <a:pt x="273" y="0"/>
                      </a:moveTo>
                      <a:lnTo>
                        <a:pt x="318" y="45"/>
                      </a:lnTo>
                      <a:lnTo>
                        <a:pt x="409" y="45"/>
                      </a:lnTo>
                      <a:lnTo>
                        <a:pt x="499" y="136"/>
                      </a:lnTo>
                      <a:lnTo>
                        <a:pt x="499" y="362"/>
                      </a:lnTo>
                      <a:lnTo>
                        <a:pt x="545" y="408"/>
                      </a:lnTo>
                      <a:lnTo>
                        <a:pt x="454" y="499"/>
                      </a:lnTo>
                      <a:lnTo>
                        <a:pt x="499" y="680"/>
                      </a:lnTo>
                      <a:lnTo>
                        <a:pt x="499" y="816"/>
                      </a:lnTo>
                      <a:lnTo>
                        <a:pt x="499" y="952"/>
                      </a:lnTo>
                      <a:lnTo>
                        <a:pt x="454" y="1043"/>
                      </a:lnTo>
                      <a:lnTo>
                        <a:pt x="363" y="997"/>
                      </a:lnTo>
                      <a:lnTo>
                        <a:pt x="363" y="952"/>
                      </a:lnTo>
                      <a:lnTo>
                        <a:pt x="273" y="997"/>
                      </a:lnTo>
                      <a:lnTo>
                        <a:pt x="273" y="907"/>
                      </a:lnTo>
                      <a:lnTo>
                        <a:pt x="227" y="861"/>
                      </a:lnTo>
                      <a:lnTo>
                        <a:pt x="136" y="907"/>
                      </a:lnTo>
                      <a:lnTo>
                        <a:pt x="91" y="861"/>
                      </a:lnTo>
                      <a:lnTo>
                        <a:pt x="91" y="680"/>
                      </a:lnTo>
                      <a:lnTo>
                        <a:pt x="136" y="635"/>
                      </a:lnTo>
                      <a:lnTo>
                        <a:pt x="136" y="544"/>
                      </a:lnTo>
                      <a:lnTo>
                        <a:pt x="0" y="499"/>
                      </a:lnTo>
                      <a:lnTo>
                        <a:pt x="136" y="226"/>
                      </a:lnTo>
                      <a:lnTo>
                        <a:pt x="273" y="136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12882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Freeform 26"/>
                <p:cNvSpPr>
                  <a:spLocks/>
                </p:cNvSpPr>
                <p:nvPr/>
              </p:nvSpPr>
              <p:spPr bwMode="auto">
                <a:xfrm>
                  <a:off x="8349" y="6231"/>
                  <a:ext cx="1349" cy="1285"/>
                </a:xfrm>
                <a:custGeom>
                  <a:avLst/>
                  <a:gdLst/>
                  <a:ahLst/>
                  <a:cxnLst>
                    <a:cxn ang="0">
                      <a:pos x="0" y="181"/>
                    </a:cxn>
                    <a:cxn ang="0">
                      <a:pos x="0" y="317"/>
                    </a:cxn>
                    <a:cxn ang="0">
                      <a:pos x="136" y="499"/>
                    </a:cxn>
                    <a:cxn ang="0">
                      <a:pos x="226" y="544"/>
                    </a:cxn>
                    <a:cxn ang="0">
                      <a:pos x="408" y="725"/>
                    </a:cxn>
                    <a:cxn ang="0">
                      <a:pos x="408" y="771"/>
                    </a:cxn>
                    <a:cxn ang="0">
                      <a:pos x="498" y="725"/>
                    </a:cxn>
                    <a:cxn ang="0">
                      <a:pos x="544" y="635"/>
                    </a:cxn>
                    <a:cxn ang="0">
                      <a:pos x="544" y="544"/>
                    </a:cxn>
                    <a:cxn ang="0">
                      <a:pos x="635" y="544"/>
                    </a:cxn>
                    <a:cxn ang="0">
                      <a:pos x="635" y="453"/>
                    </a:cxn>
                    <a:cxn ang="0">
                      <a:pos x="680" y="408"/>
                    </a:cxn>
                    <a:cxn ang="0">
                      <a:pos x="680" y="363"/>
                    </a:cxn>
                    <a:cxn ang="0">
                      <a:pos x="771" y="317"/>
                    </a:cxn>
                    <a:cxn ang="0">
                      <a:pos x="816" y="272"/>
                    </a:cxn>
                    <a:cxn ang="0">
                      <a:pos x="725" y="226"/>
                    </a:cxn>
                    <a:cxn ang="0">
                      <a:pos x="725" y="181"/>
                    </a:cxn>
                    <a:cxn ang="0">
                      <a:pos x="635" y="226"/>
                    </a:cxn>
                    <a:cxn ang="0">
                      <a:pos x="635" y="136"/>
                    </a:cxn>
                    <a:cxn ang="0">
                      <a:pos x="589" y="90"/>
                    </a:cxn>
                    <a:cxn ang="0">
                      <a:pos x="498" y="136"/>
                    </a:cxn>
                    <a:cxn ang="0">
                      <a:pos x="362" y="0"/>
                    </a:cxn>
                    <a:cxn ang="0">
                      <a:pos x="317" y="90"/>
                    </a:cxn>
                    <a:cxn ang="0">
                      <a:pos x="136" y="181"/>
                    </a:cxn>
                    <a:cxn ang="0">
                      <a:pos x="90" y="226"/>
                    </a:cxn>
                    <a:cxn ang="0">
                      <a:pos x="0" y="181"/>
                    </a:cxn>
                  </a:cxnLst>
                  <a:rect l="0" t="0" r="r" b="b"/>
                  <a:pathLst>
                    <a:path w="816" h="771">
                      <a:moveTo>
                        <a:pt x="0" y="181"/>
                      </a:moveTo>
                      <a:lnTo>
                        <a:pt x="0" y="317"/>
                      </a:lnTo>
                      <a:lnTo>
                        <a:pt x="136" y="499"/>
                      </a:lnTo>
                      <a:lnTo>
                        <a:pt x="226" y="544"/>
                      </a:lnTo>
                      <a:lnTo>
                        <a:pt x="408" y="725"/>
                      </a:lnTo>
                      <a:lnTo>
                        <a:pt x="408" y="771"/>
                      </a:lnTo>
                      <a:lnTo>
                        <a:pt x="498" y="725"/>
                      </a:lnTo>
                      <a:lnTo>
                        <a:pt x="544" y="635"/>
                      </a:lnTo>
                      <a:lnTo>
                        <a:pt x="544" y="544"/>
                      </a:lnTo>
                      <a:lnTo>
                        <a:pt x="635" y="544"/>
                      </a:lnTo>
                      <a:lnTo>
                        <a:pt x="635" y="453"/>
                      </a:lnTo>
                      <a:lnTo>
                        <a:pt x="680" y="408"/>
                      </a:lnTo>
                      <a:lnTo>
                        <a:pt x="680" y="363"/>
                      </a:lnTo>
                      <a:lnTo>
                        <a:pt x="771" y="317"/>
                      </a:lnTo>
                      <a:lnTo>
                        <a:pt x="816" y="272"/>
                      </a:lnTo>
                      <a:lnTo>
                        <a:pt x="725" y="226"/>
                      </a:lnTo>
                      <a:lnTo>
                        <a:pt x="725" y="181"/>
                      </a:lnTo>
                      <a:lnTo>
                        <a:pt x="635" y="226"/>
                      </a:lnTo>
                      <a:lnTo>
                        <a:pt x="635" y="136"/>
                      </a:lnTo>
                      <a:lnTo>
                        <a:pt x="589" y="90"/>
                      </a:lnTo>
                      <a:lnTo>
                        <a:pt x="498" y="136"/>
                      </a:lnTo>
                      <a:lnTo>
                        <a:pt x="362" y="0"/>
                      </a:lnTo>
                      <a:lnTo>
                        <a:pt x="317" y="90"/>
                      </a:lnTo>
                      <a:lnTo>
                        <a:pt x="136" y="181"/>
                      </a:lnTo>
                      <a:lnTo>
                        <a:pt x="90" y="226"/>
                      </a:lnTo>
                      <a:lnTo>
                        <a:pt x="0" y="181"/>
                      </a:lnTo>
                      <a:close/>
                    </a:path>
                  </a:pathLst>
                </a:custGeom>
                <a:solidFill>
                  <a:srgbClr val="12882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Freeform 25"/>
                <p:cNvSpPr>
                  <a:spLocks/>
                </p:cNvSpPr>
                <p:nvPr/>
              </p:nvSpPr>
              <p:spPr bwMode="auto">
                <a:xfrm>
                  <a:off x="9698" y="5172"/>
                  <a:ext cx="1049" cy="1435"/>
                </a:xfrm>
                <a:custGeom>
                  <a:avLst/>
                  <a:gdLst/>
                  <a:ahLst/>
                  <a:cxnLst>
                    <a:cxn ang="0">
                      <a:pos x="181" y="45"/>
                    </a:cxn>
                    <a:cxn ang="0">
                      <a:pos x="272" y="90"/>
                    </a:cxn>
                    <a:cxn ang="0">
                      <a:pos x="272" y="181"/>
                    </a:cxn>
                    <a:cxn ang="0">
                      <a:pos x="499" y="226"/>
                    </a:cxn>
                    <a:cxn ang="0">
                      <a:pos x="499" y="317"/>
                    </a:cxn>
                    <a:cxn ang="0">
                      <a:pos x="590" y="317"/>
                    </a:cxn>
                    <a:cxn ang="0">
                      <a:pos x="590" y="408"/>
                    </a:cxn>
                    <a:cxn ang="0">
                      <a:pos x="635" y="499"/>
                    </a:cxn>
                    <a:cxn ang="0">
                      <a:pos x="499" y="589"/>
                    </a:cxn>
                    <a:cxn ang="0">
                      <a:pos x="590" y="725"/>
                    </a:cxn>
                    <a:cxn ang="0">
                      <a:pos x="544" y="861"/>
                    </a:cxn>
                    <a:cxn ang="0">
                      <a:pos x="454" y="816"/>
                    </a:cxn>
                    <a:cxn ang="0">
                      <a:pos x="363" y="861"/>
                    </a:cxn>
                    <a:cxn ang="0">
                      <a:pos x="272" y="725"/>
                    </a:cxn>
                    <a:cxn ang="0">
                      <a:pos x="45" y="680"/>
                    </a:cxn>
                    <a:cxn ang="0">
                      <a:pos x="45" y="544"/>
                    </a:cxn>
                    <a:cxn ang="0">
                      <a:pos x="0" y="363"/>
                    </a:cxn>
                    <a:cxn ang="0">
                      <a:pos x="91" y="272"/>
                    </a:cxn>
                    <a:cxn ang="0">
                      <a:pos x="45" y="226"/>
                    </a:cxn>
                    <a:cxn ang="0">
                      <a:pos x="45" y="0"/>
                    </a:cxn>
                    <a:cxn ang="0">
                      <a:pos x="91" y="0"/>
                    </a:cxn>
                    <a:cxn ang="0">
                      <a:pos x="181" y="45"/>
                    </a:cxn>
                  </a:cxnLst>
                  <a:rect l="0" t="0" r="r" b="b"/>
                  <a:pathLst>
                    <a:path w="635" h="861">
                      <a:moveTo>
                        <a:pt x="181" y="45"/>
                      </a:moveTo>
                      <a:lnTo>
                        <a:pt x="272" y="90"/>
                      </a:lnTo>
                      <a:lnTo>
                        <a:pt x="272" y="181"/>
                      </a:lnTo>
                      <a:lnTo>
                        <a:pt x="499" y="226"/>
                      </a:lnTo>
                      <a:lnTo>
                        <a:pt x="499" y="317"/>
                      </a:lnTo>
                      <a:lnTo>
                        <a:pt x="590" y="317"/>
                      </a:lnTo>
                      <a:lnTo>
                        <a:pt x="590" y="408"/>
                      </a:lnTo>
                      <a:lnTo>
                        <a:pt x="635" y="499"/>
                      </a:lnTo>
                      <a:lnTo>
                        <a:pt x="499" y="589"/>
                      </a:lnTo>
                      <a:lnTo>
                        <a:pt x="590" y="725"/>
                      </a:lnTo>
                      <a:lnTo>
                        <a:pt x="544" y="861"/>
                      </a:lnTo>
                      <a:lnTo>
                        <a:pt x="454" y="816"/>
                      </a:lnTo>
                      <a:lnTo>
                        <a:pt x="363" y="861"/>
                      </a:lnTo>
                      <a:lnTo>
                        <a:pt x="272" y="725"/>
                      </a:lnTo>
                      <a:lnTo>
                        <a:pt x="45" y="680"/>
                      </a:lnTo>
                      <a:lnTo>
                        <a:pt x="45" y="544"/>
                      </a:lnTo>
                      <a:lnTo>
                        <a:pt x="0" y="363"/>
                      </a:lnTo>
                      <a:lnTo>
                        <a:pt x="91" y="272"/>
                      </a:lnTo>
                      <a:lnTo>
                        <a:pt x="45" y="226"/>
                      </a:lnTo>
                      <a:lnTo>
                        <a:pt x="45" y="0"/>
                      </a:lnTo>
                      <a:lnTo>
                        <a:pt x="91" y="0"/>
                      </a:lnTo>
                      <a:lnTo>
                        <a:pt x="181" y="45"/>
                      </a:lnTo>
                      <a:close/>
                    </a:path>
                  </a:pathLst>
                </a:custGeom>
                <a:solidFill>
                  <a:srgbClr val="12882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Freeform 24"/>
                <p:cNvSpPr>
                  <a:spLocks/>
                </p:cNvSpPr>
                <p:nvPr/>
              </p:nvSpPr>
              <p:spPr bwMode="auto">
                <a:xfrm>
                  <a:off x="9399" y="6306"/>
                  <a:ext cx="973" cy="1133"/>
                </a:xfrm>
                <a:custGeom>
                  <a:avLst/>
                  <a:gdLst/>
                  <a:ahLst/>
                  <a:cxnLst>
                    <a:cxn ang="0">
                      <a:pos x="226" y="0"/>
                    </a:cxn>
                    <a:cxn ang="0">
                      <a:pos x="453" y="45"/>
                    </a:cxn>
                    <a:cxn ang="0">
                      <a:pos x="544" y="181"/>
                    </a:cxn>
                    <a:cxn ang="0">
                      <a:pos x="544" y="318"/>
                    </a:cxn>
                    <a:cxn ang="0">
                      <a:pos x="589" y="363"/>
                    </a:cxn>
                    <a:cxn ang="0">
                      <a:pos x="499" y="499"/>
                    </a:cxn>
                    <a:cxn ang="0">
                      <a:pos x="499" y="544"/>
                    </a:cxn>
                    <a:cxn ang="0">
                      <a:pos x="408" y="635"/>
                    </a:cxn>
                    <a:cxn ang="0">
                      <a:pos x="362" y="590"/>
                    </a:cxn>
                    <a:cxn ang="0">
                      <a:pos x="362" y="635"/>
                    </a:cxn>
                    <a:cxn ang="0">
                      <a:pos x="226" y="680"/>
                    </a:cxn>
                    <a:cxn ang="0">
                      <a:pos x="181" y="590"/>
                    </a:cxn>
                    <a:cxn ang="0">
                      <a:pos x="136" y="635"/>
                    </a:cxn>
                    <a:cxn ang="0">
                      <a:pos x="45" y="454"/>
                    </a:cxn>
                    <a:cxn ang="0">
                      <a:pos x="0" y="499"/>
                    </a:cxn>
                    <a:cxn ang="0">
                      <a:pos x="0" y="408"/>
                    </a:cxn>
                    <a:cxn ang="0">
                      <a:pos x="45" y="363"/>
                    </a:cxn>
                    <a:cxn ang="0">
                      <a:pos x="45" y="318"/>
                    </a:cxn>
                    <a:cxn ang="0">
                      <a:pos x="136" y="272"/>
                    </a:cxn>
                    <a:cxn ang="0">
                      <a:pos x="181" y="227"/>
                    </a:cxn>
                    <a:cxn ang="0">
                      <a:pos x="226" y="136"/>
                    </a:cxn>
                    <a:cxn ang="0">
                      <a:pos x="226" y="0"/>
                    </a:cxn>
                  </a:cxnLst>
                  <a:rect l="0" t="0" r="r" b="b"/>
                  <a:pathLst>
                    <a:path w="589" h="680">
                      <a:moveTo>
                        <a:pt x="226" y="0"/>
                      </a:moveTo>
                      <a:lnTo>
                        <a:pt x="453" y="45"/>
                      </a:lnTo>
                      <a:lnTo>
                        <a:pt x="544" y="181"/>
                      </a:lnTo>
                      <a:lnTo>
                        <a:pt x="544" y="318"/>
                      </a:lnTo>
                      <a:lnTo>
                        <a:pt x="589" y="363"/>
                      </a:lnTo>
                      <a:lnTo>
                        <a:pt x="499" y="499"/>
                      </a:lnTo>
                      <a:lnTo>
                        <a:pt x="499" y="544"/>
                      </a:lnTo>
                      <a:lnTo>
                        <a:pt x="408" y="635"/>
                      </a:lnTo>
                      <a:lnTo>
                        <a:pt x="362" y="590"/>
                      </a:lnTo>
                      <a:lnTo>
                        <a:pt x="362" y="635"/>
                      </a:lnTo>
                      <a:lnTo>
                        <a:pt x="226" y="680"/>
                      </a:lnTo>
                      <a:lnTo>
                        <a:pt x="181" y="590"/>
                      </a:lnTo>
                      <a:lnTo>
                        <a:pt x="136" y="635"/>
                      </a:lnTo>
                      <a:lnTo>
                        <a:pt x="45" y="454"/>
                      </a:lnTo>
                      <a:lnTo>
                        <a:pt x="0" y="499"/>
                      </a:lnTo>
                      <a:lnTo>
                        <a:pt x="0" y="408"/>
                      </a:lnTo>
                      <a:lnTo>
                        <a:pt x="45" y="363"/>
                      </a:lnTo>
                      <a:lnTo>
                        <a:pt x="45" y="318"/>
                      </a:lnTo>
                      <a:lnTo>
                        <a:pt x="136" y="272"/>
                      </a:lnTo>
                      <a:lnTo>
                        <a:pt x="181" y="227"/>
                      </a:lnTo>
                      <a:lnTo>
                        <a:pt x="226" y="136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solidFill>
                  <a:srgbClr val="92D050">
                    <a:alpha val="57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Freeform 23"/>
                <p:cNvSpPr>
                  <a:spLocks/>
                </p:cNvSpPr>
                <p:nvPr/>
              </p:nvSpPr>
              <p:spPr bwMode="auto">
                <a:xfrm>
                  <a:off x="10073" y="6532"/>
                  <a:ext cx="899" cy="1285"/>
                </a:xfrm>
                <a:custGeom>
                  <a:avLst/>
                  <a:gdLst/>
                  <a:ahLst/>
                  <a:cxnLst>
                    <a:cxn ang="0">
                      <a:pos x="317" y="45"/>
                    </a:cxn>
                    <a:cxn ang="0">
                      <a:pos x="408" y="45"/>
                    </a:cxn>
                    <a:cxn ang="0">
                      <a:pos x="408" y="136"/>
                    </a:cxn>
                    <a:cxn ang="0">
                      <a:pos x="408" y="227"/>
                    </a:cxn>
                    <a:cxn ang="0">
                      <a:pos x="453" y="318"/>
                    </a:cxn>
                    <a:cxn ang="0">
                      <a:pos x="544" y="318"/>
                    </a:cxn>
                    <a:cxn ang="0">
                      <a:pos x="544" y="408"/>
                    </a:cxn>
                    <a:cxn ang="0">
                      <a:pos x="544" y="499"/>
                    </a:cxn>
                    <a:cxn ang="0">
                      <a:pos x="499" y="590"/>
                    </a:cxn>
                    <a:cxn ang="0">
                      <a:pos x="408" y="726"/>
                    </a:cxn>
                    <a:cxn ang="0">
                      <a:pos x="317" y="726"/>
                    </a:cxn>
                    <a:cxn ang="0">
                      <a:pos x="227" y="771"/>
                    </a:cxn>
                    <a:cxn ang="0">
                      <a:pos x="181" y="681"/>
                    </a:cxn>
                    <a:cxn ang="0">
                      <a:pos x="0" y="544"/>
                    </a:cxn>
                    <a:cxn ang="0">
                      <a:pos x="0" y="499"/>
                    </a:cxn>
                    <a:cxn ang="0">
                      <a:pos x="91" y="408"/>
                    </a:cxn>
                    <a:cxn ang="0">
                      <a:pos x="91" y="363"/>
                    </a:cxn>
                    <a:cxn ang="0">
                      <a:pos x="181" y="227"/>
                    </a:cxn>
                    <a:cxn ang="0">
                      <a:pos x="136" y="182"/>
                    </a:cxn>
                    <a:cxn ang="0">
                      <a:pos x="136" y="45"/>
                    </a:cxn>
                    <a:cxn ang="0">
                      <a:pos x="227" y="0"/>
                    </a:cxn>
                    <a:cxn ang="0">
                      <a:pos x="317" y="45"/>
                    </a:cxn>
                  </a:cxnLst>
                  <a:rect l="0" t="0" r="r" b="b"/>
                  <a:pathLst>
                    <a:path w="544" h="771">
                      <a:moveTo>
                        <a:pt x="317" y="45"/>
                      </a:moveTo>
                      <a:lnTo>
                        <a:pt x="408" y="45"/>
                      </a:lnTo>
                      <a:lnTo>
                        <a:pt x="408" y="136"/>
                      </a:lnTo>
                      <a:lnTo>
                        <a:pt x="408" y="227"/>
                      </a:lnTo>
                      <a:lnTo>
                        <a:pt x="453" y="318"/>
                      </a:lnTo>
                      <a:lnTo>
                        <a:pt x="544" y="318"/>
                      </a:lnTo>
                      <a:lnTo>
                        <a:pt x="544" y="408"/>
                      </a:lnTo>
                      <a:lnTo>
                        <a:pt x="544" y="499"/>
                      </a:lnTo>
                      <a:lnTo>
                        <a:pt x="499" y="590"/>
                      </a:lnTo>
                      <a:lnTo>
                        <a:pt x="408" y="726"/>
                      </a:lnTo>
                      <a:lnTo>
                        <a:pt x="317" y="726"/>
                      </a:lnTo>
                      <a:lnTo>
                        <a:pt x="227" y="771"/>
                      </a:lnTo>
                      <a:lnTo>
                        <a:pt x="181" y="681"/>
                      </a:lnTo>
                      <a:lnTo>
                        <a:pt x="0" y="544"/>
                      </a:lnTo>
                      <a:lnTo>
                        <a:pt x="0" y="499"/>
                      </a:lnTo>
                      <a:lnTo>
                        <a:pt x="91" y="408"/>
                      </a:lnTo>
                      <a:lnTo>
                        <a:pt x="91" y="363"/>
                      </a:lnTo>
                      <a:lnTo>
                        <a:pt x="181" y="227"/>
                      </a:lnTo>
                      <a:lnTo>
                        <a:pt x="136" y="182"/>
                      </a:lnTo>
                      <a:lnTo>
                        <a:pt x="136" y="45"/>
                      </a:lnTo>
                      <a:lnTo>
                        <a:pt x="227" y="0"/>
                      </a:lnTo>
                      <a:lnTo>
                        <a:pt x="317" y="45"/>
                      </a:lnTo>
                      <a:close/>
                    </a:path>
                  </a:pathLst>
                </a:custGeom>
                <a:solidFill>
                  <a:srgbClr val="12882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Oval 22"/>
                <p:cNvSpPr>
                  <a:spLocks noChangeArrowheads="1"/>
                </p:cNvSpPr>
                <p:nvPr/>
              </p:nvSpPr>
              <p:spPr bwMode="auto">
                <a:xfrm>
                  <a:off x="6493" y="5743"/>
                  <a:ext cx="205" cy="19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799" y="4577"/>
                  <a:ext cx="796" cy="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95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Ивнянский район - </a:t>
                  </a:r>
                  <a:r>
                    <a:rPr lang="ru-RU" sz="95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9</a:t>
                  </a:r>
                  <a:endParaRPr lang="ru-RU" sz="9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596" y="4570"/>
                  <a:ext cx="1033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900" b="1" i="1" dirty="0" err="1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Прохоровский</a:t>
                  </a: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район - </a:t>
                  </a:r>
                  <a:r>
                    <a:rPr lang="ru-RU" sz="90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7</a:t>
                  </a:r>
                  <a:endParaRPr lang="ru-RU" sz="9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303" y="4118"/>
                  <a:ext cx="1143" cy="2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900" b="1" i="1" dirty="0" err="1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Губкинский</a:t>
                  </a: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90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ГО </a:t>
                  </a: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- </a:t>
                  </a:r>
                  <a:r>
                    <a:rPr lang="ru-RU" sz="90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4</a:t>
                  </a:r>
                  <a:endParaRPr lang="ru-RU" sz="9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8304" y="4026"/>
                  <a:ext cx="1224" cy="2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900" b="1" i="1" dirty="0" err="1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Старооскольский</a:t>
                  </a: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90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ГО- </a:t>
                  </a: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6</a:t>
                  </a:r>
                  <a:endParaRPr lang="ru-RU" sz="9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8203" y="4665"/>
                  <a:ext cx="1012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900" b="1" i="1" dirty="0" err="1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Чернянский</a:t>
                  </a: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район - </a:t>
                  </a:r>
                  <a:r>
                    <a:rPr lang="ru-RU" sz="90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5</a:t>
                  </a:r>
                  <a:endParaRPr lang="ru-RU" sz="9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126" y="5048"/>
                  <a:ext cx="1033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Корочанский район- </a:t>
                  </a:r>
                  <a:r>
                    <a:rPr lang="ru-RU" sz="90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7</a:t>
                  </a:r>
                  <a:endParaRPr lang="ru-RU" sz="9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011" y="5802"/>
                  <a:ext cx="1033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900" b="1" i="1" dirty="0" err="1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Шебекинский</a:t>
                  </a: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90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ГО - 8</a:t>
                  </a:r>
                  <a:endParaRPr lang="ru-RU" sz="9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904" y="5049"/>
                  <a:ext cx="1033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900" b="1" i="1" dirty="0" err="1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Яковлевский</a:t>
                  </a: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90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ГО - 12</a:t>
                  </a:r>
                  <a:endParaRPr lang="ru-RU" sz="9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8103" y="5222"/>
                  <a:ext cx="1112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900" b="1" i="1" dirty="0" err="1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Новооскольский</a:t>
                  </a: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район - </a:t>
                  </a:r>
                  <a:r>
                    <a:rPr lang="ru-RU" sz="90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7</a:t>
                  </a:r>
                  <a:endParaRPr lang="ru-RU" sz="9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103" y="5916"/>
                  <a:ext cx="1032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Волоконовский район - </a:t>
                  </a:r>
                  <a:r>
                    <a:rPr lang="ru-RU" sz="90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8</a:t>
                  </a:r>
                  <a:endParaRPr lang="ru-RU" sz="9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8845" y="5516"/>
                  <a:ext cx="1100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Красногвардейский район - </a:t>
                  </a:r>
                  <a:r>
                    <a:rPr lang="ru-RU" sz="90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8</a:t>
                  </a:r>
                  <a:endParaRPr lang="ru-RU" sz="9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308" y="4639"/>
                  <a:ext cx="1032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Красненский район - </a:t>
                  </a:r>
                  <a:r>
                    <a:rPr lang="ru-RU" sz="90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4</a:t>
                  </a:r>
                  <a:endParaRPr lang="ru-RU" sz="9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710" y="5743"/>
                  <a:ext cx="1033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Алексеевский </a:t>
                  </a:r>
                  <a:r>
                    <a:rPr lang="ru-RU" sz="90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ГО </a:t>
                  </a: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- </a:t>
                  </a:r>
                  <a:r>
                    <a:rPr lang="ru-RU" sz="90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10</a:t>
                  </a:r>
                  <a:endParaRPr lang="ru-RU" sz="9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349" y="6748"/>
                  <a:ext cx="1131" cy="2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900" b="1" i="1" dirty="0" err="1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Валуйский</a:t>
                  </a: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90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ГО -10</a:t>
                  </a:r>
                  <a:endParaRPr lang="ru-RU" sz="9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364" y="6785"/>
                  <a:ext cx="1033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900" b="1" i="1" dirty="0" err="1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Вейделевский</a:t>
                  </a: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район - </a:t>
                  </a:r>
                  <a:r>
                    <a:rPr lang="ru-RU" sz="90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5</a:t>
                  </a:r>
                  <a:endParaRPr lang="ru-RU" sz="9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133" y="5597"/>
                  <a:ext cx="1032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900" b="1" i="1" dirty="0" err="1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Борисовский</a:t>
                  </a: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район- </a:t>
                  </a:r>
                  <a:r>
                    <a:rPr lang="ru-RU" sz="90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6</a:t>
                  </a:r>
                  <a:endParaRPr lang="ru-RU" sz="9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0193" y="7111"/>
                  <a:ext cx="795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900" b="1" i="1" dirty="0" err="1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Ровеньский</a:t>
                  </a:r>
                  <a:r>
                    <a:rPr lang="ru-RU" sz="900" b="1" i="1" dirty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район - </a:t>
                  </a:r>
                  <a:r>
                    <a:rPr lang="ru-RU" sz="900" b="1" i="1" dirty="0" smtClean="0">
                      <a:solidFill>
                        <a:prstClr val="black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8</a:t>
                  </a:r>
                  <a:endParaRPr lang="ru-RU" sz="9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4" name="Text Box 21"/>
              <p:cNvSpPr txBox="1">
                <a:spLocks noChangeArrowheads="1"/>
              </p:cNvSpPr>
              <p:nvPr/>
            </p:nvSpPr>
            <p:spPr bwMode="auto">
              <a:xfrm>
                <a:off x="247655" y="3812929"/>
                <a:ext cx="1093305" cy="487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900" b="1" i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Грайворонский район - </a:t>
                </a:r>
                <a:r>
                  <a:rPr lang="ru-RU" sz="900" b="1" i="1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4</a:t>
                </a:r>
                <a:endParaRPr lang="ru-RU" sz="9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Freeform 2"/>
              <p:cNvSpPr>
                <a:spLocks/>
              </p:cNvSpPr>
              <p:nvPr/>
            </p:nvSpPr>
            <p:spPr bwMode="auto">
              <a:xfrm>
                <a:off x="535397" y="2613565"/>
                <a:ext cx="785818" cy="1000132"/>
              </a:xfrm>
              <a:custGeom>
                <a:avLst/>
                <a:gdLst/>
                <a:ahLst/>
                <a:cxnLst>
                  <a:cxn ang="0">
                    <a:pos x="181" y="499"/>
                  </a:cxn>
                  <a:cxn ang="0">
                    <a:pos x="0" y="0"/>
                  </a:cxn>
                  <a:cxn ang="0">
                    <a:pos x="181" y="46"/>
                  </a:cxn>
                  <a:cxn ang="0">
                    <a:pos x="272" y="137"/>
                  </a:cxn>
                  <a:cxn ang="0">
                    <a:pos x="317" y="227"/>
                  </a:cxn>
                  <a:cxn ang="0">
                    <a:pos x="408" y="227"/>
                  </a:cxn>
                  <a:cxn ang="0">
                    <a:pos x="453" y="409"/>
                  </a:cxn>
                  <a:cxn ang="0">
                    <a:pos x="181" y="499"/>
                  </a:cxn>
                </a:cxnLst>
                <a:rect l="0" t="0" r="r" b="b"/>
                <a:pathLst>
                  <a:path w="453" h="499">
                    <a:moveTo>
                      <a:pt x="181" y="499"/>
                    </a:moveTo>
                    <a:lnTo>
                      <a:pt x="0" y="0"/>
                    </a:lnTo>
                    <a:lnTo>
                      <a:pt x="181" y="46"/>
                    </a:lnTo>
                    <a:lnTo>
                      <a:pt x="272" y="137"/>
                    </a:lnTo>
                    <a:lnTo>
                      <a:pt x="317" y="227"/>
                    </a:lnTo>
                    <a:lnTo>
                      <a:pt x="408" y="227"/>
                    </a:lnTo>
                    <a:lnTo>
                      <a:pt x="453" y="409"/>
                    </a:lnTo>
                    <a:lnTo>
                      <a:pt x="181" y="499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 Box 21"/>
              <p:cNvSpPr txBox="1">
                <a:spLocks noChangeArrowheads="1"/>
              </p:cNvSpPr>
              <p:nvPr/>
            </p:nvSpPr>
            <p:spPr bwMode="auto">
              <a:xfrm>
                <a:off x="0" y="3143250"/>
                <a:ext cx="1438372" cy="487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900" b="1" i="1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Краснояружский</a:t>
                </a:r>
                <a:r>
                  <a:rPr lang="ru-RU" sz="900" b="1" i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район - </a:t>
                </a:r>
                <a:r>
                  <a:rPr lang="ru-RU" sz="900" b="1" i="1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4</a:t>
                </a:r>
                <a:endParaRPr lang="ru-RU" sz="9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1000067" y="2823319"/>
              <a:ext cx="1193881" cy="48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i="1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Ракитянский            район - </a:t>
              </a:r>
              <a:r>
                <a:rPr lang="ru-RU" sz="900" b="1" i="1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5</a:t>
              </a:r>
              <a:endParaRPr lang="ru-RU" sz="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893305" y="4143379"/>
              <a:ext cx="1315561" cy="48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i="1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Белгородский           район - </a:t>
              </a:r>
              <a:r>
                <a:rPr lang="ru-RU" sz="900" b="1" i="1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12</a:t>
              </a:r>
              <a:endParaRPr lang="ru-RU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Заголовок 1"/>
          <p:cNvSpPr txBox="1">
            <a:spLocks/>
          </p:cNvSpPr>
          <p:nvPr/>
        </p:nvSpPr>
        <p:spPr>
          <a:xfrm>
            <a:off x="287339" y="0"/>
            <a:ext cx="8532812" cy="86518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Franklin Gothic Medium"/>
              </a:rPr>
              <a:t>Состояние развития сельскохозяйственной потребительской кооперации. Активность районов в регистрации кооперативов</a:t>
            </a:r>
            <a:endParaRPr lang="ru-RU" sz="1600" b="1" dirty="0">
              <a:solidFill>
                <a:schemeClr val="tx1"/>
              </a:solidFill>
              <a:latin typeface="Franklin Gothic Medium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3585885"/>
            <a:ext cx="627529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.01. 2020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г. в Белгородской области: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зарегистрировано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173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СХК: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160;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СПК – 13.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действующих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168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СХК: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155;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СПК – 13.</a:t>
            </a:r>
            <a:endParaRPr lang="ru-RU" sz="1300" dirty="0"/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277907" y="4794623"/>
          <a:ext cx="6149788" cy="1362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741"/>
                <a:gridCol w="1039906"/>
                <a:gridCol w="636494"/>
                <a:gridCol w="654423"/>
                <a:gridCol w="573742"/>
                <a:gridCol w="484094"/>
                <a:gridCol w="1237129"/>
                <a:gridCol w="950259"/>
              </a:tblGrid>
              <a:tr h="676656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количество членов, ед.,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 них: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ЛПХ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КФХ, ИП главы КФХ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СХО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Ассоциированное членство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сотрудников, ед.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СПК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3 012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1 504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1 493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2 734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717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СПоК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4 687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3 284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1 087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467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127000" y="1036638"/>
            <a:ext cx="8445500" cy="5181600"/>
            <a:chOff x="434110" y="1263650"/>
            <a:chExt cx="8446366" cy="5181600"/>
          </a:xfrm>
        </p:grpSpPr>
        <p:grpSp>
          <p:nvGrpSpPr>
            <p:cNvPr id="3" name="Группа 54"/>
            <p:cNvGrpSpPr>
              <a:grpSpLocks/>
            </p:cNvGrpSpPr>
            <p:nvPr/>
          </p:nvGrpSpPr>
          <p:grpSpPr bwMode="auto">
            <a:xfrm>
              <a:off x="434110" y="1263650"/>
              <a:ext cx="8446366" cy="5181600"/>
              <a:chOff x="168996" y="1268760"/>
              <a:chExt cx="8446340" cy="5181600"/>
            </a:xfrm>
          </p:grpSpPr>
          <p:grpSp>
            <p:nvGrpSpPr>
              <p:cNvPr id="4" name="Group 1"/>
              <p:cNvGrpSpPr>
                <a:grpSpLocks noChangeAspect="1"/>
              </p:cNvGrpSpPr>
              <p:nvPr/>
            </p:nvGrpSpPr>
            <p:grpSpPr bwMode="auto">
              <a:xfrm>
                <a:off x="563948" y="1268760"/>
                <a:ext cx="8051388" cy="5181600"/>
                <a:chOff x="4739" y="3654"/>
                <a:chExt cx="6420" cy="4167"/>
              </a:xfrm>
            </p:grpSpPr>
            <p:sp>
              <p:nvSpPr>
                <p:cNvPr id="10" name="AutoShape 4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747" y="3654"/>
                  <a:ext cx="6412" cy="4167"/>
                </a:xfrm>
                <a:prstGeom prst="rect">
                  <a:avLst/>
                </a:prstGeom>
                <a:noFill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Freeform 42"/>
                <p:cNvSpPr>
                  <a:spLocks/>
                </p:cNvSpPr>
                <p:nvPr/>
              </p:nvSpPr>
              <p:spPr bwMode="auto">
                <a:xfrm>
                  <a:off x="4739" y="5480"/>
                  <a:ext cx="900" cy="905"/>
                </a:xfrm>
                <a:custGeom>
                  <a:avLst/>
                  <a:gdLst/>
                  <a:ahLst/>
                  <a:cxnLst>
                    <a:cxn ang="0">
                      <a:pos x="294" y="90"/>
                    </a:cxn>
                    <a:cxn ang="0">
                      <a:pos x="0" y="297"/>
                    </a:cxn>
                    <a:cxn ang="0">
                      <a:pos x="0" y="595"/>
                    </a:cxn>
                    <a:cxn ang="0">
                      <a:pos x="593" y="1630"/>
                    </a:cxn>
                    <a:cxn ang="0">
                      <a:pos x="887" y="1777"/>
                    </a:cxn>
                    <a:cxn ang="0">
                      <a:pos x="1334" y="1630"/>
                    </a:cxn>
                    <a:cxn ang="0">
                      <a:pos x="1777" y="1333"/>
                    </a:cxn>
                    <a:cxn ang="0">
                      <a:pos x="1777" y="1039"/>
                    </a:cxn>
                    <a:cxn ang="0">
                      <a:pos x="1480" y="1039"/>
                    </a:cxn>
                    <a:cxn ang="0">
                      <a:pos x="1184" y="595"/>
                    </a:cxn>
                    <a:cxn ang="0">
                      <a:pos x="1334" y="297"/>
                    </a:cxn>
                    <a:cxn ang="0">
                      <a:pos x="740" y="0"/>
                    </a:cxn>
                    <a:cxn ang="0">
                      <a:pos x="294" y="90"/>
                    </a:cxn>
                  </a:cxnLst>
                  <a:rect l="0" t="0" r="r" b="b"/>
                  <a:pathLst>
                    <a:path w="1777" h="1777">
                      <a:moveTo>
                        <a:pt x="294" y="90"/>
                      </a:moveTo>
                      <a:lnTo>
                        <a:pt x="0" y="297"/>
                      </a:lnTo>
                      <a:lnTo>
                        <a:pt x="0" y="595"/>
                      </a:lnTo>
                      <a:lnTo>
                        <a:pt x="593" y="1630"/>
                      </a:lnTo>
                      <a:lnTo>
                        <a:pt x="887" y="1777"/>
                      </a:lnTo>
                      <a:lnTo>
                        <a:pt x="1334" y="1630"/>
                      </a:lnTo>
                      <a:lnTo>
                        <a:pt x="1777" y="1333"/>
                      </a:lnTo>
                      <a:lnTo>
                        <a:pt x="1777" y="1039"/>
                      </a:lnTo>
                      <a:lnTo>
                        <a:pt x="1480" y="1039"/>
                      </a:lnTo>
                      <a:lnTo>
                        <a:pt x="1184" y="595"/>
                      </a:lnTo>
                      <a:lnTo>
                        <a:pt x="1334" y="297"/>
                      </a:lnTo>
                      <a:lnTo>
                        <a:pt x="740" y="0"/>
                      </a:lnTo>
                      <a:lnTo>
                        <a:pt x="294" y="9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0" scaled="1"/>
                  <a:tileRect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Freeform 41"/>
                <p:cNvSpPr>
                  <a:spLocks/>
                </p:cNvSpPr>
                <p:nvPr/>
              </p:nvSpPr>
              <p:spPr bwMode="auto">
                <a:xfrm>
                  <a:off x="5028" y="4641"/>
                  <a:ext cx="990" cy="908"/>
                </a:xfrm>
                <a:custGeom>
                  <a:avLst/>
                  <a:gdLst/>
                  <a:ahLst/>
                  <a:cxnLst>
                    <a:cxn ang="0">
                      <a:pos x="0" y="595"/>
                    </a:cxn>
                    <a:cxn ang="0">
                      <a:pos x="0" y="445"/>
                    </a:cxn>
                    <a:cxn ang="0">
                      <a:pos x="294" y="445"/>
                    </a:cxn>
                    <a:cxn ang="0">
                      <a:pos x="294" y="297"/>
                    </a:cxn>
                    <a:cxn ang="0">
                      <a:pos x="591" y="297"/>
                    </a:cxn>
                    <a:cxn ang="0">
                      <a:pos x="741" y="445"/>
                    </a:cxn>
                    <a:cxn ang="0">
                      <a:pos x="888" y="0"/>
                    </a:cxn>
                    <a:cxn ang="0">
                      <a:pos x="1185" y="0"/>
                    </a:cxn>
                    <a:cxn ang="0">
                      <a:pos x="1331" y="445"/>
                    </a:cxn>
                    <a:cxn ang="0">
                      <a:pos x="1775" y="445"/>
                    </a:cxn>
                    <a:cxn ang="0">
                      <a:pos x="1922" y="742"/>
                    </a:cxn>
                    <a:cxn ang="0">
                      <a:pos x="1478" y="742"/>
                    </a:cxn>
                    <a:cxn ang="0">
                      <a:pos x="1775" y="1186"/>
                    </a:cxn>
                    <a:cxn ang="0">
                      <a:pos x="1628" y="1484"/>
                    </a:cxn>
                    <a:cxn ang="0">
                      <a:pos x="741" y="1631"/>
                    </a:cxn>
                    <a:cxn ang="0">
                      <a:pos x="591" y="1778"/>
                    </a:cxn>
                    <a:cxn ang="0">
                      <a:pos x="444" y="1778"/>
                    </a:cxn>
                    <a:cxn ang="0">
                      <a:pos x="107" y="1614"/>
                    </a:cxn>
                    <a:cxn ang="0">
                      <a:pos x="527" y="1464"/>
                    </a:cxn>
                    <a:cxn ang="0">
                      <a:pos x="444" y="889"/>
                    </a:cxn>
                    <a:cxn ang="0">
                      <a:pos x="147" y="889"/>
                    </a:cxn>
                    <a:cxn ang="0">
                      <a:pos x="0" y="595"/>
                    </a:cxn>
                  </a:cxnLst>
                  <a:rect l="0" t="0" r="r" b="b"/>
                  <a:pathLst>
                    <a:path w="1922" h="1778">
                      <a:moveTo>
                        <a:pt x="0" y="595"/>
                      </a:moveTo>
                      <a:lnTo>
                        <a:pt x="0" y="445"/>
                      </a:lnTo>
                      <a:lnTo>
                        <a:pt x="294" y="445"/>
                      </a:lnTo>
                      <a:lnTo>
                        <a:pt x="294" y="297"/>
                      </a:lnTo>
                      <a:lnTo>
                        <a:pt x="591" y="297"/>
                      </a:lnTo>
                      <a:lnTo>
                        <a:pt x="741" y="445"/>
                      </a:lnTo>
                      <a:lnTo>
                        <a:pt x="888" y="0"/>
                      </a:lnTo>
                      <a:lnTo>
                        <a:pt x="1185" y="0"/>
                      </a:lnTo>
                      <a:lnTo>
                        <a:pt x="1331" y="445"/>
                      </a:lnTo>
                      <a:lnTo>
                        <a:pt x="1775" y="445"/>
                      </a:lnTo>
                      <a:lnTo>
                        <a:pt x="1922" y="742"/>
                      </a:lnTo>
                      <a:lnTo>
                        <a:pt x="1478" y="742"/>
                      </a:lnTo>
                      <a:lnTo>
                        <a:pt x="1775" y="1186"/>
                      </a:lnTo>
                      <a:lnTo>
                        <a:pt x="1628" y="1484"/>
                      </a:lnTo>
                      <a:lnTo>
                        <a:pt x="741" y="1631"/>
                      </a:lnTo>
                      <a:lnTo>
                        <a:pt x="591" y="1778"/>
                      </a:lnTo>
                      <a:lnTo>
                        <a:pt x="444" y="1778"/>
                      </a:lnTo>
                      <a:lnTo>
                        <a:pt x="107" y="1614"/>
                      </a:lnTo>
                      <a:lnTo>
                        <a:pt x="527" y="1464"/>
                      </a:lnTo>
                      <a:lnTo>
                        <a:pt x="444" y="889"/>
                      </a:lnTo>
                      <a:lnTo>
                        <a:pt x="147" y="889"/>
                      </a:lnTo>
                      <a:lnTo>
                        <a:pt x="0" y="595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Freeform 40"/>
                <p:cNvSpPr>
                  <a:spLocks/>
                </p:cNvSpPr>
                <p:nvPr/>
              </p:nvSpPr>
              <p:spPr bwMode="auto">
                <a:xfrm>
                  <a:off x="5275" y="5398"/>
                  <a:ext cx="823" cy="756"/>
                </a:xfrm>
                <a:custGeom>
                  <a:avLst/>
                  <a:gdLst/>
                  <a:ahLst/>
                  <a:cxnLst>
                    <a:cxn ang="0">
                      <a:pos x="227" y="453"/>
                    </a:cxn>
                    <a:cxn ang="0">
                      <a:pos x="227" y="363"/>
                    </a:cxn>
                    <a:cxn ang="0">
                      <a:pos x="136" y="363"/>
                    </a:cxn>
                    <a:cxn ang="0">
                      <a:pos x="45" y="227"/>
                    </a:cxn>
                    <a:cxn ang="0">
                      <a:pos x="91" y="136"/>
                    </a:cxn>
                    <a:cxn ang="0">
                      <a:pos x="0" y="90"/>
                    </a:cxn>
                    <a:cxn ang="0">
                      <a:pos x="45" y="90"/>
                    </a:cxn>
                    <a:cxn ang="0">
                      <a:pos x="91" y="45"/>
                    </a:cxn>
                    <a:cxn ang="0">
                      <a:pos x="363" y="0"/>
                    </a:cxn>
                    <a:cxn ang="0">
                      <a:pos x="317" y="90"/>
                    </a:cxn>
                    <a:cxn ang="0">
                      <a:pos x="499" y="227"/>
                    </a:cxn>
                    <a:cxn ang="0">
                      <a:pos x="408" y="272"/>
                    </a:cxn>
                    <a:cxn ang="0">
                      <a:pos x="408" y="363"/>
                    </a:cxn>
                    <a:cxn ang="0">
                      <a:pos x="408" y="408"/>
                    </a:cxn>
                    <a:cxn ang="0">
                      <a:pos x="363" y="453"/>
                    </a:cxn>
                    <a:cxn ang="0">
                      <a:pos x="227" y="453"/>
                    </a:cxn>
                  </a:cxnLst>
                  <a:rect l="0" t="0" r="r" b="b"/>
                  <a:pathLst>
                    <a:path w="499" h="453">
                      <a:moveTo>
                        <a:pt x="227" y="453"/>
                      </a:moveTo>
                      <a:lnTo>
                        <a:pt x="227" y="363"/>
                      </a:lnTo>
                      <a:lnTo>
                        <a:pt x="136" y="363"/>
                      </a:lnTo>
                      <a:lnTo>
                        <a:pt x="45" y="227"/>
                      </a:lnTo>
                      <a:lnTo>
                        <a:pt x="91" y="136"/>
                      </a:lnTo>
                      <a:lnTo>
                        <a:pt x="0" y="90"/>
                      </a:lnTo>
                      <a:lnTo>
                        <a:pt x="45" y="90"/>
                      </a:lnTo>
                      <a:lnTo>
                        <a:pt x="91" y="45"/>
                      </a:lnTo>
                      <a:lnTo>
                        <a:pt x="363" y="0"/>
                      </a:lnTo>
                      <a:lnTo>
                        <a:pt x="317" y="90"/>
                      </a:lnTo>
                      <a:lnTo>
                        <a:pt x="499" y="227"/>
                      </a:lnTo>
                      <a:lnTo>
                        <a:pt x="408" y="272"/>
                      </a:lnTo>
                      <a:lnTo>
                        <a:pt x="408" y="363"/>
                      </a:lnTo>
                      <a:lnTo>
                        <a:pt x="408" y="408"/>
                      </a:lnTo>
                      <a:lnTo>
                        <a:pt x="363" y="453"/>
                      </a:lnTo>
                      <a:lnTo>
                        <a:pt x="227" y="453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Freeform 39"/>
                <p:cNvSpPr>
                  <a:spLocks/>
                </p:cNvSpPr>
                <p:nvPr/>
              </p:nvSpPr>
              <p:spPr bwMode="auto">
                <a:xfrm>
                  <a:off x="5571" y="4264"/>
                  <a:ext cx="976" cy="831"/>
                </a:xfrm>
                <a:custGeom>
                  <a:avLst/>
                  <a:gdLst/>
                  <a:ahLst/>
                  <a:cxnLst>
                    <a:cxn ang="0">
                      <a:pos x="46" y="227"/>
                    </a:cxn>
                    <a:cxn ang="0">
                      <a:pos x="91" y="182"/>
                    </a:cxn>
                    <a:cxn ang="0">
                      <a:pos x="0" y="91"/>
                    </a:cxn>
                    <a:cxn ang="0">
                      <a:pos x="91" y="0"/>
                    </a:cxn>
                    <a:cxn ang="0">
                      <a:pos x="182" y="91"/>
                    </a:cxn>
                    <a:cxn ang="0">
                      <a:pos x="318" y="91"/>
                    </a:cxn>
                    <a:cxn ang="0">
                      <a:pos x="363" y="136"/>
                    </a:cxn>
                    <a:cxn ang="0">
                      <a:pos x="454" y="136"/>
                    </a:cxn>
                    <a:cxn ang="0">
                      <a:pos x="499" y="91"/>
                    </a:cxn>
                    <a:cxn ang="0">
                      <a:pos x="590" y="227"/>
                    </a:cxn>
                    <a:cxn ang="0">
                      <a:pos x="590" y="318"/>
                    </a:cxn>
                    <a:cxn ang="0">
                      <a:pos x="545" y="363"/>
                    </a:cxn>
                    <a:cxn ang="0">
                      <a:pos x="590" y="409"/>
                    </a:cxn>
                    <a:cxn ang="0">
                      <a:pos x="499" y="499"/>
                    </a:cxn>
                    <a:cxn ang="0">
                      <a:pos x="408" y="454"/>
                    </a:cxn>
                    <a:cxn ang="0">
                      <a:pos x="272" y="454"/>
                    </a:cxn>
                    <a:cxn ang="0">
                      <a:pos x="227" y="363"/>
                    </a:cxn>
                    <a:cxn ang="0">
                      <a:pos x="91" y="363"/>
                    </a:cxn>
                    <a:cxn ang="0">
                      <a:pos x="46" y="227"/>
                    </a:cxn>
                  </a:cxnLst>
                  <a:rect l="0" t="0" r="r" b="b"/>
                  <a:pathLst>
                    <a:path w="590" h="499">
                      <a:moveTo>
                        <a:pt x="46" y="227"/>
                      </a:moveTo>
                      <a:lnTo>
                        <a:pt x="91" y="182"/>
                      </a:lnTo>
                      <a:lnTo>
                        <a:pt x="0" y="91"/>
                      </a:lnTo>
                      <a:lnTo>
                        <a:pt x="91" y="0"/>
                      </a:lnTo>
                      <a:lnTo>
                        <a:pt x="182" y="91"/>
                      </a:lnTo>
                      <a:lnTo>
                        <a:pt x="318" y="91"/>
                      </a:lnTo>
                      <a:lnTo>
                        <a:pt x="363" y="136"/>
                      </a:lnTo>
                      <a:lnTo>
                        <a:pt x="454" y="136"/>
                      </a:lnTo>
                      <a:lnTo>
                        <a:pt x="499" y="91"/>
                      </a:lnTo>
                      <a:lnTo>
                        <a:pt x="590" y="227"/>
                      </a:lnTo>
                      <a:lnTo>
                        <a:pt x="590" y="318"/>
                      </a:lnTo>
                      <a:lnTo>
                        <a:pt x="545" y="363"/>
                      </a:lnTo>
                      <a:lnTo>
                        <a:pt x="590" y="409"/>
                      </a:lnTo>
                      <a:lnTo>
                        <a:pt x="499" y="499"/>
                      </a:lnTo>
                      <a:lnTo>
                        <a:pt x="408" y="454"/>
                      </a:lnTo>
                      <a:lnTo>
                        <a:pt x="272" y="454"/>
                      </a:lnTo>
                      <a:lnTo>
                        <a:pt x="227" y="363"/>
                      </a:lnTo>
                      <a:lnTo>
                        <a:pt x="91" y="363"/>
                      </a:lnTo>
                      <a:lnTo>
                        <a:pt x="46" y="22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Freeform 38"/>
                <p:cNvSpPr>
                  <a:spLocks/>
                </p:cNvSpPr>
                <p:nvPr/>
              </p:nvSpPr>
              <p:spPr bwMode="auto">
                <a:xfrm>
                  <a:off x="5799" y="5020"/>
                  <a:ext cx="1348" cy="831"/>
                </a:xfrm>
                <a:custGeom>
                  <a:avLst/>
                  <a:gdLst/>
                  <a:ahLst/>
                  <a:cxnLst>
                    <a:cxn ang="0">
                      <a:pos x="363" y="45"/>
                    </a:cxn>
                    <a:cxn ang="0">
                      <a:pos x="409" y="0"/>
                    </a:cxn>
                    <a:cxn ang="0">
                      <a:pos x="499" y="45"/>
                    </a:cxn>
                    <a:cxn ang="0">
                      <a:pos x="590" y="0"/>
                    </a:cxn>
                    <a:cxn ang="0">
                      <a:pos x="681" y="45"/>
                    </a:cxn>
                    <a:cxn ang="0">
                      <a:pos x="726" y="91"/>
                    </a:cxn>
                    <a:cxn ang="0">
                      <a:pos x="817" y="136"/>
                    </a:cxn>
                    <a:cxn ang="0">
                      <a:pos x="817" y="181"/>
                    </a:cxn>
                    <a:cxn ang="0">
                      <a:pos x="726" y="227"/>
                    </a:cxn>
                    <a:cxn ang="0">
                      <a:pos x="635" y="181"/>
                    </a:cxn>
                    <a:cxn ang="0">
                      <a:pos x="545" y="227"/>
                    </a:cxn>
                    <a:cxn ang="0">
                      <a:pos x="545" y="317"/>
                    </a:cxn>
                    <a:cxn ang="0">
                      <a:pos x="499" y="317"/>
                    </a:cxn>
                    <a:cxn ang="0">
                      <a:pos x="409" y="227"/>
                    </a:cxn>
                    <a:cxn ang="0">
                      <a:pos x="318" y="272"/>
                    </a:cxn>
                    <a:cxn ang="0">
                      <a:pos x="272" y="317"/>
                    </a:cxn>
                    <a:cxn ang="0">
                      <a:pos x="318" y="408"/>
                    </a:cxn>
                    <a:cxn ang="0">
                      <a:pos x="272" y="454"/>
                    </a:cxn>
                    <a:cxn ang="0">
                      <a:pos x="227" y="499"/>
                    </a:cxn>
                    <a:cxn ang="0">
                      <a:pos x="182" y="454"/>
                    </a:cxn>
                    <a:cxn ang="0">
                      <a:pos x="0" y="317"/>
                    </a:cxn>
                    <a:cxn ang="0">
                      <a:pos x="91" y="136"/>
                    </a:cxn>
                    <a:cxn ang="0">
                      <a:pos x="0" y="0"/>
                    </a:cxn>
                    <a:cxn ang="0">
                      <a:pos x="272" y="0"/>
                    </a:cxn>
                    <a:cxn ang="0">
                      <a:pos x="363" y="45"/>
                    </a:cxn>
                  </a:cxnLst>
                  <a:rect l="0" t="0" r="r" b="b"/>
                  <a:pathLst>
                    <a:path w="817" h="499">
                      <a:moveTo>
                        <a:pt x="363" y="45"/>
                      </a:moveTo>
                      <a:lnTo>
                        <a:pt x="409" y="0"/>
                      </a:lnTo>
                      <a:lnTo>
                        <a:pt x="499" y="45"/>
                      </a:lnTo>
                      <a:lnTo>
                        <a:pt x="590" y="0"/>
                      </a:lnTo>
                      <a:lnTo>
                        <a:pt x="681" y="45"/>
                      </a:lnTo>
                      <a:lnTo>
                        <a:pt x="726" y="91"/>
                      </a:lnTo>
                      <a:lnTo>
                        <a:pt x="817" y="136"/>
                      </a:lnTo>
                      <a:lnTo>
                        <a:pt x="817" y="181"/>
                      </a:lnTo>
                      <a:lnTo>
                        <a:pt x="726" y="227"/>
                      </a:lnTo>
                      <a:lnTo>
                        <a:pt x="635" y="181"/>
                      </a:lnTo>
                      <a:lnTo>
                        <a:pt x="545" y="227"/>
                      </a:lnTo>
                      <a:lnTo>
                        <a:pt x="545" y="317"/>
                      </a:lnTo>
                      <a:lnTo>
                        <a:pt x="499" y="317"/>
                      </a:lnTo>
                      <a:lnTo>
                        <a:pt x="409" y="227"/>
                      </a:lnTo>
                      <a:lnTo>
                        <a:pt x="318" y="272"/>
                      </a:lnTo>
                      <a:lnTo>
                        <a:pt x="272" y="317"/>
                      </a:lnTo>
                      <a:lnTo>
                        <a:pt x="318" y="408"/>
                      </a:lnTo>
                      <a:lnTo>
                        <a:pt x="272" y="454"/>
                      </a:lnTo>
                      <a:lnTo>
                        <a:pt x="227" y="499"/>
                      </a:lnTo>
                      <a:lnTo>
                        <a:pt x="182" y="454"/>
                      </a:lnTo>
                      <a:lnTo>
                        <a:pt x="0" y="317"/>
                      </a:lnTo>
                      <a:lnTo>
                        <a:pt x="91" y="136"/>
                      </a:lnTo>
                      <a:lnTo>
                        <a:pt x="0" y="0"/>
                      </a:lnTo>
                      <a:lnTo>
                        <a:pt x="272" y="0"/>
                      </a:lnTo>
                      <a:lnTo>
                        <a:pt x="363" y="4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Freeform 37"/>
                <p:cNvSpPr>
                  <a:spLocks/>
                </p:cNvSpPr>
                <p:nvPr/>
              </p:nvSpPr>
              <p:spPr bwMode="auto">
                <a:xfrm>
                  <a:off x="5874" y="5323"/>
                  <a:ext cx="1275" cy="1284"/>
                </a:xfrm>
                <a:custGeom>
                  <a:avLst/>
                  <a:gdLst/>
                  <a:ahLst/>
                  <a:cxnLst>
                    <a:cxn ang="0">
                      <a:pos x="680" y="46"/>
                    </a:cxn>
                    <a:cxn ang="0">
                      <a:pos x="589" y="182"/>
                    </a:cxn>
                    <a:cxn ang="0">
                      <a:pos x="680" y="182"/>
                    </a:cxn>
                    <a:cxn ang="0">
                      <a:pos x="771" y="227"/>
                    </a:cxn>
                    <a:cxn ang="0">
                      <a:pos x="771" y="273"/>
                    </a:cxn>
                    <a:cxn ang="0">
                      <a:pos x="680" y="318"/>
                    </a:cxn>
                    <a:cxn ang="0">
                      <a:pos x="680" y="409"/>
                    </a:cxn>
                    <a:cxn ang="0">
                      <a:pos x="589" y="499"/>
                    </a:cxn>
                    <a:cxn ang="0">
                      <a:pos x="499" y="499"/>
                    </a:cxn>
                    <a:cxn ang="0">
                      <a:pos x="499" y="635"/>
                    </a:cxn>
                    <a:cxn ang="0">
                      <a:pos x="544" y="681"/>
                    </a:cxn>
                    <a:cxn ang="0">
                      <a:pos x="499" y="771"/>
                    </a:cxn>
                    <a:cxn ang="0">
                      <a:pos x="363" y="726"/>
                    </a:cxn>
                    <a:cxn ang="0">
                      <a:pos x="317" y="726"/>
                    </a:cxn>
                    <a:cxn ang="0">
                      <a:pos x="272" y="726"/>
                    </a:cxn>
                    <a:cxn ang="0">
                      <a:pos x="181" y="681"/>
                    </a:cxn>
                    <a:cxn ang="0">
                      <a:pos x="45" y="499"/>
                    </a:cxn>
                    <a:cxn ang="0">
                      <a:pos x="0" y="499"/>
                    </a:cxn>
                    <a:cxn ang="0">
                      <a:pos x="45" y="454"/>
                    </a:cxn>
                    <a:cxn ang="0">
                      <a:pos x="45" y="318"/>
                    </a:cxn>
                    <a:cxn ang="0">
                      <a:pos x="136" y="273"/>
                    </a:cxn>
                    <a:cxn ang="0">
                      <a:pos x="181" y="318"/>
                    </a:cxn>
                    <a:cxn ang="0">
                      <a:pos x="272" y="227"/>
                    </a:cxn>
                    <a:cxn ang="0">
                      <a:pos x="226" y="136"/>
                    </a:cxn>
                    <a:cxn ang="0">
                      <a:pos x="272" y="91"/>
                    </a:cxn>
                    <a:cxn ang="0">
                      <a:pos x="363" y="46"/>
                    </a:cxn>
                    <a:cxn ang="0">
                      <a:pos x="453" y="136"/>
                    </a:cxn>
                    <a:cxn ang="0">
                      <a:pos x="499" y="136"/>
                    </a:cxn>
                    <a:cxn ang="0">
                      <a:pos x="499" y="46"/>
                    </a:cxn>
                    <a:cxn ang="0">
                      <a:pos x="589" y="0"/>
                    </a:cxn>
                    <a:cxn ang="0">
                      <a:pos x="680" y="46"/>
                    </a:cxn>
                  </a:cxnLst>
                  <a:rect l="0" t="0" r="r" b="b"/>
                  <a:pathLst>
                    <a:path w="771" h="771">
                      <a:moveTo>
                        <a:pt x="680" y="46"/>
                      </a:moveTo>
                      <a:lnTo>
                        <a:pt x="589" y="182"/>
                      </a:lnTo>
                      <a:lnTo>
                        <a:pt x="680" y="182"/>
                      </a:lnTo>
                      <a:lnTo>
                        <a:pt x="771" y="227"/>
                      </a:lnTo>
                      <a:lnTo>
                        <a:pt x="771" y="273"/>
                      </a:lnTo>
                      <a:lnTo>
                        <a:pt x="680" y="318"/>
                      </a:lnTo>
                      <a:lnTo>
                        <a:pt x="680" y="409"/>
                      </a:lnTo>
                      <a:lnTo>
                        <a:pt x="589" y="499"/>
                      </a:lnTo>
                      <a:lnTo>
                        <a:pt x="499" y="499"/>
                      </a:lnTo>
                      <a:lnTo>
                        <a:pt x="499" y="635"/>
                      </a:lnTo>
                      <a:lnTo>
                        <a:pt x="544" y="681"/>
                      </a:lnTo>
                      <a:lnTo>
                        <a:pt x="499" y="771"/>
                      </a:lnTo>
                      <a:lnTo>
                        <a:pt x="363" y="726"/>
                      </a:lnTo>
                      <a:lnTo>
                        <a:pt x="317" y="726"/>
                      </a:lnTo>
                      <a:lnTo>
                        <a:pt x="272" y="726"/>
                      </a:lnTo>
                      <a:lnTo>
                        <a:pt x="181" y="681"/>
                      </a:lnTo>
                      <a:lnTo>
                        <a:pt x="45" y="499"/>
                      </a:lnTo>
                      <a:lnTo>
                        <a:pt x="0" y="499"/>
                      </a:lnTo>
                      <a:lnTo>
                        <a:pt x="45" y="454"/>
                      </a:lnTo>
                      <a:lnTo>
                        <a:pt x="45" y="318"/>
                      </a:lnTo>
                      <a:lnTo>
                        <a:pt x="136" y="273"/>
                      </a:lnTo>
                      <a:lnTo>
                        <a:pt x="181" y="318"/>
                      </a:lnTo>
                      <a:lnTo>
                        <a:pt x="272" y="227"/>
                      </a:lnTo>
                      <a:lnTo>
                        <a:pt x="226" y="136"/>
                      </a:lnTo>
                      <a:lnTo>
                        <a:pt x="272" y="91"/>
                      </a:lnTo>
                      <a:lnTo>
                        <a:pt x="363" y="46"/>
                      </a:lnTo>
                      <a:lnTo>
                        <a:pt x="453" y="136"/>
                      </a:lnTo>
                      <a:lnTo>
                        <a:pt x="499" y="136"/>
                      </a:lnTo>
                      <a:lnTo>
                        <a:pt x="499" y="46"/>
                      </a:lnTo>
                      <a:lnTo>
                        <a:pt x="589" y="0"/>
                      </a:lnTo>
                      <a:lnTo>
                        <a:pt x="680" y="4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F200">
                        <a:tint val="66000"/>
                        <a:satMod val="160000"/>
                      </a:srgbClr>
                    </a:gs>
                    <a:gs pos="50000">
                      <a:srgbClr val="B3F200">
                        <a:tint val="44500"/>
                        <a:satMod val="160000"/>
                      </a:srgbClr>
                    </a:gs>
                    <a:gs pos="100000">
                      <a:srgbClr val="B3F2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Freeform 36"/>
                <p:cNvSpPr>
                  <a:spLocks/>
                </p:cNvSpPr>
                <p:nvPr/>
              </p:nvSpPr>
              <p:spPr bwMode="auto">
                <a:xfrm>
                  <a:off x="6447" y="4188"/>
                  <a:ext cx="1152" cy="1061"/>
                </a:xfrm>
                <a:custGeom>
                  <a:avLst/>
                  <a:gdLst/>
                  <a:ahLst/>
                  <a:cxnLst>
                    <a:cxn ang="0">
                      <a:pos x="0" y="585"/>
                    </a:cxn>
                    <a:cxn ang="0">
                      <a:pos x="200" y="444"/>
                    </a:cxn>
                    <a:cxn ang="0">
                      <a:pos x="347" y="591"/>
                    </a:cxn>
                    <a:cxn ang="0">
                      <a:pos x="347" y="741"/>
                    </a:cxn>
                    <a:cxn ang="0">
                      <a:pos x="497" y="741"/>
                    </a:cxn>
                    <a:cxn ang="0">
                      <a:pos x="942" y="297"/>
                    </a:cxn>
                    <a:cxn ang="0">
                      <a:pos x="1386" y="147"/>
                    </a:cxn>
                    <a:cxn ang="0">
                      <a:pos x="1680" y="147"/>
                    </a:cxn>
                    <a:cxn ang="0">
                      <a:pos x="1831" y="0"/>
                    </a:cxn>
                    <a:cxn ang="0">
                      <a:pos x="1978" y="297"/>
                    </a:cxn>
                    <a:cxn ang="0">
                      <a:pos x="1831" y="444"/>
                    </a:cxn>
                    <a:cxn ang="0">
                      <a:pos x="2275" y="591"/>
                    </a:cxn>
                    <a:cxn ang="0">
                      <a:pos x="2128" y="741"/>
                    </a:cxn>
                    <a:cxn ang="0">
                      <a:pos x="2275" y="888"/>
                    </a:cxn>
                    <a:cxn ang="0">
                      <a:pos x="2128" y="1035"/>
                    </a:cxn>
                    <a:cxn ang="0">
                      <a:pos x="2275" y="1333"/>
                    </a:cxn>
                    <a:cxn ang="0">
                      <a:pos x="1978" y="1483"/>
                    </a:cxn>
                    <a:cxn ang="0">
                      <a:pos x="1831" y="1333"/>
                    </a:cxn>
                    <a:cxn ang="0">
                      <a:pos x="1533" y="1777"/>
                    </a:cxn>
                    <a:cxn ang="0">
                      <a:pos x="1386" y="2074"/>
                    </a:cxn>
                    <a:cxn ang="0">
                      <a:pos x="1089" y="1927"/>
                    </a:cxn>
                    <a:cxn ang="0">
                      <a:pos x="942" y="1777"/>
                    </a:cxn>
                    <a:cxn ang="0">
                      <a:pos x="644" y="1630"/>
                    </a:cxn>
                    <a:cxn ang="0">
                      <a:pos x="347" y="1777"/>
                    </a:cxn>
                    <a:cxn ang="0">
                      <a:pos x="53" y="1630"/>
                    </a:cxn>
                    <a:cxn ang="0">
                      <a:pos x="200" y="1483"/>
                    </a:cxn>
                    <a:cxn ang="0">
                      <a:pos x="53" y="1333"/>
                    </a:cxn>
                    <a:cxn ang="0">
                      <a:pos x="200" y="1186"/>
                    </a:cxn>
                    <a:cxn ang="0">
                      <a:pos x="200" y="888"/>
                    </a:cxn>
                    <a:cxn ang="0">
                      <a:pos x="0" y="585"/>
                    </a:cxn>
                  </a:cxnLst>
                  <a:rect l="0" t="0" r="r" b="b"/>
                  <a:pathLst>
                    <a:path w="2275" h="2074">
                      <a:moveTo>
                        <a:pt x="0" y="585"/>
                      </a:moveTo>
                      <a:lnTo>
                        <a:pt x="200" y="444"/>
                      </a:lnTo>
                      <a:lnTo>
                        <a:pt x="347" y="591"/>
                      </a:lnTo>
                      <a:lnTo>
                        <a:pt x="347" y="741"/>
                      </a:lnTo>
                      <a:lnTo>
                        <a:pt x="497" y="741"/>
                      </a:lnTo>
                      <a:lnTo>
                        <a:pt x="942" y="297"/>
                      </a:lnTo>
                      <a:lnTo>
                        <a:pt x="1386" y="147"/>
                      </a:lnTo>
                      <a:lnTo>
                        <a:pt x="1680" y="147"/>
                      </a:lnTo>
                      <a:lnTo>
                        <a:pt x="1831" y="0"/>
                      </a:lnTo>
                      <a:lnTo>
                        <a:pt x="1978" y="297"/>
                      </a:lnTo>
                      <a:lnTo>
                        <a:pt x="1831" y="444"/>
                      </a:lnTo>
                      <a:lnTo>
                        <a:pt x="2275" y="591"/>
                      </a:lnTo>
                      <a:lnTo>
                        <a:pt x="2128" y="741"/>
                      </a:lnTo>
                      <a:lnTo>
                        <a:pt x="2275" y="888"/>
                      </a:lnTo>
                      <a:lnTo>
                        <a:pt x="2128" y="1035"/>
                      </a:lnTo>
                      <a:lnTo>
                        <a:pt x="2275" y="1333"/>
                      </a:lnTo>
                      <a:lnTo>
                        <a:pt x="1978" y="1483"/>
                      </a:lnTo>
                      <a:lnTo>
                        <a:pt x="1831" y="1333"/>
                      </a:lnTo>
                      <a:lnTo>
                        <a:pt x="1533" y="1777"/>
                      </a:lnTo>
                      <a:lnTo>
                        <a:pt x="1386" y="2074"/>
                      </a:lnTo>
                      <a:lnTo>
                        <a:pt x="1089" y="1927"/>
                      </a:lnTo>
                      <a:lnTo>
                        <a:pt x="942" y="1777"/>
                      </a:lnTo>
                      <a:lnTo>
                        <a:pt x="644" y="1630"/>
                      </a:lnTo>
                      <a:lnTo>
                        <a:pt x="347" y="1777"/>
                      </a:lnTo>
                      <a:lnTo>
                        <a:pt x="53" y="1630"/>
                      </a:lnTo>
                      <a:lnTo>
                        <a:pt x="200" y="1483"/>
                      </a:lnTo>
                      <a:lnTo>
                        <a:pt x="53" y="1333"/>
                      </a:lnTo>
                      <a:lnTo>
                        <a:pt x="200" y="1186"/>
                      </a:lnTo>
                      <a:lnTo>
                        <a:pt x="200" y="888"/>
                      </a:lnTo>
                      <a:lnTo>
                        <a:pt x="0" y="58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3D303">
                        <a:tint val="66000"/>
                        <a:satMod val="160000"/>
                      </a:srgbClr>
                    </a:gs>
                    <a:gs pos="50000">
                      <a:srgbClr val="93D303">
                        <a:tint val="44500"/>
                        <a:satMod val="160000"/>
                      </a:srgbClr>
                    </a:gs>
                    <a:gs pos="100000">
                      <a:srgbClr val="93D303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Freeform 35"/>
                <p:cNvSpPr>
                  <a:spLocks/>
                </p:cNvSpPr>
                <p:nvPr/>
              </p:nvSpPr>
              <p:spPr bwMode="auto">
                <a:xfrm>
                  <a:off x="7374" y="3734"/>
                  <a:ext cx="1123" cy="1135"/>
                </a:xfrm>
                <a:custGeom>
                  <a:avLst/>
                  <a:gdLst/>
                  <a:ahLst/>
                  <a:cxnLst>
                    <a:cxn ang="0">
                      <a:pos x="0" y="272"/>
                    </a:cxn>
                    <a:cxn ang="0">
                      <a:pos x="45" y="181"/>
                    </a:cxn>
                    <a:cxn ang="0">
                      <a:pos x="91" y="227"/>
                    </a:cxn>
                    <a:cxn ang="0">
                      <a:pos x="91" y="91"/>
                    </a:cxn>
                    <a:cxn ang="0">
                      <a:pos x="181" y="91"/>
                    </a:cxn>
                    <a:cxn ang="0">
                      <a:pos x="317" y="0"/>
                    </a:cxn>
                    <a:cxn ang="0">
                      <a:pos x="453" y="45"/>
                    </a:cxn>
                    <a:cxn ang="0">
                      <a:pos x="499" y="0"/>
                    </a:cxn>
                    <a:cxn ang="0">
                      <a:pos x="635" y="45"/>
                    </a:cxn>
                    <a:cxn ang="0">
                      <a:pos x="635" y="181"/>
                    </a:cxn>
                    <a:cxn ang="0">
                      <a:pos x="544" y="227"/>
                    </a:cxn>
                    <a:cxn ang="0">
                      <a:pos x="680" y="408"/>
                    </a:cxn>
                    <a:cxn ang="0">
                      <a:pos x="635" y="453"/>
                    </a:cxn>
                    <a:cxn ang="0">
                      <a:pos x="499" y="408"/>
                    </a:cxn>
                    <a:cxn ang="0">
                      <a:pos x="408" y="499"/>
                    </a:cxn>
                    <a:cxn ang="0">
                      <a:pos x="499" y="544"/>
                    </a:cxn>
                    <a:cxn ang="0">
                      <a:pos x="408" y="635"/>
                    </a:cxn>
                    <a:cxn ang="0">
                      <a:pos x="272" y="680"/>
                    </a:cxn>
                    <a:cxn ang="0">
                      <a:pos x="136" y="680"/>
                    </a:cxn>
                    <a:cxn ang="0">
                      <a:pos x="91" y="589"/>
                    </a:cxn>
                    <a:cxn ang="0">
                      <a:pos x="136" y="544"/>
                    </a:cxn>
                    <a:cxn ang="0">
                      <a:pos x="91" y="499"/>
                    </a:cxn>
                    <a:cxn ang="0">
                      <a:pos x="136" y="453"/>
                    </a:cxn>
                    <a:cxn ang="0">
                      <a:pos x="0" y="408"/>
                    </a:cxn>
                    <a:cxn ang="0">
                      <a:pos x="45" y="363"/>
                    </a:cxn>
                    <a:cxn ang="0">
                      <a:pos x="0" y="272"/>
                    </a:cxn>
                  </a:cxnLst>
                  <a:rect l="0" t="0" r="r" b="b"/>
                  <a:pathLst>
                    <a:path w="680" h="680">
                      <a:moveTo>
                        <a:pt x="0" y="272"/>
                      </a:moveTo>
                      <a:lnTo>
                        <a:pt x="45" y="181"/>
                      </a:lnTo>
                      <a:lnTo>
                        <a:pt x="91" y="227"/>
                      </a:lnTo>
                      <a:lnTo>
                        <a:pt x="91" y="91"/>
                      </a:lnTo>
                      <a:lnTo>
                        <a:pt x="181" y="91"/>
                      </a:lnTo>
                      <a:lnTo>
                        <a:pt x="317" y="0"/>
                      </a:lnTo>
                      <a:lnTo>
                        <a:pt x="453" y="45"/>
                      </a:lnTo>
                      <a:lnTo>
                        <a:pt x="499" y="0"/>
                      </a:lnTo>
                      <a:lnTo>
                        <a:pt x="635" y="45"/>
                      </a:lnTo>
                      <a:lnTo>
                        <a:pt x="635" y="181"/>
                      </a:lnTo>
                      <a:lnTo>
                        <a:pt x="544" y="227"/>
                      </a:lnTo>
                      <a:lnTo>
                        <a:pt x="680" y="408"/>
                      </a:lnTo>
                      <a:lnTo>
                        <a:pt x="635" y="453"/>
                      </a:lnTo>
                      <a:lnTo>
                        <a:pt x="499" y="408"/>
                      </a:lnTo>
                      <a:lnTo>
                        <a:pt x="408" y="499"/>
                      </a:lnTo>
                      <a:lnTo>
                        <a:pt x="499" y="544"/>
                      </a:lnTo>
                      <a:lnTo>
                        <a:pt x="408" y="635"/>
                      </a:lnTo>
                      <a:lnTo>
                        <a:pt x="272" y="680"/>
                      </a:lnTo>
                      <a:lnTo>
                        <a:pt x="136" y="680"/>
                      </a:lnTo>
                      <a:lnTo>
                        <a:pt x="91" y="589"/>
                      </a:lnTo>
                      <a:lnTo>
                        <a:pt x="136" y="544"/>
                      </a:lnTo>
                      <a:lnTo>
                        <a:pt x="91" y="499"/>
                      </a:lnTo>
                      <a:lnTo>
                        <a:pt x="136" y="453"/>
                      </a:lnTo>
                      <a:lnTo>
                        <a:pt x="0" y="408"/>
                      </a:lnTo>
                      <a:lnTo>
                        <a:pt x="45" y="363"/>
                      </a:lnTo>
                      <a:lnTo>
                        <a:pt x="0" y="272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Freeform 34"/>
                <p:cNvSpPr>
                  <a:spLocks/>
                </p:cNvSpPr>
                <p:nvPr/>
              </p:nvSpPr>
              <p:spPr bwMode="auto">
                <a:xfrm>
                  <a:off x="6851" y="4793"/>
                  <a:ext cx="1352" cy="908"/>
                </a:xfrm>
                <a:custGeom>
                  <a:avLst/>
                  <a:gdLst/>
                  <a:ahLst/>
                  <a:cxnLst>
                    <a:cxn ang="0">
                      <a:pos x="726" y="0"/>
                    </a:cxn>
                    <a:cxn ang="0">
                      <a:pos x="726" y="136"/>
                    </a:cxn>
                    <a:cxn ang="0">
                      <a:pos x="817" y="227"/>
                    </a:cxn>
                    <a:cxn ang="0">
                      <a:pos x="726" y="272"/>
                    </a:cxn>
                    <a:cxn ang="0">
                      <a:pos x="771" y="317"/>
                    </a:cxn>
                    <a:cxn ang="0">
                      <a:pos x="726" y="408"/>
                    </a:cxn>
                    <a:cxn ang="0">
                      <a:pos x="771" y="453"/>
                    </a:cxn>
                    <a:cxn ang="0">
                      <a:pos x="771" y="499"/>
                    </a:cxn>
                    <a:cxn ang="0">
                      <a:pos x="590" y="499"/>
                    </a:cxn>
                    <a:cxn ang="0">
                      <a:pos x="545" y="499"/>
                    </a:cxn>
                    <a:cxn ang="0">
                      <a:pos x="409" y="453"/>
                    </a:cxn>
                    <a:cxn ang="0">
                      <a:pos x="272" y="499"/>
                    </a:cxn>
                    <a:cxn ang="0">
                      <a:pos x="272" y="544"/>
                    </a:cxn>
                    <a:cxn ang="0">
                      <a:pos x="182" y="544"/>
                    </a:cxn>
                    <a:cxn ang="0">
                      <a:pos x="91" y="499"/>
                    </a:cxn>
                    <a:cxn ang="0">
                      <a:pos x="0" y="499"/>
                    </a:cxn>
                    <a:cxn ang="0">
                      <a:pos x="91" y="363"/>
                    </a:cxn>
                    <a:cxn ang="0">
                      <a:pos x="182" y="317"/>
                    </a:cxn>
                    <a:cxn ang="0">
                      <a:pos x="182" y="272"/>
                    </a:cxn>
                    <a:cxn ang="0">
                      <a:pos x="227" y="181"/>
                    </a:cxn>
                    <a:cxn ang="0">
                      <a:pos x="318" y="45"/>
                    </a:cxn>
                    <a:cxn ang="0">
                      <a:pos x="363" y="91"/>
                    </a:cxn>
                    <a:cxn ang="0">
                      <a:pos x="454" y="45"/>
                    </a:cxn>
                    <a:cxn ang="0">
                      <a:pos x="590" y="45"/>
                    </a:cxn>
                    <a:cxn ang="0">
                      <a:pos x="726" y="0"/>
                    </a:cxn>
                  </a:cxnLst>
                  <a:rect l="0" t="0" r="r" b="b"/>
                  <a:pathLst>
                    <a:path w="817" h="544">
                      <a:moveTo>
                        <a:pt x="726" y="0"/>
                      </a:moveTo>
                      <a:lnTo>
                        <a:pt x="726" y="136"/>
                      </a:lnTo>
                      <a:lnTo>
                        <a:pt x="817" y="227"/>
                      </a:lnTo>
                      <a:lnTo>
                        <a:pt x="726" y="272"/>
                      </a:lnTo>
                      <a:lnTo>
                        <a:pt x="771" y="317"/>
                      </a:lnTo>
                      <a:lnTo>
                        <a:pt x="726" y="408"/>
                      </a:lnTo>
                      <a:lnTo>
                        <a:pt x="771" y="453"/>
                      </a:lnTo>
                      <a:lnTo>
                        <a:pt x="771" y="499"/>
                      </a:lnTo>
                      <a:lnTo>
                        <a:pt x="590" y="499"/>
                      </a:lnTo>
                      <a:lnTo>
                        <a:pt x="545" y="499"/>
                      </a:lnTo>
                      <a:lnTo>
                        <a:pt x="409" y="453"/>
                      </a:lnTo>
                      <a:lnTo>
                        <a:pt x="272" y="499"/>
                      </a:lnTo>
                      <a:lnTo>
                        <a:pt x="272" y="544"/>
                      </a:lnTo>
                      <a:lnTo>
                        <a:pt x="182" y="544"/>
                      </a:lnTo>
                      <a:lnTo>
                        <a:pt x="91" y="499"/>
                      </a:lnTo>
                      <a:lnTo>
                        <a:pt x="0" y="499"/>
                      </a:lnTo>
                      <a:lnTo>
                        <a:pt x="91" y="363"/>
                      </a:lnTo>
                      <a:lnTo>
                        <a:pt x="182" y="317"/>
                      </a:lnTo>
                      <a:lnTo>
                        <a:pt x="182" y="272"/>
                      </a:lnTo>
                      <a:lnTo>
                        <a:pt x="227" y="181"/>
                      </a:lnTo>
                      <a:lnTo>
                        <a:pt x="318" y="45"/>
                      </a:lnTo>
                      <a:lnTo>
                        <a:pt x="363" y="91"/>
                      </a:lnTo>
                      <a:lnTo>
                        <a:pt x="454" y="45"/>
                      </a:lnTo>
                      <a:lnTo>
                        <a:pt x="590" y="45"/>
                      </a:lnTo>
                      <a:lnTo>
                        <a:pt x="72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Freeform 33"/>
                <p:cNvSpPr>
                  <a:spLocks/>
                </p:cNvSpPr>
                <p:nvPr/>
              </p:nvSpPr>
              <p:spPr bwMode="auto">
                <a:xfrm>
                  <a:off x="6698" y="5549"/>
                  <a:ext cx="1575" cy="1058"/>
                </a:xfrm>
                <a:custGeom>
                  <a:avLst/>
                  <a:gdLst/>
                  <a:ahLst/>
                  <a:cxnLst>
                    <a:cxn ang="0">
                      <a:pos x="861" y="46"/>
                    </a:cxn>
                    <a:cxn ang="0">
                      <a:pos x="861" y="137"/>
                    </a:cxn>
                    <a:cxn ang="0">
                      <a:pos x="952" y="227"/>
                    </a:cxn>
                    <a:cxn ang="0">
                      <a:pos x="861" y="273"/>
                    </a:cxn>
                    <a:cxn ang="0">
                      <a:pos x="861" y="363"/>
                    </a:cxn>
                    <a:cxn ang="0">
                      <a:pos x="771" y="409"/>
                    </a:cxn>
                    <a:cxn ang="0">
                      <a:pos x="680" y="409"/>
                    </a:cxn>
                    <a:cxn ang="0">
                      <a:pos x="635" y="454"/>
                    </a:cxn>
                    <a:cxn ang="0">
                      <a:pos x="499" y="499"/>
                    </a:cxn>
                    <a:cxn ang="0">
                      <a:pos x="317" y="499"/>
                    </a:cxn>
                    <a:cxn ang="0">
                      <a:pos x="181" y="590"/>
                    </a:cxn>
                    <a:cxn ang="0">
                      <a:pos x="45" y="635"/>
                    </a:cxn>
                    <a:cxn ang="0">
                      <a:pos x="0" y="635"/>
                    </a:cxn>
                    <a:cxn ang="0">
                      <a:pos x="45" y="545"/>
                    </a:cxn>
                    <a:cxn ang="0">
                      <a:pos x="0" y="499"/>
                    </a:cxn>
                    <a:cxn ang="0">
                      <a:pos x="0" y="363"/>
                    </a:cxn>
                    <a:cxn ang="0">
                      <a:pos x="90" y="363"/>
                    </a:cxn>
                    <a:cxn ang="0">
                      <a:pos x="181" y="273"/>
                    </a:cxn>
                    <a:cxn ang="0">
                      <a:pos x="181" y="182"/>
                    </a:cxn>
                    <a:cxn ang="0">
                      <a:pos x="272" y="137"/>
                    </a:cxn>
                    <a:cxn ang="0">
                      <a:pos x="272" y="91"/>
                    </a:cxn>
                    <a:cxn ang="0">
                      <a:pos x="362" y="91"/>
                    </a:cxn>
                    <a:cxn ang="0">
                      <a:pos x="362" y="46"/>
                    </a:cxn>
                    <a:cxn ang="0">
                      <a:pos x="499" y="0"/>
                    </a:cxn>
                    <a:cxn ang="0">
                      <a:pos x="635" y="46"/>
                    </a:cxn>
                    <a:cxn ang="0">
                      <a:pos x="861" y="46"/>
                    </a:cxn>
                  </a:cxnLst>
                  <a:rect l="0" t="0" r="r" b="b"/>
                  <a:pathLst>
                    <a:path w="952" h="635">
                      <a:moveTo>
                        <a:pt x="861" y="46"/>
                      </a:moveTo>
                      <a:lnTo>
                        <a:pt x="861" y="137"/>
                      </a:lnTo>
                      <a:lnTo>
                        <a:pt x="952" y="227"/>
                      </a:lnTo>
                      <a:lnTo>
                        <a:pt x="861" y="273"/>
                      </a:lnTo>
                      <a:lnTo>
                        <a:pt x="861" y="363"/>
                      </a:lnTo>
                      <a:lnTo>
                        <a:pt x="771" y="409"/>
                      </a:lnTo>
                      <a:lnTo>
                        <a:pt x="680" y="409"/>
                      </a:lnTo>
                      <a:lnTo>
                        <a:pt x="635" y="454"/>
                      </a:lnTo>
                      <a:lnTo>
                        <a:pt x="499" y="499"/>
                      </a:lnTo>
                      <a:lnTo>
                        <a:pt x="317" y="499"/>
                      </a:lnTo>
                      <a:lnTo>
                        <a:pt x="181" y="590"/>
                      </a:lnTo>
                      <a:lnTo>
                        <a:pt x="45" y="635"/>
                      </a:lnTo>
                      <a:lnTo>
                        <a:pt x="0" y="635"/>
                      </a:lnTo>
                      <a:lnTo>
                        <a:pt x="45" y="545"/>
                      </a:lnTo>
                      <a:lnTo>
                        <a:pt x="0" y="499"/>
                      </a:lnTo>
                      <a:lnTo>
                        <a:pt x="0" y="363"/>
                      </a:lnTo>
                      <a:lnTo>
                        <a:pt x="90" y="363"/>
                      </a:lnTo>
                      <a:lnTo>
                        <a:pt x="181" y="273"/>
                      </a:lnTo>
                      <a:lnTo>
                        <a:pt x="181" y="182"/>
                      </a:lnTo>
                      <a:lnTo>
                        <a:pt x="272" y="137"/>
                      </a:lnTo>
                      <a:lnTo>
                        <a:pt x="272" y="91"/>
                      </a:lnTo>
                      <a:lnTo>
                        <a:pt x="362" y="91"/>
                      </a:lnTo>
                      <a:lnTo>
                        <a:pt x="362" y="46"/>
                      </a:lnTo>
                      <a:lnTo>
                        <a:pt x="499" y="0"/>
                      </a:lnTo>
                      <a:lnTo>
                        <a:pt x="635" y="46"/>
                      </a:lnTo>
                      <a:lnTo>
                        <a:pt x="861" y="46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Freeform 32"/>
                <p:cNvSpPr>
                  <a:spLocks/>
                </p:cNvSpPr>
                <p:nvPr/>
              </p:nvSpPr>
              <p:spPr bwMode="auto">
                <a:xfrm>
                  <a:off x="8123" y="5700"/>
                  <a:ext cx="1047" cy="905"/>
                </a:xfrm>
                <a:custGeom>
                  <a:avLst/>
                  <a:gdLst/>
                  <a:ahLst/>
                  <a:cxnLst>
                    <a:cxn ang="0">
                      <a:pos x="91" y="136"/>
                    </a:cxn>
                    <a:cxn ang="0">
                      <a:pos x="182" y="46"/>
                    </a:cxn>
                    <a:cxn ang="0">
                      <a:pos x="363" y="0"/>
                    </a:cxn>
                    <a:cxn ang="0">
                      <a:pos x="454" y="0"/>
                    </a:cxn>
                    <a:cxn ang="0">
                      <a:pos x="499" y="46"/>
                    </a:cxn>
                    <a:cxn ang="0">
                      <a:pos x="635" y="91"/>
                    </a:cxn>
                    <a:cxn ang="0">
                      <a:pos x="635" y="182"/>
                    </a:cxn>
                    <a:cxn ang="0">
                      <a:pos x="590" y="227"/>
                    </a:cxn>
                    <a:cxn ang="0">
                      <a:pos x="590" y="408"/>
                    </a:cxn>
                    <a:cxn ang="0">
                      <a:pos x="499" y="318"/>
                    </a:cxn>
                    <a:cxn ang="0">
                      <a:pos x="454" y="408"/>
                    </a:cxn>
                    <a:cxn ang="0">
                      <a:pos x="273" y="499"/>
                    </a:cxn>
                    <a:cxn ang="0">
                      <a:pos x="227" y="544"/>
                    </a:cxn>
                    <a:cxn ang="0">
                      <a:pos x="137" y="499"/>
                    </a:cxn>
                    <a:cxn ang="0">
                      <a:pos x="182" y="454"/>
                    </a:cxn>
                    <a:cxn ang="0">
                      <a:pos x="46" y="454"/>
                    </a:cxn>
                    <a:cxn ang="0">
                      <a:pos x="0" y="363"/>
                    </a:cxn>
                    <a:cxn ang="0">
                      <a:pos x="0" y="272"/>
                    </a:cxn>
                    <a:cxn ang="0">
                      <a:pos x="0" y="182"/>
                    </a:cxn>
                    <a:cxn ang="0">
                      <a:pos x="91" y="136"/>
                    </a:cxn>
                  </a:cxnLst>
                  <a:rect l="0" t="0" r="r" b="b"/>
                  <a:pathLst>
                    <a:path w="635" h="544">
                      <a:moveTo>
                        <a:pt x="91" y="136"/>
                      </a:moveTo>
                      <a:lnTo>
                        <a:pt x="182" y="46"/>
                      </a:lnTo>
                      <a:lnTo>
                        <a:pt x="363" y="0"/>
                      </a:lnTo>
                      <a:lnTo>
                        <a:pt x="454" y="0"/>
                      </a:lnTo>
                      <a:lnTo>
                        <a:pt x="499" y="46"/>
                      </a:lnTo>
                      <a:lnTo>
                        <a:pt x="635" y="91"/>
                      </a:lnTo>
                      <a:lnTo>
                        <a:pt x="635" y="182"/>
                      </a:lnTo>
                      <a:lnTo>
                        <a:pt x="590" y="227"/>
                      </a:lnTo>
                      <a:lnTo>
                        <a:pt x="590" y="408"/>
                      </a:lnTo>
                      <a:lnTo>
                        <a:pt x="499" y="318"/>
                      </a:lnTo>
                      <a:lnTo>
                        <a:pt x="454" y="408"/>
                      </a:lnTo>
                      <a:lnTo>
                        <a:pt x="273" y="499"/>
                      </a:lnTo>
                      <a:lnTo>
                        <a:pt x="227" y="544"/>
                      </a:lnTo>
                      <a:lnTo>
                        <a:pt x="137" y="499"/>
                      </a:lnTo>
                      <a:lnTo>
                        <a:pt x="182" y="454"/>
                      </a:lnTo>
                      <a:lnTo>
                        <a:pt x="46" y="454"/>
                      </a:lnTo>
                      <a:lnTo>
                        <a:pt x="0" y="363"/>
                      </a:lnTo>
                      <a:lnTo>
                        <a:pt x="0" y="272"/>
                      </a:lnTo>
                      <a:lnTo>
                        <a:pt x="0" y="182"/>
                      </a:lnTo>
                      <a:lnTo>
                        <a:pt x="91" y="13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Freeform 31"/>
                <p:cNvSpPr>
                  <a:spLocks/>
                </p:cNvSpPr>
                <p:nvPr/>
              </p:nvSpPr>
              <p:spPr bwMode="auto">
                <a:xfrm>
                  <a:off x="8045" y="4945"/>
                  <a:ext cx="1351" cy="982"/>
                </a:xfrm>
                <a:custGeom>
                  <a:avLst/>
                  <a:gdLst/>
                  <a:ahLst/>
                  <a:cxnLst>
                    <a:cxn ang="0">
                      <a:pos x="136" y="589"/>
                    </a:cxn>
                    <a:cxn ang="0">
                      <a:pos x="45" y="499"/>
                    </a:cxn>
                    <a:cxn ang="0">
                      <a:pos x="45" y="362"/>
                    </a:cxn>
                    <a:cxn ang="0">
                      <a:pos x="0" y="317"/>
                    </a:cxn>
                    <a:cxn ang="0">
                      <a:pos x="45" y="226"/>
                    </a:cxn>
                    <a:cxn ang="0">
                      <a:pos x="0" y="181"/>
                    </a:cxn>
                    <a:cxn ang="0">
                      <a:pos x="91" y="136"/>
                    </a:cxn>
                    <a:cxn ang="0">
                      <a:pos x="182" y="45"/>
                    </a:cxn>
                    <a:cxn ang="0">
                      <a:pos x="227" y="136"/>
                    </a:cxn>
                    <a:cxn ang="0">
                      <a:pos x="499" y="90"/>
                    </a:cxn>
                    <a:cxn ang="0">
                      <a:pos x="680" y="0"/>
                    </a:cxn>
                    <a:cxn ang="0">
                      <a:pos x="726" y="45"/>
                    </a:cxn>
                    <a:cxn ang="0">
                      <a:pos x="771" y="0"/>
                    </a:cxn>
                    <a:cxn ang="0">
                      <a:pos x="817" y="0"/>
                    </a:cxn>
                    <a:cxn ang="0">
                      <a:pos x="817" y="136"/>
                    </a:cxn>
                    <a:cxn ang="0">
                      <a:pos x="680" y="226"/>
                    </a:cxn>
                    <a:cxn ang="0">
                      <a:pos x="544" y="499"/>
                    </a:cxn>
                    <a:cxn ang="0">
                      <a:pos x="499" y="453"/>
                    </a:cxn>
                    <a:cxn ang="0">
                      <a:pos x="408" y="453"/>
                    </a:cxn>
                    <a:cxn ang="0">
                      <a:pos x="227" y="499"/>
                    </a:cxn>
                    <a:cxn ang="0">
                      <a:pos x="136" y="589"/>
                    </a:cxn>
                  </a:cxnLst>
                  <a:rect l="0" t="0" r="r" b="b"/>
                  <a:pathLst>
                    <a:path w="817" h="589">
                      <a:moveTo>
                        <a:pt x="136" y="589"/>
                      </a:moveTo>
                      <a:lnTo>
                        <a:pt x="45" y="499"/>
                      </a:lnTo>
                      <a:lnTo>
                        <a:pt x="45" y="362"/>
                      </a:lnTo>
                      <a:lnTo>
                        <a:pt x="0" y="317"/>
                      </a:lnTo>
                      <a:lnTo>
                        <a:pt x="45" y="226"/>
                      </a:lnTo>
                      <a:lnTo>
                        <a:pt x="0" y="181"/>
                      </a:lnTo>
                      <a:lnTo>
                        <a:pt x="91" y="136"/>
                      </a:lnTo>
                      <a:lnTo>
                        <a:pt x="182" y="45"/>
                      </a:lnTo>
                      <a:lnTo>
                        <a:pt x="227" y="136"/>
                      </a:lnTo>
                      <a:lnTo>
                        <a:pt x="499" y="90"/>
                      </a:lnTo>
                      <a:lnTo>
                        <a:pt x="680" y="0"/>
                      </a:lnTo>
                      <a:lnTo>
                        <a:pt x="726" y="45"/>
                      </a:lnTo>
                      <a:lnTo>
                        <a:pt x="771" y="0"/>
                      </a:lnTo>
                      <a:lnTo>
                        <a:pt x="817" y="0"/>
                      </a:lnTo>
                      <a:lnTo>
                        <a:pt x="817" y="136"/>
                      </a:lnTo>
                      <a:lnTo>
                        <a:pt x="680" y="226"/>
                      </a:lnTo>
                      <a:lnTo>
                        <a:pt x="544" y="499"/>
                      </a:lnTo>
                      <a:lnTo>
                        <a:pt x="499" y="453"/>
                      </a:lnTo>
                      <a:lnTo>
                        <a:pt x="408" y="453"/>
                      </a:lnTo>
                      <a:lnTo>
                        <a:pt x="227" y="499"/>
                      </a:lnTo>
                      <a:lnTo>
                        <a:pt x="136" y="58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0" scaled="1"/>
                  <a:tileRect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Freeform 30"/>
                <p:cNvSpPr>
                  <a:spLocks/>
                </p:cNvSpPr>
                <p:nvPr/>
              </p:nvSpPr>
              <p:spPr bwMode="auto">
                <a:xfrm>
                  <a:off x="8047" y="4415"/>
                  <a:ext cx="1352" cy="757"/>
                </a:xfrm>
                <a:custGeom>
                  <a:avLst/>
                  <a:gdLst/>
                  <a:ahLst/>
                  <a:cxnLst>
                    <a:cxn ang="0">
                      <a:pos x="91" y="454"/>
                    </a:cxn>
                    <a:cxn ang="0">
                      <a:pos x="0" y="363"/>
                    </a:cxn>
                    <a:cxn ang="0">
                      <a:pos x="0" y="227"/>
                    </a:cxn>
                    <a:cxn ang="0">
                      <a:pos x="91" y="136"/>
                    </a:cxn>
                    <a:cxn ang="0">
                      <a:pos x="0" y="91"/>
                    </a:cxn>
                    <a:cxn ang="0">
                      <a:pos x="91" y="0"/>
                    </a:cxn>
                    <a:cxn ang="0">
                      <a:pos x="227" y="45"/>
                    </a:cxn>
                    <a:cxn ang="0">
                      <a:pos x="272" y="0"/>
                    </a:cxn>
                    <a:cxn ang="0">
                      <a:pos x="318" y="0"/>
                    </a:cxn>
                    <a:cxn ang="0">
                      <a:pos x="318" y="91"/>
                    </a:cxn>
                    <a:cxn ang="0">
                      <a:pos x="499" y="91"/>
                    </a:cxn>
                    <a:cxn ang="0">
                      <a:pos x="590" y="45"/>
                    </a:cxn>
                    <a:cxn ang="0">
                      <a:pos x="680" y="136"/>
                    </a:cxn>
                    <a:cxn ang="0">
                      <a:pos x="817" y="136"/>
                    </a:cxn>
                    <a:cxn ang="0">
                      <a:pos x="817" y="227"/>
                    </a:cxn>
                    <a:cxn ang="0">
                      <a:pos x="817" y="318"/>
                    </a:cxn>
                    <a:cxn ang="0">
                      <a:pos x="771" y="318"/>
                    </a:cxn>
                    <a:cxn ang="0">
                      <a:pos x="726" y="363"/>
                    </a:cxn>
                    <a:cxn ang="0">
                      <a:pos x="680" y="318"/>
                    </a:cxn>
                    <a:cxn ang="0">
                      <a:pos x="499" y="408"/>
                    </a:cxn>
                    <a:cxn ang="0">
                      <a:pos x="227" y="454"/>
                    </a:cxn>
                    <a:cxn ang="0">
                      <a:pos x="182" y="363"/>
                    </a:cxn>
                    <a:cxn ang="0">
                      <a:pos x="91" y="454"/>
                    </a:cxn>
                  </a:cxnLst>
                  <a:rect l="0" t="0" r="r" b="b"/>
                  <a:pathLst>
                    <a:path w="817" h="454">
                      <a:moveTo>
                        <a:pt x="91" y="454"/>
                      </a:moveTo>
                      <a:lnTo>
                        <a:pt x="0" y="363"/>
                      </a:lnTo>
                      <a:lnTo>
                        <a:pt x="0" y="227"/>
                      </a:lnTo>
                      <a:lnTo>
                        <a:pt x="91" y="136"/>
                      </a:lnTo>
                      <a:lnTo>
                        <a:pt x="0" y="91"/>
                      </a:lnTo>
                      <a:lnTo>
                        <a:pt x="91" y="0"/>
                      </a:lnTo>
                      <a:lnTo>
                        <a:pt x="227" y="45"/>
                      </a:lnTo>
                      <a:lnTo>
                        <a:pt x="272" y="0"/>
                      </a:lnTo>
                      <a:lnTo>
                        <a:pt x="318" y="0"/>
                      </a:lnTo>
                      <a:lnTo>
                        <a:pt x="318" y="91"/>
                      </a:lnTo>
                      <a:lnTo>
                        <a:pt x="499" y="91"/>
                      </a:lnTo>
                      <a:lnTo>
                        <a:pt x="590" y="45"/>
                      </a:lnTo>
                      <a:lnTo>
                        <a:pt x="680" y="136"/>
                      </a:lnTo>
                      <a:lnTo>
                        <a:pt x="817" y="136"/>
                      </a:lnTo>
                      <a:lnTo>
                        <a:pt x="817" y="227"/>
                      </a:lnTo>
                      <a:lnTo>
                        <a:pt x="817" y="318"/>
                      </a:lnTo>
                      <a:lnTo>
                        <a:pt x="771" y="318"/>
                      </a:lnTo>
                      <a:lnTo>
                        <a:pt x="726" y="363"/>
                      </a:lnTo>
                      <a:lnTo>
                        <a:pt x="680" y="318"/>
                      </a:lnTo>
                      <a:lnTo>
                        <a:pt x="499" y="408"/>
                      </a:lnTo>
                      <a:lnTo>
                        <a:pt x="227" y="454"/>
                      </a:lnTo>
                      <a:lnTo>
                        <a:pt x="182" y="363"/>
                      </a:lnTo>
                      <a:lnTo>
                        <a:pt x="91" y="45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0" scaled="1"/>
                  <a:tileRect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8273" y="3658"/>
                  <a:ext cx="1425" cy="983"/>
                </a:xfrm>
                <a:custGeom>
                  <a:avLst/>
                  <a:gdLst/>
                  <a:ahLst/>
                  <a:cxnLst>
                    <a:cxn ang="0">
                      <a:pos x="91" y="91"/>
                    </a:cxn>
                    <a:cxn ang="0">
                      <a:pos x="136" y="46"/>
                    </a:cxn>
                    <a:cxn ang="0">
                      <a:pos x="227" y="91"/>
                    </a:cxn>
                    <a:cxn ang="0">
                      <a:pos x="272" y="0"/>
                    </a:cxn>
                    <a:cxn ang="0">
                      <a:pos x="408" y="0"/>
                    </a:cxn>
                    <a:cxn ang="0">
                      <a:pos x="454" y="91"/>
                    </a:cxn>
                    <a:cxn ang="0">
                      <a:pos x="499" y="91"/>
                    </a:cxn>
                    <a:cxn ang="0">
                      <a:pos x="590" y="182"/>
                    </a:cxn>
                    <a:cxn ang="0">
                      <a:pos x="681" y="227"/>
                    </a:cxn>
                    <a:cxn ang="0">
                      <a:pos x="771" y="227"/>
                    </a:cxn>
                    <a:cxn ang="0">
                      <a:pos x="817" y="273"/>
                    </a:cxn>
                    <a:cxn ang="0">
                      <a:pos x="771" y="318"/>
                    </a:cxn>
                    <a:cxn ang="0">
                      <a:pos x="862" y="318"/>
                    </a:cxn>
                    <a:cxn ang="0">
                      <a:pos x="862" y="363"/>
                    </a:cxn>
                    <a:cxn ang="0">
                      <a:pos x="726" y="363"/>
                    </a:cxn>
                    <a:cxn ang="0">
                      <a:pos x="681" y="409"/>
                    </a:cxn>
                    <a:cxn ang="0">
                      <a:pos x="726" y="454"/>
                    </a:cxn>
                    <a:cxn ang="0">
                      <a:pos x="681" y="545"/>
                    </a:cxn>
                    <a:cxn ang="0">
                      <a:pos x="681" y="590"/>
                    </a:cxn>
                    <a:cxn ang="0">
                      <a:pos x="544" y="590"/>
                    </a:cxn>
                    <a:cxn ang="0">
                      <a:pos x="454" y="499"/>
                    </a:cxn>
                    <a:cxn ang="0">
                      <a:pos x="363" y="545"/>
                    </a:cxn>
                    <a:cxn ang="0">
                      <a:pos x="182" y="545"/>
                    </a:cxn>
                    <a:cxn ang="0">
                      <a:pos x="182" y="454"/>
                    </a:cxn>
                    <a:cxn ang="0">
                      <a:pos x="136" y="454"/>
                    </a:cxn>
                    <a:cxn ang="0">
                      <a:pos x="0" y="273"/>
                    </a:cxn>
                    <a:cxn ang="0">
                      <a:pos x="91" y="227"/>
                    </a:cxn>
                    <a:cxn ang="0">
                      <a:pos x="91" y="91"/>
                    </a:cxn>
                  </a:cxnLst>
                  <a:rect l="0" t="0" r="r" b="b"/>
                  <a:pathLst>
                    <a:path w="862" h="590">
                      <a:moveTo>
                        <a:pt x="91" y="91"/>
                      </a:moveTo>
                      <a:lnTo>
                        <a:pt x="136" y="46"/>
                      </a:lnTo>
                      <a:lnTo>
                        <a:pt x="227" y="91"/>
                      </a:lnTo>
                      <a:lnTo>
                        <a:pt x="272" y="0"/>
                      </a:lnTo>
                      <a:lnTo>
                        <a:pt x="408" y="0"/>
                      </a:lnTo>
                      <a:lnTo>
                        <a:pt x="454" y="91"/>
                      </a:lnTo>
                      <a:lnTo>
                        <a:pt x="499" y="91"/>
                      </a:lnTo>
                      <a:lnTo>
                        <a:pt x="590" y="182"/>
                      </a:lnTo>
                      <a:lnTo>
                        <a:pt x="681" y="227"/>
                      </a:lnTo>
                      <a:lnTo>
                        <a:pt x="771" y="227"/>
                      </a:lnTo>
                      <a:lnTo>
                        <a:pt x="817" y="273"/>
                      </a:lnTo>
                      <a:lnTo>
                        <a:pt x="771" y="318"/>
                      </a:lnTo>
                      <a:lnTo>
                        <a:pt x="862" y="318"/>
                      </a:lnTo>
                      <a:lnTo>
                        <a:pt x="862" y="363"/>
                      </a:lnTo>
                      <a:lnTo>
                        <a:pt x="726" y="363"/>
                      </a:lnTo>
                      <a:lnTo>
                        <a:pt x="681" y="409"/>
                      </a:lnTo>
                      <a:lnTo>
                        <a:pt x="726" y="454"/>
                      </a:lnTo>
                      <a:lnTo>
                        <a:pt x="681" y="545"/>
                      </a:lnTo>
                      <a:lnTo>
                        <a:pt x="681" y="590"/>
                      </a:lnTo>
                      <a:lnTo>
                        <a:pt x="544" y="590"/>
                      </a:lnTo>
                      <a:lnTo>
                        <a:pt x="454" y="499"/>
                      </a:lnTo>
                      <a:lnTo>
                        <a:pt x="363" y="545"/>
                      </a:lnTo>
                      <a:lnTo>
                        <a:pt x="182" y="545"/>
                      </a:lnTo>
                      <a:lnTo>
                        <a:pt x="182" y="454"/>
                      </a:lnTo>
                      <a:lnTo>
                        <a:pt x="136" y="454"/>
                      </a:lnTo>
                      <a:lnTo>
                        <a:pt x="0" y="273"/>
                      </a:lnTo>
                      <a:lnTo>
                        <a:pt x="91" y="227"/>
                      </a:lnTo>
                      <a:lnTo>
                        <a:pt x="91" y="91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Freeform 28"/>
                <p:cNvSpPr>
                  <a:spLocks/>
                </p:cNvSpPr>
                <p:nvPr/>
              </p:nvSpPr>
              <p:spPr bwMode="auto">
                <a:xfrm>
                  <a:off x="9399" y="4415"/>
                  <a:ext cx="899" cy="832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90" y="91"/>
                    </a:cxn>
                    <a:cxn ang="0">
                      <a:pos x="136" y="91"/>
                    </a:cxn>
                    <a:cxn ang="0">
                      <a:pos x="272" y="136"/>
                    </a:cxn>
                    <a:cxn ang="0">
                      <a:pos x="362" y="91"/>
                    </a:cxn>
                    <a:cxn ang="0">
                      <a:pos x="362" y="45"/>
                    </a:cxn>
                    <a:cxn ang="0">
                      <a:pos x="453" y="0"/>
                    </a:cxn>
                    <a:cxn ang="0">
                      <a:pos x="453" y="91"/>
                    </a:cxn>
                    <a:cxn ang="0">
                      <a:pos x="499" y="136"/>
                    </a:cxn>
                    <a:cxn ang="0">
                      <a:pos x="499" y="181"/>
                    </a:cxn>
                    <a:cxn ang="0">
                      <a:pos x="453" y="227"/>
                    </a:cxn>
                    <a:cxn ang="0">
                      <a:pos x="544" y="272"/>
                    </a:cxn>
                    <a:cxn ang="0">
                      <a:pos x="499" y="318"/>
                    </a:cxn>
                    <a:cxn ang="0">
                      <a:pos x="453" y="318"/>
                    </a:cxn>
                    <a:cxn ang="0">
                      <a:pos x="408" y="272"/>
                    </a:cxn>
                    <a:cxn ang="0">
                      <a:pos x="362" y="363"/>
                    </a:cxn>
                    <a:cxn ang="0">
                      <a:pos x="362" y="499"/>
                    </a:cxn>
                    <a:cxn ang="0">
                      <a:pos x="272" y="454"/>
                    </a:cxn>
                    <a:cxn ang="0">
                      <a:pos x="226" y="454"/>
                    </a:cxn>
                    <a:cxn ang="0">
                      <a:pos x="136" y="363"/>
                    </a:cxn>
                    <a:cxn ang="0">
                      <a:pos x="45" y="363"/>
                    </a:cxn>
                    <a:cxn ang="0">
                      <a:pos x="0" y="318"/>
                    </a:cxn>
                    <a:cxn ang="0">
                      <a:pos x="0" y="136"/>
                    </a:cxn>
                    <a:cxn ang="0">
                      <a:pos x="0" y="91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544" h="499">
                      <a:moveTo>
                        <a:pt x="45" y="0"/>
                      </a:moveTo>
                      <a:lnTo>
                        <a:pt x="90" y="91"/>
                      </a:lnTo>
                      <a:lnTo>
                        <a:pt x="136" y="91"/>
                      </a:lnTo>
                      <a:lnTo>
                        <a:pt x="272" y="136"/>
                      </a:lnTo>
                      <a:lnTo>
                        <a:pt x="362" y="91"/>
                      </a:lnTo>
                      <a:lnTo>
                        <a:pt x="362" y="45"/>
                      </a:lnTo>
                      <a:lnTo>
                        <a:pt x="453" y="0"/>
                      </a:lnTo>
                      <a:lnTo>
                        <a:pt x="453" y="91"/>
                      </a:lnTo>
                      <a:lnTo>
                        <a:pt x="499" y="136"/>
                      </a:lnTo>
                      <a:lnTo>
                        <a:pt x="499" y="181"/>
                      </a:lnTo>
                      <a:lnTo>
                        <a:pt x="453" y="227"/>
                      </a:lnTo>
                      <a:lnTo>
                        <a:pt x="544" y="272"/>
                      </a:lnTo>
                      <a:lnTo>
                        <a:pt x="499" y="318"/>
                      </a:lnTo>
                      <a:lnTo>
                        <a:pt x="453" y="318"/>
                      </a:lnTo>
                      <a:lnTo>
                        <a:pt x="408" y="272"/>
                      </a:lnTo>
                      <a:lnTo>
                        <a:pt x="362" y="363"/>
                      </a:lnTo>
                      <a:lnTo>
                        <a:pt x="362" y="499"/>
                      </a:lnTo>
                      <a:lnTo>
                        <a:pt x="272" y="454"/>
                      </a:lnTo>
                      <a:lnTo>
                        <a:pt x="226" y="454"/>
                      </a:lnTo>
                      <a:lnTo>
                        <a:pt x="136" y="363"/>
                      </a:lnTo>
                      <a:lnTo>
                        <a:pt x="45" y="363"/>
                      </a:lnTo>
                      <a:lnTo>
                        <a:pt x="0" y="318"/>
                      </a:lnTo>
                      <a:lnTo>
                        <a:pt x="0" y="136"/>
                      </a:lnTo>
                      <a:lnTo>
                        <a:pt x="0" y="91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Freeform 27"/>
                <p:cNvSpPr>
                  <a:spLocks/>
                </p:cNvSpPr>
                <p:nvPr/>
              </p:nvSpPr>
              <p:spPr bwMode="auto">
                <a:xfrm>
                  <a:off x="8947" y="4945"/>
                  <a:ext cx="900" cy="1739"/>
                </a:xfrm>
                <a:custGeom>
                  <a:avLst/>
                  <a:gdLst/>
                  <a:ahLst/>
                  <a:cxnLst>
                    <a:cxn ang="0">
                      <a:pos x="273" y="0"/>
                    </a:cxn>
                    <a:cxn ang="0">
                      <a:pos x="318" y="45"/>
                    </a:cxn>
                    <a:cxn ang="0">
                      <a:pos x="409" y="45"/>
                    </a:cxn>
                    <a:cxn ang="0">
                      <a:pos x="499" y="136"/>
                    </a:cxn>
                    <a:cxn ang="0">
                      <a:pos x="499" y="362"/>
                    </a:cxn>
                    <a:cxn ang="0">
                      <a:pos x="545" y="408"/>
                    </a:cxn>
                    <a:cxn ang="0">
                      <a:pos x="454" y="499"/>
                    </a:cxn>
                    <a:cxn ang="0">
                      <a:pos x="499" y="680"/>
                    </a:cxn>
                    <a:cxn ang="0">
                      <a:pos x="499" y="816"/>
                    </a:cxn>
                    <a:cxn ang="0">
                      <a:pos x="499" y="952"/>
                    </a:cxn>
                    <a:cxn ang="0">
                      <a:pos x="454" y="1043"/>
                    </a:cxn>
                    <a:cxn ang="0">
                      <a:pos x="363" y="997"/>
                    </a:cxn>
                    <a:cxn ang="0">
                      <a:pos x="363" y="952"/>
                    </a:cxn>
                    <a:cxn ang="0">
                      <a:pos x="273" y="997"/>
                    </a:cxn>
                    <a:cxn ang="0">
                      <a:pos x="273" y="907"/>
                    </a:cxn>
                    <a:cxn ang="0">
                      <a:pos x="227" y="861"/>
                    </a:cxn>
                    <a:cxn ang="0">
                      <a:pos x="136" y="907"/>
                    </a:cxn>
                    <a:cxn ang="0">
                      <a:pos x="91" y="861"/>
                    </a:cxn>
                    <a:cxn ang="0">
                      <a:pos x="91" y="680"/>
                    </a:cxn>
                    <a:cxn ang="0">
                      <a:pos x="136" y="635"/>
                    </a:cxn>
                    <a:cxn ang="0">
                      <a:pos x="136" y="544"/>
                    </a:cxn>
                    <a:cxn ang="0">
                      <a:pos x="0" y="499"/>
                    </a:cxn>
                    <a:cxn ang="0">
                      <a:pos x="136" y="226"/>
                    </a:cxn>
                    <a:cxn ang="0">
                      <a:pos x="273" y="136"/>
                    </a:cxn>
                    <a:cxn ang="0">
                      <a:pos x="273" y="0"/>
                    </a:cxn>
                  </a:cxnLst>
                  <a:rect l="0" t="0" r="r" b="b"/>
                  <a:pathLst>
                    <a:path w="545" h="1043">
                      <a:moveTo>
                        <a:pt x="273" y="0"/>
                      </a:moveTo>
                      <a:lnTo>
                        <a:pt x="318" y="45"/>
                      </a:lnTo>
                      <a:lnTo>
                        <a:pt x="409" y="45"/>
                      </a:lnTo>
                      <a:lnTo>
                        <a:pt x="499" y="136"/>
                      </a:lnTo>
                      <a:lnTo>
                        <a:pt x="499" y="362"/>
                      </a:lnTo>
                      <a:lnTo>
                        <a:pt x="545" y="408"/>
                      </a:lnTo>
                      <a:lnTo>
                        <a:pt x="454" y="499"/>
                      </a:lnTo>
                      <a:lnTo>
                        <a:pt x="499" y="680"/>
                      </a:lnTo>
                      <a:lnTo>
                        <a:pt x="499" y="816"/>
                      </a:lnTo>
                      <a:lnTo>
                        <a:pt x="499" y="952"/>
                      </a:lnTo>
                      <a:lnTo>
                        <a:pt x="454" y="1043"/>
                      </a:lnTo>
                      <a:lnTo>
                        <a:pt x="363" y="997"/>
                      </a:lnTo>
                      <a:lnTo>
                        <a:pt x="363" y="952"/>
                      </a:lnTo>
                      <a:lnTo>
                        <a:pt x="273" y="997"/>
                      </a:lnTo>
                      <a:lnTo>
                        <a:pt x="273" y="907"/>
                      </a:lnTo>
                      <a:lnTo>
                        <a:pt x="227" y="861"/>
                      </a:lnTo>
                      <a:lnTo>
                        <a:pt x="136" y="907"/>
                      </a:lnTo>
                      <a:lnTo>
                        <a:pt x="91" y="861"/>
                      </a:lnTo>
                      <a:lnTo>
                        <a:pt x="91" y="680"/>
                      </a:lnTo>
                      <a:lnTo>
                        <a:pt x="136" y="635"/>
                      </a:lnTo>
                      <a:lnTo>
                        <a:pt x="136" y="544"/>
                      </a:lnTo>
                      <a:lnTo>
                        <a:pt x="0" y="499"/>
                      </a:lnTo>
                      <a:lnTo>
                        <a:pt x="136" y="226"/>
                      </a:lnTo>
                      <a:lnTo>
                        <a:pt x="273" y="136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66004">
                        <a:tint val="66000"/>
                        <a:satMod val="160000"/>
                      </a:srgbClr>
                    </a:gs>
                    <a:gs pos="50000">
                      <a:srgbClr val="F66004">
                        <a:tint val="44500"/>
                        <a:satMod val="160000"/>
                      </a:srgbClr>
                    </a:gs>
                    <a:gs pos="100000">
                      <a:srgbClr val="F66004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8349" y="6232"/>
                  <a:ext cx="1352" cy="1284"/>
                </a:xfrm>
                <a:custGeom>
                  <a:avLst/>
                  <a:gdLst/>
                  <a:ahLst/>
                  <a:cxnLst>
                    <a:cxn ang="0">
                      <a:pos x="0" y="181"/>
                    </a:cxn>
                    <a:cxn ang="0">
                      <a:pos x="0" y="317"/>
                    </a:cxn>
                    <a:cxn ang="0">
                      <a:pos x="136" y="499"/>
                    </a:cxn>
                    <a:cxn ang="0">
                      <a:pos x="226" y="544"/>
                    </a:cxn>
                    <a:cxn ang="0">
                      <a:pos x="408" y="725"/>
                    </a:cxn>
                    <a:cxn ang="0">
                      <a:pos x="408" y="771"/>
                    </a:cxn>
                    <a:cxn ang="0">
                      <a:pos x="498" y="725"/>
                    </a:cxn>
                    <a:cxn ang="0">
                      <a:pos x="544" y="635"/>
                    </a:cxn>
                    <a:cxn ang="0">
                      <a:pos x="544" y="544"/>
                    </a:cxn>
                    <a:cxn ang="0">
                      <a:pos x="635" y="544"/>
                    </a:cxn>
                    <a:cxn ang="0">
                      <a:pos x="635" y="453"/>
                    </a:cxn>
                    <a:cxn ang="0">
                      <a:pos x="680" y="408"/>
                    </a:cxn>
                    <a:cxn ang="0">
                      <a:pos x="680" y="363"/>
                    </a:cxn>
                    <a:cxn ang="0">
                      <a:pos x="771" y="317"/>
                    </a:cxn>
                    <a:cxn ang="0">
                      <a:pos x="816" y="272"/>
                    </a:cxn>
                    <a:cxn ang="0">
                      <a:pos x="725" y="226"/>
                    </a:cxn>
                    <a:cxn ang="0">
                      <a:pos x="725" y="181"/>
                    </a:cxn>
                    <a:cxn ang="0">
                      <a:pos x="635" y="226"/>
                    </a:cxn>
                    <a:cxn ang="0">
                      <a:pos x="635" y="136"/>
                    </a:cxn>
                    <a:cxn ang="0">
                      <a:pos x="589" y="90"/>
                    </a:cxn>
                    <a:cxn ang="0">
                      <a:pos x="498" y="136"/>
                    </a:cxn>
                    <a:cxn ang="0">
                      <a:pos x="362" y="0"/>
                    </a:cxn>
                    <a:cxn ang="0">
                      <a:pos x="317" y="90"/>
                    </a:cxn>
                    <a:cxn ang="0">
                      <a:pos x="136" y="181"/>
                    </a:cxn>
                    <a:cxn ang="0">
                      <a:pos x="90" y="226"/>
                    </a:cxn>
                    <a:cxn ang="0">
                      <a:pos x="0" y="181"/>
                    </a:cxn>
                  </a:cxnLst>
                  <a:rect l="0" t="0" r="r" b="b"/>
                  <a:pathLst>
                    <a:path w="816" h="771">
                      <a:moveTo>
                        <a:pt x="0" y="181"/>
                      </a:moveTo>
                      <a:lnTo>
                        <a:pt x="0" y="317"/>
                      </a:lnTo>
                      <a:lnTo>
                        <a:pt x="136" y="499"/>
                      </a:lnTo>
                      <a:lnTo>
                        <a:pt x="226" y="544"/>
                      </a:lnTo>
                      <a:lnTo>
                        <a:pt x="408" y="725"/>
                      </a:lnTo>
                      <a:lnTo>
                        <a:pt x="408" y="771"/>
                      </a:lnTo>
                      <a:lnTo>
                        <a:pt x="498" y="725"/>
                      </a:lnTo>
                      <a:lnTo>
                        <a:pt x="544" y="635"/>
                      </a:lnTo>
                      <a:lnTo>
                        <a:pt x="544" y="544"/>
                      </a:lnTo>
                      <a:lnTo>
                        <a:pt x="635" y="544"/>
                      </a:lnTo>
                      <a:lnTo>
                        <a:pt x="635" y="453"/>
                      </a:lnTo>
                      <a:lnTo>
                        <a:pt x="680" y="408"/>
                      </a:lnTo>
                      <a:lnTo>
                        <a:pt x="680" y="363"/>
                      </a:lnTo>
                      <a:lnTo>
                        <a:pt x="771" y="317"/>
                      </a:lnTo>
                      <a:lnTo>
                        <a:pt x="816" y="272"/>
                      </a:lnTo>
                      <a:lnTo>
                        <a:pt x="725" y="226"/>
                      </a:lnTo>
                      <a:lnTo>
                        <a:pt x="725" y="181"/>
                      </a:lnTo>
                      <a:lnTo>
                        <a:pt x="635" y="226"/>
                      </a:lnTo>
                      <a:lnTo>
                        <a:pt x="635" y="136"/>
                      </a:lnTo>
                      <a:lnTo>
                        <a:pt x="589" y="90"/>
                      </a:lnTo>
                      <a:lnTo>
                        <a:pt x="498" y="136"/>
                      </a:lnTo>
                      <a:lnTo>
                        <a:pt x="362" y="0"/>
                      </a:lnTo>
                      <a:lnTo>
                        <a:pt x="317" y="90"/>
                      </a:lnTo>
                      <a:lnTo>
                        <a:pt x="136" y="181"/>
                      </a:lnTo>
                      <a:lnTo>
                        <a:pt x="90" y="226"/>
                      </a:lnTo>
                      <a:lnTo>
                        <a:pt x="0" y="18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9698" y="5172"/>
                  <a:ext cx="1049" cy="1435"/>
                </a:xfrm>
                <a:custGeom>
                  <a:avLst/>
                  <a:gdLst/>
                  <a:ahLst/>
                  <a:cxnLst>
                    <a:cxn ang="0">
                      <a:pos x="181" y="45"/>
                    </a:cxn>
                    <a:cxn ang="0">
                      <a:pos x="272" y="90"/>
                    </a:cxn>
                    <a:cxn ang="0">
                      <a:pos x="272" y="181"/>
                    </a:cxn>
                    <a:cxn ang="0">
                      <a:pos x="499" y="226"/>
                    </a:cxn>
                    <a:cxn ang="0">
                      <a:pos x="499" y="317"/>
                    </a:cxn>
                    <a:cxn ang="0">
                      <a:pos x="590" y="317"/>
                    </a:cxn>
                    <a:cxn ang="0">
                      <a:pos x="590" y="408"/>
                    </a:cxn>
                    <a:cxn ang="0">
                      <a:pos x="635" y="499"/>
                    </a:cxn>
                    <a:cxn ang="0">
                      <a:pos x="499" y="589"/>
                    </a:cxn>
                    <a:cxn ang="0">
                      <a:pos x="590" y="725"/>
                    </a:cxn>
                    <a:cxn ang="0">
                      <a:pos x="544" y="861"/>
                    </a:cxn>
                    <a:cxn ang="0">
                      <a:pos x="454" y="816"/>
                    </a:cxn>
                    <a:cxn ang="0">
                      <a:pos x="363" y="861"/>
                    </a:cxn>
                    <a:cxn ang="0">
                      <a:pos x="272" y="725"/>
                    </a:cxn>
                    <a:cxn ang="0">
                      <a:pos x="45" y="680"/>
                    </a:cxn>
                    <a:cxn ang="0">
                      <a:pos x="45" y="544"/>
                    </a:cxn>
                    <a:cxn ang="0">
                      <a:pos x="0" y="363"/>
                    </a:cxn>
                    <a:cxn ang="0">
                      <a:pos x="91" y="272"/>
                    </a:cxn>
                    <a:cxn ang="0">
                      <a:pos x="45" y="226"/>
                    </a:cxn>
                    <a:cxn ang="0">
                      <a:pos x="45" y="0"/>
                    </a:cxn>
                    <a:cxn ang="0">
                      <a:pos x="91" y="0"/>
                    </a:cxn>
                    <a:cxn ang="0">
                      <a:pos x="181" y="45"/>
                    </a:cxn>
                  </a:cxnLst>
                  <a:rect l="0" t="0" r="r" b="b"/>
                  <a:pathLst>
                    <a:path w="635" h="861">
                      <a:moveTo>
                        <a:pt x="181" y="45"/>
                      </a:moveTo>
                      <a:lnTo>
                        <a:pt x="272" y="90"/>
                      </a:lnTo>
                      <a:lnTo>
                        <a:pt x="272" y="181"/>
                      </a:lnTo>
                      <a:lnTo>
                        <a:pt x="499" y="226"/>
                      </a:lnTo>
                      <a:lnTo>
                        <a:pt x="499" y="317"/>
                      </a:lnTo>
                      <a:lnTo>
                        <a:pt x="590" y="317"/>
                      </a:lnTo>
                      <a:lnTo>
                        <a:pt x="590" y="408"/>
                      </a:lnTo>
                      <a:lnTo>
                        <a:pt x="635" y="499"/>
                      </a:lnTo>
                      <a:lnTo>
                        <a:pt x="499" y="589"/>
                      </a:lnTo>
                      <a:lnTo>
                        <a:pt x="590" y="725"/>
                      </a:lnTo>
                      <a:lnTo>
                        <a:pt x="544" y="861"/>
                      </a:lnTo>
                      <a:lnTo>
                        <a:pt x="454" y="816"/>
                      </a:lnTo>
                      <a:lnTo>
                        <a:pt x="363" y="861"/>
                      </a:lnTo>
                      <a:lnTo>
                        <a:pt x="272" y="725"/>
                      </a:lnTo>
                      <a:lnTo>
                        <a:pt x="45" y="680"/>
                      </a:lnTo>
                      <a:lnTo>
                        <a:pt x="45" y="544"/>
                      </a:lnTo>
                      <a:lnTo>
                        <a:pt x="0" y="363"/>
                      </a:lnTo>
                      <a:lnTo>
                        <a:pt x="91" y="272"/>
                      </a:lnTo>
                      <a:lnTo>
                        <a:pt x="45" y="226"/>
                      </a:lnTo>
                      <a:lnTo>
                        <a:pt x="45" y="0"/>
                      </a:lnTo>
                      <a:lnTo>
                        <a:pt x="91" y="0"/>
                      </a:lnTo>
                      <a:lnTo>
                        <a:pt x="181" y="4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Freeform 24"/>
                <p:cNvSpPr>
                  <a:spLocks/>
                </p:cNvSpPr>
                <p:nvPr/>
              </p:nvSpPr>
              <p:spPr bwMode="auto">
                <a:xfrm>
                  <a:off x="9399" y="6306"/>
                  <a:ext cx="971" cy="1135"/>
                </a:xfrm>
                <a:custGeom>
                  <a:avLst/>
                  <a:gdLst/>
                  <a:ahLst/>
                  <a:cxnLst>
                    <a:cxn ang="0">
                      <a:pos x="226" y="0"/>
                    </a:cxn>
                    <a:cxn ang="0">
                      <a:pos x="453" y="45"/>
                    </a:cxn>
                    <a:cxn ang="0">
                      <a:pos x="544" y="181"/>
                    </a:cxn>
                    <a:cxn ang="0">
                      <a:pos x="544" y="318"/>
                    </a:cxn>
                    <a:cxn ang="0">
                      <a:pos x="589" y="363"/>
                    </a:cxn>
                    <a:cxn ang="0">
                      <a:pos x="499" y="499"/>
                    </a:cxn>
                    <a:cxn ang="0">
                      <a:pos x="499" y="544"/>
                    </a:cxn>
                    <a:cxn ang="0">
                      <a:pos x="408" y="635"/>
                    </a:cxn>
                    <a:cxn ang="0">
                      <a:pos x="362" y="590"/>
                    </a:cxn>
                    <a:cxn ang="0">
                      <a:pos x="362" y="635"/>
                    </a:cxn>
                    <a:cxn ang="0">
                      <a:pos x="226" y="680"/>
                    </a:cxn>
                    <a:cxn ang="0">
                      <a:pos x="181" y="590"/>
                    </a:cxn>
                    <a:cxn ang="0">
                      <a:pos x="136" y="635"/>
                    </a:cxn>
                    <a:cxn ang="0">
                      <a:pos x="45" y="454"/>
                    </a:cxn>
                    <a:cxn ang="0">
                      <a:pos x="0" y="499"/>
                    </a:cxn>
                    <a:cxn ang="0">
                      <a:pos x="0" y="408"/>
                    </a:cxn>
                    <a:cxn ang="0">
                      <a:pos x="45" y="363"/>
                    </a:cxn>
                    <a:cxn ang="0">
                      <a:pos x="45" y="318"/>
                    </a:cxn>
                    <a:cxn ang="0">
                      <a:pos x="136" y="272"/>
                    </a:cxn>
                    <a:cxn ang="0">
                      <a:pos x="181" y="227"/>
                    </a:cxn>
                    <a:cxn ang="0">
                      <a:pos x="226" y="136"/>
                    </a:cxn>
                    <a:cxn ang="0">
                      <a:pos x="226" y="0"/>
                    </a:cxn>
                  </a:cxnLst>
                  <a:rect l="0" t="0" r="r" b="b"/>
                  <a:pathLst>
                    <a:path w="589" h="680">
                      <a:moveTo>
                        <a:pt x="226" y="0"/>
                      </a:moveTo>
                      <a:lnTo>
                        <a:pt x="453" y="45"/>
                      </a:lnTo>
                      <a:lnTo>
                        <a:pt x="544" y="181"/>
                      </a:lnTo>
                      <a:lnTo>
                        <a:pt x="544" y="318"/>
                      </a:lnTo>
                      <a:lnTo>
                        <a:pt x="589" y="363"/>
                      </a:lnTo>
                      <a:lnTo>
                        <a:pt x="499" y="499"/>
                      </a:lnTo>
                      <a:lnTo>
                        <a:pt x="499" y="544"/>
                      </a:lnTo>
                      <a:lnTo>
                        <a:pt x="408" y="635"/>
                      </a:lnTo>
                      <a:lnTo>
                        <a:pt x="362" y="590"/>
                      </a:lnTo>
                      <a:lnTo>
                        <a:pt x="362" y="635"/>
                      </a:lnTo>
                      <a:lnTo>
                        <a:pt x="226" y="680"/>
                      </a:lnTo>
                      <a:lnTo>
                        <a:pt x="181" y="590"/>
                      </a:lnTo>
                      <a:lnTo>
                        <a:pt x="136" y="635"/>
                      </a:lnTo>
                      <a:lnTo>
                        <a:pt x="45" y="454"/>
                      </a:lnTo>
                      <a:lnTo>
                        <a:pt x="0" y="499"/>
                      </a:lnTo>
                      <a:lnTo>
                        <a:pt x="0" y="408"/>
                      </a:lnTo>
                      <a:lnTo>
                        <a:pt x="45" y="363"/>
                      </a:lnTo>
                      <a:lnTo>
                        <a:pt x="45" y="318"/>
                      </a:lnTo>
                      <a:lnTo>
                        <a:pt x="136" y="272"/>
                      </a:lnTo>
                      <a:lnTo>
                        <a:pt x="181" y="227"/>
                      </a:lnTo>
                      <a:lnTo>
                        <a:pt x="226" y="136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2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75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23"/>
                <p:cNvSpPr>
                  <a:spLocks/>
                </p:cNvSpPr>
                <p:nvPr/>
              </p:nvSpPr>
              <p:spPr bwMode="auto">
                <a:xfrm>
                  <a:off x="10073" y="6532"/>
                  <a:ext cx="899" cy="1287"/>
                </a:xfrm>
                <a:custGeom>
                  <a:avLst/>
                  <a:gdLst/>
                  <a:ahLst/>
                  <a:cxnLst>
                    <a:cxn ang="0">
                      <a:pos x="317" y="45"/>
                    </a:cxn>
                    <a:cxn ang="0">
                      <a:pos x="408" y="45"/>
                    </a:cxn>
                    <a:cxn ang="0">
                      <a:pos x="408" y="136"/>
                    </a:cxn>
                    <a:cxn ang="0">
                      <a:pos x="408" y="227"/>
                    </a:cxn>
                    <a:cxn ang="0">
                      <a:pos x="453" y="318"/>
                    </a:cxn>
                    <a:cxn ang="0">
                      <a:pos x="544" y="318"/>
                    </a:cxn>
                    <a:cxn ang="0">
                      <a:pos x="544" y="408"/>
                    </a:cxn>
                    <a:cxn ang="0">
                      <a:pos x="544" y="499"/>
                    </a:cxn>
                    <a:cxn ang="0">
                      <a:pos x="499" y="590"/>
                    </a:cxn>
                    <a:cxn ang="0">
                      <a:pos x="408" y="726"/>
                    </a:cxn>
                    <a:cxn ang="0">
                      <a:pos x="317" y="726"/>
                    </a:cxn>
                    <a:cxn ang="0">
                      <a:pos x="227" y="771"/>
                    </a:cxn>
                    <a:cxn ang="0">
                      <a:pos x="181" y="681"/>
                    </a:cxn>
                    <a:cxn ang="0">
                      <a:pos x="0" y="544"/>
                    </a:cxn>
                    <a:cxn ang="0">
                      <a:pos x="0" y="499"/>
                    </a:cxn>
                    <a:cxn ang="0">
                      <a:pos x="91" y="408"/>
                    </a:cxn>
                    <a:cxn ang="0">
                      <a:pos x="91" y="363"/>
                    </a:cxn>
                    <a:cxn ang="0">
                      <a:pos x="181" y="227"/>
                    </a:cxn>
                    <a:cxn ang="0">
                      <a:pos x="136" y="182"/>
                    </a:cxn>
                    <a:cxn ang="0">
                      <a:pos x="136" y="45"/>
                    </a:cxn>
                    <a:cxn ang="0">
                      <a:pos x="227" y="0"/>
                    </a:cxn>
                    <a:cxn ang="0">
                      <a:pos x="317" y="45"/>
                    </a:cxn>
                  </a:cxnLst>
                  <a:rect l="0" t="0" r="r" b="b"/>
                  <a:pathLst>
                    <a:path w="544" h="771">
                      <a:moveTo>
                        <a:pt x="317" y="45"/>
                      </a:moveTo>
                      <a:lnTo>
                        <a:pt x="408" y="45"/>
                      </a:lnTo>
                      <a:lnTo>
                        <a:pt x="408" y="136"/>
                      </a:lnTo>
                      <a:lnTo>
                        <a:pt x="408" y="227"/>
                      </a:lnTo>
                      <a:lnTo>
                        <a:pt x="453" y="318"/>
                      </a:lnTo>
                      <a:lnTo>
                        <a:pt x="544" y="318"/>
                      </a:lnTo>
                      <a:lnTo>
                        <a:pt x="544" y="408"/>
                      </a:lnTo>
                      <a:lnTo>
                        <a:pt x="544" y="499"/>
                      </a:lnTo>
                      <a:lnTo>
                        <a:pt x="499" y="590"/>
                      </a:lnTo>
                      <a:lnTo>
                        <a:pt x="408" y="726"/>
                      </a:lnTo>
                      <a:lnTo>
                        <a:pt x="317" y="726"/>
                      </a:lnTo>
                      <a:lnTo>
                        <a:pt x="227" y="771"/>
                      </a:lnTo>
                      <a:lnTo>
                        <a:pt x="181" y="681"/>
                      </a:lnTo>
                      <a:lnTo>
                        <a:pt x="0" y="544"/>
                      </a:lnTo>
                      <a:lnTo>
                        <a:pt x="0" y="499"/>
                      </a:lnTo>
                      <a:lnTo>
                        <a:pt x="91" y="408"/>
                      </a:lnTo>
                      <a:lnTo>
                        <a:pt x="91" y="363"/>
                      </a:lnTo>
                      <a:lnTo>
                        <a:pt x="181" y="227"/>
                      </a:lnTo>
                      <a:lnTo>
                        <a:pt x="136" y="182"/>
                      </a:lnTo>
                      <a:lnTo>
                        <a:pt x="136" y="45"/>
                      </a:lnTo>
                      <a:lnTo>
                        <a:pt x="227" y="0"/>
                      </a:lnTo>
                      <a:lnTo>
                        <a:pt x="317" y="4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Oval 22"/>
                <p:cNvSpPr>
                  <a:spLocks noChangeArrowheads="1"/>
                </p:cNvSpPr>
                <p:nvPr/>
              </p:nvSpPr>
              <p:spPr bwMode="auto">
                <a:xfrm>
                  <a:off x="6493" y="5743"/>
                  <a:ext cx="205" cy="19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90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669" y="4472"/>
                  <a:ext cx="914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0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Ивнянский район</a:t>
                  </a:r>
                </a:p>
              </p:txBody>
            </p:sp>
            <p:sp>
              <p:nvSpPr>
                <p:cNvPr id="7690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204" y="3985"/>
                  <a:ext cx="834" cy="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0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Губкинский городской округ</a:t>
                  </a:r>
                </a:p>
              </p:txBody>
            </p:sp>
            <p:sp>
              <p:nvSpPr>
                <p:cNvPr id="7690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8623" y="3787"/>
                  <a:ext cx="882" cy="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0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Старооскольский городской округ</a:t>
                  </a:r>
                  <a:endParaRPr lang="ru-RU" altLang="ru-RU" sz="1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90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8191" y="4567"/>
                  <a:ext cx="714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0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Чернянский район</a:t>
                  </a:r>
                  <a:endParaRPr lang="ru-RU" altLang="ru-RU" sz="1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9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252" y="5001"/>
                  <a:ext cx="653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0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Корочанс-             кий район</a:t>
                  </a:r>
                  <a:endParaRPr lang="ru-RU" altLang="ru-RU" sz="1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90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967" y="5917"/>
                  <a:ext cx="1148" cy="1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0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Шебекинский район</a:t>
                  </a:r>
                  <a:endParaRPr lang="ru-RU" altLang="ru-RU" sz="1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90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876" y="5106"/>
                  <a:ext cx="741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ru-RU" altLang="ru-RU" sz="10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Яковлевский район</a:t>
                  </a:r>
                  <a:endParaRPr lang="ru-RU" altLang="ru-RU" sz="1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90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8789" y="5103"/>
                  <a:ext cx="694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0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Новооскольский район</a:t>
                  </a:r>
                  <a:endParaRPr lang="ru-RU" altLang="ru-RU" sz="1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90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312" y="6125"/>
                  <a:ext cx="1032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0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Волоконовский район</a:t>
                  </a:r>
                  <a:endParaRPr lang="ru-RU" altLang="ru-RU" sz="1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90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082" y="5398"/>
                  <a:ext cx="885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0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Красногвардейский район</a:t>
                  </a:r>
                  <a:endParaRPr lang="ru-RU" altLang="ru-RU" sz="1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91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648" y="4679"/>
                  <a:ext cx="881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0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Красненский район</a:t>
                  </a:r>
                  <a:endParaRPr lang="ru-RU" altLang="ru-RU" sz="1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91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0013" y="5623"/>
                  <a:ext cx="766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0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Алексеевский район</a:t>
                  </a:r>
                  <a:endParaRPr lang="ru-RU" altLang="ru-RU" sz="1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9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465" y="6554"/>
                  <a:ext cx="1034" cy="1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0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Валуйский район</a:t>
                  </a:r>
                  <a:endParaRPr lang="ru-RU" altLang="ru-RU" sz="1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91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364" y="6786"/>
                  <a:ext cx="1033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0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Вейделевский район</a:t>
                  </a:r>
                  <a:endParaRPr lang="ru-RU" altLang="ru-RU" sz="1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9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327" y="5545"/>
                  <a:ext cx="747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0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Борисовский район</a:t>
                  </a:r>
                </a:p>
              </p:txBody>
            </p:sp>
            <p:sp>
              <p:nvSpPr>
                <p:cNvPr id="7691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0157" y="7288"/>
                  <a:ext cx="749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0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Ровеньской район</a:t>
                  </a:r>
                  <a:endParaRPr lang="ru-RU" altLang="ru-RU" sz="1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91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596" y="4496"/>
                  <a:ext cx="1033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0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Прохоровский район</a:t>
                  </a:r>
                  <a:endParaRPr lang="ru-RU" altLang="ru-RU" sz="1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6857" name="Text Box 21"/>
              <p:cNvSpPr txBox="1">
                <a:spLocks noChangeArrowheads="1"/>
              </p:cNvSpPr>
              <p:nvPr/>
            </p:nvSpPr>
            <p:spPr bwMode="auto">
              <a:xfrm>
                <a:off x="378318" y="3659506"/>
                <a:ext cx="108798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ru-RU" altLang="ru-RU" sz="10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Грайворонский район</a:t>
                </a:r>
                <a:endParaRPr lang="ru-RU" altLang="ru-RU" sz="1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Freeform 2"/>
              <p:cNvSpPr>
                <a:spLocks/>
              </p:cNvSpPr>
              <p:nvPr/>
            </p:nvSpPr>
            <p:spPr bwMode="auto">
              <a:xfrm>
                <a:off x="534985" y="2613373"/>
                <a:ext cx="785811" cy="1000125"/>
              </a:xfrm>
              <a:custGeom>
                <a:avLst/>
                <a:gdLst>
                  <a:gd name="T0" fmla="*/ 313977 w 453"/>
                  <a:gd name="T1" fmla="*/ 1000125 h 499"/>
                  <a:gd name="T2" fmla="*/ 0 w 453"/>
                  <a:gd name="T3" fmla="*/ 0 h 499"/>
                  <a:gd name="T4" fmla="*/ 313977 w 453"/>
                  <a:gd name="T5" fmla="*/ 92196 h 499"/>
                  <a:gd name="T6" fmla="*/ 471834 w 453"/>
                  <a:gd name="T7" fmla="*/ 274583 h 499"/>
                  <a:gd name="T8" fmla="*/ 549894 w 453"/>
                  <a:gd name="T9" fmla="*/ 454967 h 499"/>
                  <a:gd name="T10" fmla="*/ 707750 w 453"/>
                  <a:gd name="T11" fmla="*/ 454967 h 499"/>
                  <a:gd name="T12" fmla="*/ 785811 w 453"/>
                  <a:gd name="T13" fmla="*/ 819742 h 499"/>
                  <a:gd name="T14" fmla="*/ 313977 w 453"/>
                  <a:gd name="T15" fmla="*/ 1000125 h 4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53" h="499">
                    <a:moveTo>
                      <a:pt x="181" y="499"/>
                    </a:moveTo>
                    <a:lnTo>
                      <a:pt x="0" y="0"/>
                    </a:lnTo>
                    <a:lnTo>
                      <a:pt x="181" y="46"/>
                    </a:lnTo>
                    <a:lnTo>
                      <a:pt x="272" y="137"/>
                    </a:lnTo>
                    <a:lnTo>
                      <a:pt x="317" y="227"/>
                    </a:lnTo>
                    <a:lnTo>
                      <a:pt x="408" y="227"/>
                    </a:lnTo>
                    <a:lnTo>
                      <a:pt x="453" y="409"/>
                    </a:lnTo>
                    <a:lnTo>
                      <a:pt x="181" y="4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6861" name="Text Box 21"/>
              <p:cNvSpPr txBox="1">
                <a:spLocks noChangeArrowheads="1"/>
              </p:cNvSpPr>
              <p:nvPr/>
            </p:nvSpPr>
            <p:spPr bwMode="auto">
              <a:xfrm>
                <a:off x="168996" y="3224401"/>
                <a:ext cx="143837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ru-RU" altLang="ru-RU" sz="10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Краснояружский            район</a:t>
                </a:r>
                <a:endParaRPr lang="ru-RU" altLang="ru-RU" sz="1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6854" name="Text Box 21"/>
            <p:cNvSpPr txBox="1">
              <a:spLocks noChangeArrowheads="1"/>
            </p:cNvSpPr>
            <p:nvPr/>
          </p:nvSpPr>
          <p:spPr bwMode="auto">
            <a:xfrm>
              <a:off x="1043608" y="2780928"/>
              <a:ext cx="14382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0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Ракитянский            район</a:t>
              </a:r>
              <a:endParaRPr lang="ru-RU" altLang="ru-RU" sz="1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855" name="Text Box 13"/>
            <p:cNvSpPr txBox="1">
              <a:spLocks noChangeArrowheads="1"/>
            </p:cNvSpPr>
            <p:nvPr/>
          </p:nvSpPr>
          <p:spPr bwMode="auto">
            <a:xfrm>
              <a:off x="2346591" y="3935898"/>
              <a:ext cx="10835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0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Белгородский           район</a:t>
              </a:r>
              <a:endParaRPr lang="ru-RU" altLang="ru-RU" sz="1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979488" y="800101"/>
          <a:ext cx="715962" cy="15033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466">
                  <a:extLst>
                    <a:ext uri="{9D8B030D-6E8A-4147-A177-3AD203B41FA5}"/>
                  </a:extLst>
                </a:gridCol>
                <a:gridCol w="305657">
                  <a:extLst>
                    <a:ext uri="{9D8B030D-6E8A-4147-A177-3AD203B41FA5}"/>
                  </a:extLst>
                </a:gridCol>
                <a:gridCol w="245839">
                  <a:extLst>
                    <a:ext uri="{9D8B030D-6E8A-4147-A177-3AD203B41FA5}"/>
                  </a:extLst>
                </a:gridCol>
              </a:tblGrid>
              <a:tr h="1905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1696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264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2647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2647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2647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264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2647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4" marR="3601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2179638" y="461963"/>
          <a:ext cx="652462" cy="16875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2050">
                  <a:extLst>
                    <a:ext uri="{9D8B030D-6E8A-4147-A177-3AD203B41FA5}"/>
                  </a:extLst>
                </a:gridCol>
                <a:gridCol w="240206">
                  <a:extLst>
                    <a:ext uri="{9D8B030D-6E8A-4147-A177-3AD203B41FA5}"/>
                  </a:extLst>
                </a:gridCol>
                <a:gridCol w="240206">
                  <a:extLst>
                    <a:ext uri="{9D8B030D-6E8A-4147-A177-3AD203B41FA5}"/>
                  </a:extLst>
                </a:gridCol>
              </a:tblGrid>
              <a:tr h="227561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27561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95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27561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27561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7373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7373">
                <a:tc>
                  <a:txBody>
                    <a:bodyPr/>
                    <a:lstStyle/>
                    <a:p>
                      <a:pPr algn="ctr"/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66651">
                <a:tc>
                  <a:txBody>
                    <a:bodyPr/>
                    <a:lstStyle/>
                    <a:p>
                      <a:pPr algn="ctr"/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4" marR="3594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5855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088" y="733426"/>
            <a:ext cx="2476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56" name="Picture 49" descr="http://clipart-work.net/data_gallery/honey-bee-clip-art-images-pictures-becuo-yfJmbT-clip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8550" y="944564"/>
            <a:ext cx="217488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3141665" y="511176"/>
          <a:ext cx="631825" cy="16224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49">
                  <a:extLst>
                    <a:ext uri="{9D8B030D-6E8A-4147-A177-3AD203B41FA5}"/>
                  </a:extLst>
                </a:gridCol>
                <a:gridCol w="174349">
                  <a:extLst>
                    <a:ext uri="{9D8B030D-6E8A-4147-A177-3AD203B41FA5}"/>
                  </a:extLst>
                </a:gridCol>
                <a:gridCol w="283127">
                  <a:extLst>
                    <a:ext uri="{9D8B030D-6E8A-4147-A177-3AD203B41FA5}"/>
                  </a:extLst>
                </a:gridCol>
              </a:tblGrid>
              <a:tr h="16616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884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1903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9637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1708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6757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6757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6757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6757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3599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142877" y="1539876"/>
          <a:ext cx="676275" cy="13843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0768">
                  <a:extLst>
                    <a:ext uri="{9D8B030D-6E8A-4147-A177-3AD203B41FA5}"/>
                  </a:extLst>
                </a:gridCol>
                <a:gridCol w="144936">
                  <a:extLst>
                    <a:ext uri="{9D8B030D-6E8A-4147-A177-3AD203B41FA5}"/>
                  </a:extLst>
                </a:gridCol>
                <a:gridCol w="129802">
                  <a:extLst>
                    <a:ext uri="{9D8B030D-6E8A-4147-A177-3AD203B41FA5}"/>
                  </a:extLst>
                </a:gridCol>
                <a:gridCol w="200769">
                  <a:extLst>
                    <a:ext uri="{9D8B030D-6E8A-4147-A177-3AD203B41FA5}"/>
                  </a:extLst>
                </a:gridCol>
              </a:tblGrid>
              <a:tr h="19771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9776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9776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9776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97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9776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97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5" marR="35975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85726" y="3792539"/>
          <a:ext cx="690563" cy="16621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9995">
                  <a:extLst>
                    <a:ext uri="{9D8B030D-6E8A-4147-A177-3AD203B41FA5}"/>
                  </a:extLst>
                </a:gridCol>
                <a:gridCol w="166856">
                  <a:extLst>
                    <a:ext uri="{9D8B030D-6E8A-4147-A177-3AD203B41FA5}"/>
                  </a:extLst>
                </a:gridCol>
                <a:gridCol w="166856">
                  <a:extLst>
                    <a:ext uri="{9D8B030D-6E8A-4147-A177-3AD203B41FA5}"/>
                  </a:extLst>
                </a:gridCol>
                <a:gridCol w="166856">
                  <a:extLst>
                    <a:ext uri="{9D8B030D-6E8A-4147-A177-3AD203B41FA5}"/>
                  </a:extLst>
                </a:gridCol>
              </a:tblGrid>
              <a:tr h="2609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1845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453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453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453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131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131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2647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7" marR="3604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1390652" y="4135440"/>
          <a:ext cx="733425" cy="18002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3976">
                  <a:extLst>
                    <a:ext uri="{9D8B030D-6E8A-4147-A177-3AD203B41FA5}"/>
                  </a:extLst>
                </a:gridCol>
                <a:gridCol w="97352">
                  <a:extLst>
                    <a:ext uri="{9D8B030D-6E8A-4147-A177-3AD203B41FA5}"/>
                  </a:extLst>
                </a:gridCol>
                <a:gridCol w="160775">
                  <a:extLst>
                    <a:ext uri="{9D8B030D-6E8A-4147-A177-3AD203B41FA5}"/>
                  </a:extLst>
                </a:gridCol>
                <a:gridCol w="241322">
                  <a:extLst>
                    <a:ext uri="{9D8B030D-6E8A-4147-A177-3AD203B41FA5}"/>
                  </a:extLst>
                </a:gridCol>
              </a:tblGrid>
              <a:tr h="18116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972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1811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298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63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7617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332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72162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332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6" marR="3597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6040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4552951"/>
            <a:ext cx="3413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2400300" y="4178301"/>
          <a:ext cx="669926" cy="15319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1131">
                  <a:extLst>
                    <a:ext uri="{9D8B030D-6E8A-4147-A177-3AD203B41FA5}"/>
                  </a:extLst>
                </a:gridCol>
                <a:gridCol w="132191">
                  <a:extLst>
                    <a:ext uri="{9D8B030D-6E8A-4147-A177-3AD203B41FA5}"/>
                  </a:extLst>
                </a:gridCol>
                <a:gridCol w="178302">
                  <a:extLst>
                    <a:ext uri="{9D8B030D-6E8A-4147-A177-3AD203B41FA5}"/>
                  </a:extLst>
                </a:gridCol>
                <a:gridCol w="178302">
                  <a:extLst>
                    <a:ext uri="{9D8B030D-6E8A-4147-A177-3AD203B41FA5}"/>
                  </a:extLst>
                </a:gridCol>
              </a:tblGrid>
              <a:tr h="20912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662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9544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9063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1320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13209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52471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9157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6088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9850" y="4402138"/>
            <a:ext cx="3238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4654552" y="454025"/>
          <a:ext cx="719137" cy="16113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828">
                  <a:extLst>
                    <a:ext uri="{9D8B030D-6E8A-4147-A177-3AD203B41FA5}"/>
                  </a:extLst>
                </a:gridCol>
                <a:gridCol w="182828">
                  <a:extLst>
                    <a:ext uri="{9D8B030D-6E8A-4147-A177-3AD203B41FA5}"/>
                  </a:extLst>
                </a:gridCol>
                <a:gridCol w="353481">
                  <a:extLst>
                    <a:ext uri="{9D8B030D-6E8A-4147-A177-3AD203B41FA5}"/>
                  </a:extLst>
                </a:gridCol>
              </a:tblGrid>
              <a:tr h="2161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16188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161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16188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16188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5550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743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743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9" marR="3602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6127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5525" y="492126"/>
            <a:ext cx="3127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6451600" y="469900"/>
          <a:ext cx="608014" cy="129222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3884">
                  <a:extLst>
                    <a:ext uri="{9D8B030D-6E8A-4147-A177-3AD203B41FA5}"/>
                  </a:extLst>
                </a:gridCol>
                <a:gridCol w="207065">
                  <a:extLst>
                    <a:ext uri="{9D8B030D-6E8A-4147-A177-3AD203B41FA5}"/>
                  </a:extLst>
                </a:gridCol>
                <a:gridCol w="207065">
                  <a:extLst>
                    <a:ext uri="{9D8B030D-6E8A-4147-A177-3AD203B41FA5}"/>
                  </a:extLst>
                </a:gridCol>
              </a:tblGrid>
              <a:tr h="204942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12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121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121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121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121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121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7" marR="3591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780340" y="1743075"/>
          <a:ext cx="650875" cy="11493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8705">
                  <a:extLst>
                    <a:ext uri="{9D8B030D-6E8A-4147-A177-3AD203B41FA5}"/>
                  </a:extLst>
                </a:gridCol>
                <a:gridCol w="164056">
                  <a:extLst>
                    <a:ext uri="{9D8B030D-6E8A-4147-A177-3AD203B41FA5}"/>
                  </a:extLst>
                </a:gridCol>
                <a:gridCol w="112535">
                  <a:extLst>
                    <a:ext uri="{9D8B030D-6E8A-4147-A177-3AD203B41FA5}"/>
                  </a:extLst>
                </a:gridCol>
                <a:gridCol w="215579">
                  <a:extLst>
                    <a:ext uri="{9D8B030D-6E8A-4147-A177-3AD203B41FA5}"/>
                  </a:extLst>
                </a:gridCol>
              </a:tblGrid>
              <a:tr h="162338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2516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9750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2516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7139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67788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2" marR="3597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6199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13688" y="2316164"/>
            <a:ext cx="3111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8202615" y="3270251"/>
          <a:ext cx="673099" cy="15779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3162">
                  <a:extLst>
                    <a:ext uri="{9D8B030D-6E8A-4147-A177-3AD203B41FA5}"/>
                  </a:extLst>
                </a:gridCol>
                <a:gridCol w="123613">
                  <a:extLst>
                    <a:ext uri="{9D8B030D-6E8A-4147-A177-3AD203B41FA5}"/>
                  </a:extLst>
                </a:gridCol>
                <a:gridCol w="183162">
                  <a:extLst>
                    <a:ext uri="{9D8B030D-6E8A-4147-A177-3AD203B41FA5}"/>
                  </a:extLst>
                </a:gridCol>
                <a:gridCol w="183162">
                  <a:extLst>
                    <a:ext uri="{9D8B030D-6E8A-4147-A177-3AD203B41FA5}"/>
                  </a:extLst>
                </a:gridCol>
              </a:tblGrid>
              <a:tr h="24051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38" marR="3603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38" marR="36038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38" marR="3603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38" marR="3603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4051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38" marR="3603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38" marR="36038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38" marR="360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38" marR="3603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561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38" marR="3603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38" marR="36038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38" marR="3603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38" marR="3603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22833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5" marR="360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5" marR="3602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5" marR="36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5" marR="36025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2283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5" marR="360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5" marR="3602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5" marR="3602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5" marR="36025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22833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5" marR="360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5" marR="3602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5" marR="36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5" marR="36025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2283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5" marR="360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5" marR="3602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5" marR="3602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5" marR="36025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6242" name="Picture 49" descr="http://clipart-work.net/data_gallery/honey-bee-clip-art-images-pictures-becuo-yfJmbT-clipar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08988" y="3986213"/>
            <a:ext cx="201612" cy="20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" name="Таблица 69"/>
          <p:cNvGraphicFramePr>
            <a:graphicFrameLocks noGrp="1"/>
          </p:cNvGraphicFramePr>
          <p:nvPr/>
        </p:nvGraphicFramePr>
        <p:xfrm>
          <a:off x="8385175" y="5160964"/>
          <a:ext cx="692150" cy="14462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6985">
                  <a:extLst>
                    <a:ext uri="{9D8B030D-6E8A-4147-A177-3AD203B41FA5}"/>
                  </a:extLst>
                </a:gridCol>
                <a:gridCol w="131195">
                  <a:extLst>
                    <a:ext uri="{9D8B030D-6E8A-4147-A177-3AD203B41FA5}"/>
                  </a:extLst>
                </a:gridCol>
                <a:gridCol w="186985">
                  <a:extLst>
                    <a:ext uri="{9D8B030D-6E8A-4147-A177-3AD203B41FA5}"/>
                  </a:extLst>
                </a:gridCol>
                <a:gridCol w="186985">
                  <a:extLst>
                    <a:ext uri="{9D8B030D-6E8A-4147-A177-3AD203B41FA5}"/>
                  </a:extLst>
                </a:gridCol>
              </a:tblGrid>
              <a:tr h="18270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399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5165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196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196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196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196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1" marR="3607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6285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88377" y="5143500"/>
            <a:ext cx="282575" cy="20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6361113" y="5386389"/>
          <a:ext cx="620714" cy="12969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8078">
                  <a:extLst>
                    <a:ext uri="{9D8B030D-6E8A-4147-A177-3AD203B41FA5}"/>
                  </a:extLst>
                </a:gridCol>
                <a:gridCol w="97384">
                  <a:extLst>
                    <a:ext uri="{9D8B030D-6E8A-4147-A177-3AD203B41FA5}"/>
                  </a:extLst>
                </a:gridCol>
                <a:gridCol w="158078">
                  <a:extLst>
                    <a:ext uri="{9D8B030D-6E8A-4147-A177-3AD203B41FA5}"/>
                  </a:extLst>
                </a:gridCol>
                <a:gridCol w="207174">
                  <a:extLst>
                    <a:ext uri="{9D8B030D-6E8A-4147-A177-3AD203B41FA5}"/>
                  </a:extLst>
                </a:gridCol>
              </a:tblGrid>
              <a:tr h="2584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846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75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7529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7529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7529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5468940" y="4976813"/>
          <a:ext cx="738187" cy="18700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7851">
                  <a:extLst>
                    <a:ext uri="{9D8B030D-6E8A-4147-A177-3AD203B41FA5}"/>
                  </a:extLst>
                </a:gridCol>
                <a:gridCol w="133710">
                  <a:extLst>
                    <a:ext uri="{9D8B030D-6E8A-4147-A177-3AD203B41FA5}"/>
                  </a:extLst>
                </a:gridCol>
                <a:gridCol w="203313">
                  <a:extLst>
                    <a:ext uri="{9D8B030D-6E8A-4147-A177-3AD203B41FA5}"/>
                  </a:extLst>
                </a:gridCol>
                <a:gridCol w="203313">
                  <a:extLst>
                    <a:ext uri="{9D8B030D-6E8A-4147-A177-3AD203B41FA5}"/>
                  </a:extLst>
                </a:gridCol>
              </a:tblGrid>
              <a:tr h="21118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1118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1118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064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1118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1118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1118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1118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1118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3" marR="3608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6375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6740" y="5203826"/>
            <a:ext cx="3397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3390900" y="4184650"/>
          <a:ext cx="685800" cy="17589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1128">
                  <a:extLst>
                    <a:ext uri="{9D8B030D-6E8A-4147-A177-3AD203B41FA5}"/>
                  </a:extLst>
                </a:gridCol>
                <a:gridCol w="130980">
                  <a:extLst>
                    <a:ext uri="{9D8B030D-6E8A-4147-A177-3AD203B41FA5}"/>
                  </a:extLst>
                </a:gridCol>
                <a:gridCol w="186846">
                  <a:extLst>
                    <a:ext uri="{9D8B030D-6E8A-4147-A177-3AD203B41FA5}"/>
                  </a:extLst>
                </a:gridCol>
                <a:gridCol w="186846">
                  <a:extLst>
                    <a:ext uri="{9D8B030D-6E8A-4147-A177-3AD203B41FA5}"/>
                  </a:extLst>
                </a:gridCol>
              </a:tblGrid>
              <a:tr h="25286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5286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077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2759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2759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57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5748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57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81" marR="3598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6423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0288" y="4478339"/>
            <a:ext cx="3413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4492625" y="4230687"/>
          <a:ext cx="703264" cy="13954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171">
                  <a:extLst>
                    <a:ext uri="{9D8B030D-6E8A-4147-A177-3AD203B41FA5}"/>
                  </a:extLst>
                </a:gridCol>
                <a:gridCol w="120751">
                  <a:extLst>
                    <a:ext uri="{9D8B030D-6E8A-4147-A177-3AD203B41FA5}"/>
                  </a:extLst>
                </a:gridCol>
                <a:gridCol w="194171">
                  <a:extLst>
                    <a:ext uri="{9D8B030D-6E8A-4147-A177-3AD203B41FA5}"/>
                  </a:extLst>
                </a:gridCol>
                <a:gridCol w="194171">
                  <a:extLst>
                    <a:ext uri="{9D8B030D-6E8A-4147-A177-3AD203B41FA5}"/>
                  </a:extLst>
                </a:gridCol>
              </a:tblGrid>
              <a:tr h="23257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3257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3257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3257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3257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3257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19" marR="3591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/>
        </p:nvGraphicFramePr>
        <p:xfrm>
          <a:off x="6551613" y="3689350"/>
          <a:ext cx="692150" cy="11763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7808">
                  <a:extLst>
                    <a:ext uri="{9D8B030D-6E8A-4147-A177-3AD203B41FA5}"/>
                  </a:extLst>
                </a:gridCol>
                <a:gridCol w="117922">
                  <a:extLst>
                    <a:ext uri="{9D8B030D-6E8A-4147-A177-3AD203B41FA5}"/>
                  </a:extLst>
                </a:gridCol>
                <a:gridCol w="188210">
                  <a:extLst>
                    <a:ext uri="{9D8B030D-6E8A-4147-A177-3AD203B41FA5}"/>
                  </a:extLst>
                </a:gridCol>
                <a:gridCol w="188210">
                  <a:extLst>
                    <a:ext uri="{9D8B030D-6E8A-4147-A177-3AD203B41FA5}"/>
                  </a:extLst>
                </a:gridCol>
              </a:tblGrid>
              <a:tr h="20036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036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036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036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036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74538">
                <a:tc>
                  <a:txBody>
                    <a:bodyPr/>
                    <a:lstStyle/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8" marR="3600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2" name="Таблица 81"/>
          <p:cNvGraphicFramePr>
            <a:graphicFrameLocks noGrp="1"/>
          </p:cNvGraphicFramePr>
          <p:nvPr/>
        </p:nvGraphicFramePr>
        <p:xfrm>
          <a:off x="3082927" y="2663825"/>
          <a:ext cx="639763" cy="1141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9210">
                  <a:extLst>
                    <a:ext uri="{9D8B030D-6E8A-4147-A177-3AD203B41FA5}"/>
                  </a:extLst>
                </a:gridCol>
                <a:gridCol w="132133">
                  <a:extLst>
                    <a:ext uri="{9D8B030D-6E8A-4147-A177-3AD203B41FA5}"/>
                  </a:extLst>
                </a:gridCol>
                <a:gridCol w="178274">
                  <a:extLst>
                    <a:ext uri="{9D8B030D-6E8A-4147-A177-3AD203B41FA5}"/>
                  </a:extLst>
                </a:gridCol>
                <a:gridCol w="160146">
                  <a:extLst>
                    <a:ext uri="{9D8B030D-6E8A-4147-A177-3AD203B41FA5}"/>
                  </a:extLst>
                </a:gridCol>
              </a:tblGrid>
              <a:tr h="1902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/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902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/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902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/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902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/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902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/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902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/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3" marR="3604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6535" name="Picture 49" descr="http://clipart-work.net/data_gallery/honey-bee-clip-art-images-pictures-becuo-yfJmbT-clipart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63900" y="3005139"/>
            <a:ext cx="1905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5" name="Таблица 84"/>
          <p:cNvGraphicFramePr>
            <a:graphicFrameLocks noGrp="1"/>
          </p:cNvGraphicFramePr>
          <p:nvPr/>
        </p:nvGraphicFramePr>
        <p:xfrm>
          <a:off x="4373563" y="2363789"/>
          <a:ext cx="617536" cy="14747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3728">
                  <a:extLst>
                    <a:ext uri="{9D8B030D-6E8A-4147-A177-3AD203B41FA5}"/>
                  </a:extLst>
                </a:gridCol>
                <a:gridCol w="131935">
                  <a:extLst>
                    <a:ext uri="{9D8B030D-6E8A-4147-A177-3AD203B41FA5}"/>
                  </a:extLst>
                </a:gridCol>
                <a:gridCol w="159888">
                  <a:extLst>
                    <a:ext uri="{9D8B030D-6E8A-4147-A177-3AD203B41FA5}"/>
                  </a:extLst>
                </a:gridCol>
                <a:gridCol w="181985">
                  <a:extLst>
                    <a:ext uri="{9D8B030D-6E8A-4147-A177-3AD203B41FA5}"/>
                  </a:extLst>
                </a:gridCol>
              </a:tblGrid>
              <a:tr h="188912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89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8912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8912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8912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8912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8912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6" marR="3594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7" name="Таблица 86"/>
          <p:cNvGraphicFramePr>
            <a:graphicFrameLocks noGrp="1"/>
          </p:cNvGraphicFramePr>
          <p:nvPr/>
        </p:nvGraphicFramePr>
        <p:xfrm>
          <a:off x="6002340" y="1824039"/>
          <a:ext cx="615949" cy="10239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8281">
                  <a:extLst>
                    <a:ext uri="{9D8B030D-6E8A-4147-A177-3AD203B41FA5}"/>
                  </a:extLst>
                </a:gridCol>
                <a:gridCol w="103668">
                  <a:extLst>
                    <a:ext uri="{9D8B030D-6E8A-4147-A177-3AD203B41FA5}"/>
                  </a:extLst>
                </a:gridCol>
                <a:gridCol w="162000">
                  <a:extLst>
                    <a:ext uri="{9D8B030D-6E8A-4147-A177-3AD203B41FA5}"/>
                  </a:extLst>
                </a:gridCol>
                <a:gridCol w="162000">
                  <a:extLst>
                    <a:ext uri="{9D8B030D-6E8A-4147-A177-3AD203B41FA5}"/>
                  </a:extLst>
                </a:gridCol>
              </a:tblGrid>
              <a:tr h="15856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759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009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65088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8009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5250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79" marR="3607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6620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9500" y="1871663"/>
            <a:ext cx="241300" cy="20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9" name="Таблица 88"/>
          <p:cNvGraphicFramePr>
            <a:graphicFrameLocks noGrp="1"/>
          </p:cNvGraphicFramePr>
          <p:nvPr/>
        </p:nvGraphicFramePr>
        <p:xfrm>
          <a:off x="5078415" y="2600325"/>
          <a:ext cx="582613" cy="15605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8248">
                  <a:extLst>
                    <a:ext uri="{9D8B030D-6E8A-4147-A177-3AD203B41FA5}"/>
                  </a:extLst>
                </a:gridCol>
                <a:gridCol w="97643">
                  <a:extLst>
                    <a:ext uri="{9D8B030D-6E8A-4147-A177-3AD203B41FA5}"/>
                  </a:extLst>
                </a:gridCol>
                <a:gridCol w="153361">
                  <a:extLst>
                    <a:ext uri="{9D8B030D-6E8A-4147-A177-3AD203B41FA5}"/>
                  </a:extLst>
                </a:gridCol>
                <a:gridCol w="153361">
                  <a:extLst>
                    <a:ext uri="{9D8B030D-6E8A-4147-A177-3AD203B41FA5}"/>
                  </a:extLst>
                </a:gridCol>
              </a:tblGrid>
              <a:tr h="21062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7604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9853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2082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119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0119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7604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17604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08" marR="3610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6668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60977" y="3013076"/>
            <a:ext cx="2841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69" name="Picture 4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5377" y="1152526"/>
            <a:ext cx="22066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670" name="Picture 2" descr="D:\Кренева\Прочее\_Фотообработка\PNG\Продукты питания\Безимени-1.t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87713" y="78581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71" name="Picture 14" descr="http://omastopatii.ru/wp-content/uploads/2013/11/klubnika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64488" y="1911350"/>
            <a:ext cx="247650" cy="18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72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31215" y="3535363"/>
            <a:ext cx="23653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73" name="Picture 41" descr="http://www.supercoloring.com/sites/default/files/styles/coloring_medium/public/cif/2009/01/turkey-5-coloring-page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08525" y="4454525"/>
            <a:ext cx="254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74" name="Picture 10" descr="http://media.eol.org/content/2013/12/01/12/52337_260_190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649913" y="5654675"/>
            <a:ext cx="3524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75" name="Picture 2" descr="D:\Кренева\Прочее\_Фотообработка\PNG\Продукты питания\Безимени-1.t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88113" y="5537201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76" name="Picture 51" descr="https://s3.amazonaws.com/gs.apps.misc/sYaXIJ3SEeSjaiIACyygwg/800px-Cheese.svg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608140" y="4337051"/>
            <a:ext cx="3571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77" name="Picture 14" descr="http://omastopatii.ru/wp-content/uploads/2013/11/klubnika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652588" y="4783139"/>
            <a:ext cx="258762" cy="18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78" name="Picture 4" descr="http://ladyzest.com/wordpress/wp-content/uploads/2014/03/331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583613" y="5349875"/>
            <a:ext cx="292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79" name="Picture 2" descr="D:\Кренева\Прочее\_Фотообработка\PNG\Продукты питания\Безимени-1.t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95888" y="2505076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80" name="Picture 20" descr="https://thumbs.dreamstime.com/t/%D0%BA%D1%80%D0%BE%D0%BB%D0%B8%D0%BA-3498668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57590" y="4656139"/>
            <a:ext cx="31273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81" name="Picture 22" descr="http://www.food-dehydrators.com.ua/upload/images-cache/2058/500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581402" y="4906964"/>
            <a:ext cx="28257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82" name="Picture 8" descr="http://dvd.mk.ua/products/140x140/img_01461303847_160776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263900" y="3187701"/>
            <a:ext cx="2032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83" name="Picture 10" descr="http://media.eol.org/content/2013/12/01/12/52337_260_190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227390" y="3438526"/>
            <a:ext cx="2444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84" name="Picture 2" descr="D:\Кренева\Прочее\_Фотообработка\PNG\Продукты питания\Безимени-1.t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16713" y="3787776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85" name="Picture 2" descr="D:\Кренева\Прочее\_Фотообработка\PNG\Продукты питания\Безимени-1.tif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618288" y="431801"/>
            <a:ext cx="290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86" name="Picture 6" descr="http://st.depositphotos.com/1526816/2550/v/950/depositphotos_25508393-stock-illustration-a-hairy-sheep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601913" y="4730751"/>
            <a:ext cx="2730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87" name="Picture 6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609852" y="5149850"/>
            <a:ext cx="24606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688" name="Picture 6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177925" y="984249"/>
            <a:ext cx="2635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2" name="Прямая со стрелкой 131"/>
          <p:cNvCxnSpPr>
            <a:stCxn id="76902" idx="0"/>
          </p:cNvCxnSpPr>
          <p:nvPr/>
        </p:nvCxnSpPr>
        <p:spPr>
          <a:xfrm rot="5400000" flipH="1" flipV="1">
            <a:off x="5880067" y="781301"/>
            <a:ext cx="486055" cy="355386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>
            <a:stCxn id="76910" idx="0"/>
            <a:endCxn id="66" idx="1"/>
          </p:cNvCxnSpPr>
          <p:nvPr/>
        </p:nvCxnSpPr>
        <p:spPr>
          <a:xfrm rot="16200000" flipH="1">
            <a:off x="7377336" y="2163983"/>
            <a:ext cx="581214" cy="875668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>
            <a:off x="6410325" y="3814765"/>
            <a:ext cx="122238" cy="369887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 flipV="1">
            <a:off x="7726363" y="4083051"/>
            <a:ext cx="476250" cy="101600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 flipV="1">
            <a:off x="8124825" y="5351463"/>
            <a:ext cx="260350" cy="119062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flipH="1">
            <a:off x="5227638" y="4359275"/>
            <a:ext cx="196850" cy="279400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flipH="1">
            <a:off x="5683250" y="3289300"/>
            <a:ext cx="217488" cy="300038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flipV="1">
            <a:off x="5600702" y="2033588"/>
            <a:ext cx="366713" cy="225425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 flipV="1">
            <a:off x="4473575" y="1285876"/>
            <a:ext cx="147638" cy="230188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>
            <a:off x="2562227" y="3187701"/>
            <a:ext cx="493713" cy="7938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 flipH="1">
            <a:off x="804865" y="3860801"/>
            <a:ext cx="153987" cy="411163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>
            <a:off x="1782765" y="3817938"/>
            <a:ext cx="147637" cy="315912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2978152" y="3932238"/>
            <a:ext cx="47625" cy="263525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flipH="1">
            <a:off x="4144965" y="4125913"/>
            <a:ext cx="77787" cy="196850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>
            <a:stCxn id="76904" idx="2"/>
          </p:cNvCxnSpPr>
          <p:nvPr/>
        </p:nvCxnSpPr>
        <p:spPr>
          <a:xfrm rot="16200000" flipH="1">
            <a:off x="4120246" y="3074082"/>
            <a:ext cx="244253" cy="319532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 flipV="1">
            <a:off x="2014540" y="1647825"/>
            <a:ext cx="160337" cy="425450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flipH="1" flipV="1">
            <a:off x="1504950" y="2316163"/>
            <a:ext cx="96838" cy="322262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 flipH="1" flipV="1">
            <a:off x="776290" y="2651125"/>
            <a:ext cx="365125" cy="314326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H="1" flipV="1">
            <a:off x="3773490" y="1849438"/>
            <a:ext cx="192087" cy="360362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>
            <a:off x="5945190" y="4852989"/>
            <a:ext cx="41275" cy="141287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flipH="1">
            <a:off x="7027863" y="5443539"/>
            <a:ext cx="215900" cy="234950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710" name="Picture 51" descr="https://s3.amazonaws.com/gs.apps.misc/sYaXIJ3SEeSjaiIACyygwg/800px-Cheese.svg.pn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257552" y="2840038"/>
            <a:ext cx="2381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11" name="Picture 39" descr="http://sr.photos2.fotosearch.com/bthumb/CSP/CSP648/k20863456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227640" y="2778125"/>
            <a:ext cx="2809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12" name="Picture 2" descr="Z:\Петрякова Е.В\План по кооперативам\молоковоз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177927" y="814388"/>
            <a:ext cx="2841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13" name="Picture 2" descr="Z:\Петрякова Е.В\План по кооперативам\молоковоз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320675" y="1562100"/>
            <a:ext cx="3111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14" name="Picture 2" descr="Z:\Петрякова Е.В\План по кооперативам\молоковоз.jp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280988" y="3810002"/>
            <a:ext cx="3095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15" name="Picture 2" descr="Z:\Петрякова Е.В\План по кооперативам\молоковоз.jpg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2311402" y="463551"/>
            <a:ext cx="3095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16" name="Picture 2" descr="Z:\Петрякова Е.В\План по кооперативам\молоковоз.jpg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3333752" y="509588"/>
            <a:ext cx="2778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17" name="Picture 2" descr="Z:\Петрякова Е.В\План по кооперативам\молоковоз.jp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8385177" y="3313113"/>
            <a:ext cx="2825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18" name="Picture 2" descr="Z:\Петрякова Е.В\План по кооперативам\молоковоз.jpg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8588375" y="5573713"/>
            <a:ext cx="292100" cy="20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19" name="Picture 2" descr="Z:\Петрякова Е.В\План по кооперативам\молоковоз.jpg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6502400" y="5399089"/>
            <a:ext cx="2873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20" name="Picture 2" descr="Z:\Петрякова Е.В\План по кооперативам\молоковоз.jpg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5661025" y="5010151"/>
            <a:ext cx="3254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21" name="Picture 2" descr="Z:\Петрякова Е.В\План по кооперативам\молоковоз.jpg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4681538" y="4246563"/>
            <a:ext cx="3413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22" name="Picture 2" descr="Z:\Петрякова Е.В\План по кооперативам\молоковоз.jpg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3544888" y="4208464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23" name="Picture 2" descr="Z:\Петрякова Е.В\План по кооперативам\молоковоз.jpg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2562225" y="4189413"/>
            <a:ext cx="3317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24" name="Picture 6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5646738" y="5443539"/>
            <a:ext cx="1968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25" name="Picture 61" descr="http://images.all-free-download.com/images/graphiclarge/chestnut_vector_287663.jpg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5826127" y="5443539"/>
            <a:ext cx="2063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26" name="Picture 2" descr="D:\Кренева\Прочее\_Фотообработка\PNG\Продукты питания\Безимени-1.t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9338" y="585789"/>
            <a:ext cx="34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27" name="Picture 6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3255963" y="3579814"/>
            <a:ext cx="203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" name="Прямоугольник 182"/>
          <p:cNvSpPr/>
          <p:nvPr/>
        </p:nvSpPr>
        <p:spPr>
          <a:xfrm>
            <a:off x="303214" y="80964"/>
            <a:ext cx="8840787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cap="all" dirty="0">
                <a:solidFill>
                  <a:prstClr val="black"/>
                </a:solidFill>
                <a:latin typeface="Franklin Gothic Medium"/>
              </a:rPr>
              <a:t>план развития с/х кооперации</a:t>
            </a:r>
          </a:p>
        </p:txBody>
      </p:sp>
      <p:pic>
        <p:nvPicPr>
          <p:cNvPr id="76729" name="Picture 4" descr="http://ladyzest.com/wordpress/wp-content/uploads/2014/03/331.jpg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3541713" y="5137151"/>
            <a:ext cx="322262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30" name="Picture 6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3306765" y="1087439"/>
            <a:ext cx="255587" cy="20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31" name="Picture 6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330200" y="4060825"/>
            <a:ext cx="25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32" name="Picture 39" descr="http://sr.photos2.fotosearch.com/bthumb/CSP/CSP648/k20863456.jpg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6661152" y="676275"/>
            <a:ext cx="2143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33" name="Picture 2" descr="C:\Users\apk\Desktop\134510_html_md4cde94.png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6175377" y="2025650"/>
            <a:ext cx="2317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4" name="Таблица 153"/>
          <p:cNvGraphicFramePr>
            <a:graphicFrameLocks noGrp="1"/>
          </p:cNvGraphicFramePr>
          <p:nvPr/>
        </p:nvGraphicFramePr>
        <p:xfrm>
          <a:off x="98426" y="6040438"/>
          <a:ext cx="5203825" cy="792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4151">
                  <a:extLst>
                    <a:ext uri="{9D8B030D-6E8A-4147-A177-3AD203B41FA5}"/>
                  </a:extLst>
                </a:gridCol>
                <a:gridCol w="855065">
                  <a:extLst>
                    <a:ext uri="{9D8B030D-6E8A-4147-A177-3AD203B41FA5}"/>
                  </a:extLst>
                </a:gridCol>
                <a:gridCol w="1734609">
                  <a:extLst>
                    <a:ext uri="{9D8B030D-6E8A-4147-A177-3AD203B41FA5}"/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="1" baseline="0" dirty="0" smtClean="0"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 зарегистрированных кооперативов на 01.01.2019 г .</a:t>
                      </a:r>
                      <a:endParaRPr lang="ru-RU" sz="1200" b="1" dirty="0"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marL="36005" marR="36005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  -  111</a:t>
                      </a:r>
                      <a:r>
                        <a:rPr lang="ru-RU" sz="1100" b="1" baseline="0" dirty="0" smtClean="0"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ед.</a:t>
                      </a:r>
                      <a:endParaRPr lang="ru-RU" sz="1100" b="1" dirty="0"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marL="36005" marR="36005" marT="0" marB="0"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 к 2021 году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200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действующих кооперативов</a:t>
                      </a:r>
                      <a:endParaRPr lang="ru-RU" sz="1200" b="1" dirty="0"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marL="36005" marR="36005" marT="0" marB="0" anchor="ctr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2672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Количество вновь созданных кооперативов на 01.01.2021 г.</a:t>
                      </a:r>
                      <a:endParaRPr lang="ru-RU" sz="1200" b="1" dirty="0"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marL="36005" marR="36005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  -  89 ед.</a:t>
                      </a:r>
                      <a:endParaRPr lang="ru-RU" sz="1100" b="1" dirty="0"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marL="36005" marR="36005" marT="0" marB="0" anchor="ctr"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96" name="Правая фигурная скобка 195"/>
          <p:cNvSpPr/>
          <p:nvPr/>
        </p:nvSpPr>
        <p:spPr>
          <a:xfrm>
            <a:off x="3460750" y="6059488"/>
            <a:ext cx="312738" cy="749300"/>
          </a:xfrm>
          <a:prstGeom prst="rightBrace">
            <a:avLst>
              <a:gd name="adj1" fmla="val 47621"/>
              <a:gd name="adj2" fmla="val 45303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76748" name="Picture 2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6176963" y="2052639"/>
            <a:ext cx="341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49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8359777" y="3765550"/>
            <a:ext cx="277813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50" name="Picture 5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2608265" y="4929188"/>
            <a:ext cx="238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51" name="Picture 7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6497640" y="5835650"/>
            <a:ext cx="236537" cy="20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52" name="Picture 8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1633538" y="4156076"/>
            <a:ext cx="3286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53" name="Picture 9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1654177" y="4981575"/>
            <a:ext cx="238125" cy="18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54" name="Picture 12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5664202" y="5826125"/>
            <a:ext cx="3222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55" name="Picture 13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5662613" y="5994401"/>
            <a:ext cx="3048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56" name="Picture 14"/>
          <p:cNvPicPr>
            <a:picLocks noChangeAspect="1" noChangeArrowheads="1"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4695827" y="4910138"/>
            <a:ext cx="244475" cy="20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57" name="Picture 16"/>
          <p:cNvPicPr>
            <a:picLocks noChangeAspect="1" noChangeArrowheads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2332038" y="1374775"/>
            <a:ext cx="2889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58" name="Picture 17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2347913" y="1598614"/>
            <a:ext cx="250825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59" name="Picture 2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4548188" y="2262189"/>
            <a:ext cx="341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60" name="Picture 18"/>
          <p:cNvPicPr>
            <a:picLocks noChangeAspect="1" noChangeArrowheads="1"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7888288" y="1624013"/>
            <a:ext cx="3857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61" name="Picture 20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6745288" y="3706813"/>
            <a:ext cx="3032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62" name="Picture 21"/>
          <p:cNvPicPr>
            <a:picLocks noChangeAspect="1" noChangeArrowheads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6757990" y="4313239"/>
            <a:ext cx="26828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63" name="Picture 22"/>
          <p:cNvPicPr>
            <a:picLocks noChangeAspect="1" noChangeArrowheads="1"/>
          </p:cNvPicPr>
          <p:nvPr/>
        </p:nvPicPr>
        <p:blipFill>
          <a:blip r:embed="rId62"/>
          <a:srcRect/>
          <a:stretch>
            <a:fillRect/>
          </a:stretch>
        </p:blipFill>
        <p:spPr bwMode="auto">
          <a:xfrm>
            <a:off x="6794502" y="4654550"/>
            <a:ext cx="244475" cy="22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64" name="Picture 23"/>
          <p:cNvPicPr>
            <a:picLocks noChangeAspect="1" noChangeArrowheads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6781802" y="4092575"/>
            <a:ext cx="2571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65" name="Picture 26"/>
          <p:cNvPicPr>
            <a:picLocks noChangeAspect="1" noChangeArrowheads="1"/>
          </p:cNvPicPr>
          <p:nvPr/>
        </p:nvPicPr>
        <p:blipFill>
          <a:blip r:embed="rId64"/>
          <a:srcRect/>
          <a:stretch>
            <a:fillRect/>
          </a:stretch>
        </p:blipFill>
        <p:spPr bwMode="auto">
          <a:xfrm>
            <a:off x="5243515" y="3194051"/>
            <a:ext cx="261937" cy="18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66" name="Picture 27"/>
          <p:cNvPicPr>
            <a:picLocks noChangeAspect="1" noChangeArrowheads="1"/>
          </p:cNvPicPr>
          <p:nvPr/>
        </p:nvPicPr>
        <p:blipFill>
          <a:blip r:embed="rId65"/>
          <a:srcRect/>
          <a:stretch>
            <a:fillRect/>
          </a:stretch>
        </p:blipFill>
        <p:spPr bwMode="auto">
          <a:xfrm>
            <a:off x="5268915" y="3405188"/>
            <a:ext cx="24923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67" name="Picture 29"/>
          <p:cNvPicPr>
            <a:picLocks noChangeAspect="1" noChangeArrowheads="1"/>
          </p:cNvPicPr>
          <p:nvPr/>
        </p:nvPicPr>
        <p:blipFill>
          <a:blip r:embed="rId66"/>
          <a:srcRect/>
          <a:stretch>
            <a:fillRect/>
          </a:stretch>
        </p:blipFill>
        <p:spPr bwMode="auto">
          <a:xfrm>
            <a:off x="1141413" y="1231901"/>
            <a:ext cx="29210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68" name="Picture 33"/>
          <p:cNvPicPr>
            <a:picLocks noChangeAspect="1" noChangeArrowheads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8385176" y="4198938"/>
            <a:ext cx="288925" cy="1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69" name="Picture 34"/>
          <p:cNvPicPr>
            <a:picLocks noChangeAspect="1" noChangeArrowheads="1"/>
          </p:cNvPicPr>
          <p:nvPr/>
        </p:nvPicPr>
        <p:blipFill>
          <a:blip r:embed="rId68"/>
          <a:srcRect/>
          <a:stretch>
            <a:fillRect/>
          </a:stretch>
        </p:blipFill>
        <p:spPr bwMode="auto">
          <a:xfrm>
            <a:off x="4537077" y="2533652"/>
            <a:ext cx="2079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70" name="Picture 35"/>
          <p:cNvPicPr>
            <a:picLocks noChangeAspect="1" noChangeArrowheads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7948614" y="2119313"/>
            <a:ext cx="295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71" name="Picture 36"/>
          <p:cNvPicPr>
            <a:picLocks noChangeAspect="1" noChangeArrowheads="1"/>
          </p:cNvPicPr>
          <p:nvPr/>
        </p:nvPicPr>
        <p:blipFill>
          <a:blip r:embed="rId70"/>
          <a:srcRect/>
          <a:stretch>
            <a:fillRect/>
          </a:stretch>
        </p:blipFill>
        <p:spPr bwMode="auto">
          <a:xfrm>
            <a:off x="6797675" y="4494214"/>
            <a:ext cx="241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72" name="Picture 38"/>
          <p:cNvPicPr>
            <a:picLocks noChangeAspect="1" noChangeArrowheads="1"/>
          </p:cNvPicPr>
          <p:nvPr/>
        </p:nvPicPr>
        <p:blipFill>
          <a:blip r:embed="rId70"/>
          <a:srcRect/>
          <a:stretch>
            <a:fillRect/>
          </a:stretch>
        </p:blipFill>
        <p:spPr bwMode="auto">
          <a:xfrm>
            <a:off x="3316288" y="679451"/>
            <a:ext cx="24765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73" name="Picture 39"/>
          <p:cNvPicPr>
            <a:picLocks noChangeAspect="1" noChangeArrowheads="1"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 rot="391130">
            <a:off x="1149350" y="1414463"/>
            <a:ext cx="274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74" name="Picture 40"/>
          <p:cNvPicPr>
            <a:picLocks noChangeAspect="1" noChangeArrowheads="1"/>
          </p:cNvPicPr>
          <p:nvPr/>
        </p:nvPicPr>
        <p:blipFill>
          <a:blip r:embed="rId72"/>
          <a:srcRect/>
          <a:stretch>
            <a:fillRect/>
          </a:stretch>
        </p:blipFill>
        <p:spPr bwMode="auto">
          <a:xfrm>
            <a:off x="8616950" y="5786439"/>
            <a:ext cx="25558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75" name="Picture 41"/>
          <p:cNvPicPr>
            <a:picLocks noChangeAspect="1" noChangeArrowheads="1"/>
          </p:cNvPicPr>
          <p:nvPr/>
        </p:nvPicPr>
        <p:blipFill>
          <a:blip r:embed="rId73"/>
          <a:srcRect/>
          <a:stretch>
            <a:fillRect/>
          </a:stretch>
        </p:blipFill>
        <p:spPr bwMode="auto">
          <a:xfrm>
            <a:off x="8580438" y="6010276"/>
            <a:ext cx="277812" cy="18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76" name="Picture 42"/>
          <p:cNvPicPr>
            <a:picLocks noChangeAspect="1" noChangeArrowheads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6669090" y="842963"/>
            <a:ext cx="2190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77" name="Picture 2" descr="D:\Кренева\Прочее\_Фотообработка\PNG\Продукты питания\Безимени-1.tif"/>
          <p:cNvPicPr>
            <a:picLocks noChangeAspect="1" noChangeArrowheads="1"/>
          </p:cNvPicPr>
          <p:nvPr/>
        </p:nvPicPr>
        <p:blipFill>
          <a:blip r:embed="rId75"/>
          <a:srcRect/>
          <a:stretch>
            <a:fillRect/>
          </a:stretch>
        </p:blipFill>
        <p:spPr bwMode="auto">
          <a:xfrm>
            <a:off x="8431215" y="4368801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78" name="Picture 2"/>
          <p:cNvPicPr>
            <a:picLocks noChangeAspect="1" noChangeArrowheads="1"/>
          </p:cNvPicPr>
          <p:nvPr/>
        </p:nvPicPr>
        <p:blipFill>
          <a:blip r:embed="rId76"/>
          <a:srcRect/>
          <a:stretch>
            <a:fillRect/>
          </a:stretch>
        </p:blipFill>
        <p:spPr bwMode="auto">
          <a:xfrm>
            <a:off x="8385177" y="4638676"/>
            <a:ext cx="258763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79" name="Picture 3"/>
          <p:cNvPicPr>
            <a:picLocks noChangeAspect="1" noChangeArrowheads="1"/>
          </p:cNvPicPr>
          <p:nvPr/>
        </p:nvPicPr>
        <p:blipFill>
          <a:blip r:embed="rId77"/>
          <a:srcRect/>
          <a:stretch>
            <a:fillRect/>
          </a:stretch>
        </p:blipFill>
        <p:spPr bwMode="auto">
          <a:xfrm>
            <a:off x="2581275" y="5365751"/>
            <a:ext cx="2921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80" name="Picture 4"/>
          <p:cNvPicPr>
            <a:picLocks noChangeAspect="1" noChangeArrowheads="1"/>
          </p:cNvPicPr>
          <p:nvPr/>
        </p:nvPicPr>
        <p:blipFill>
          <a:blip r:embed="rId78"/>
          <a:srcRect/>
          <a:stretch>
            <a:fillRect/>
          </a:stretch>
        </p:blipFill>
        <p:spPr bwMode="auto">
          <a:xfrm>
            <a:off x="2640015" y="5519739"/>
            <a:ext cx="18573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81" name="Picture 123" descr="D:\Рабочий стол\туризм\310e5676c4e20a3b01e34dcf18836e4a.jpg"/>
          <p:cNvPicPr>
            <a:picLocks noChangeAspect="1" noChangeArrowheads="1"/>
          </p:cNvPicPr>
          <p:nvPr/>
        </p:nvPicPr>
        <p:blipFill>
          <a:blip r:embed="rId79"/>
          <a:srcRect/>
          <a:stretch>
            <a:fillRect/>
          </a:stretch>
        </p:blipFill>
        <p:spPr bwMode="auto">
          <a:xfrm>
            <a:off x="1663700" y="5360989"/>
            <a:ext cx="228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82" name="Picture 44"/>
          <p:cNvPicPr>
            <a:picLocks noChangeAspect="1" noChangeArrowheads="1"/>
          </p:cNvPicPr>
          <p:nvPr/>
        </p:nvPicPr>
        <p:blipFill>
          <a:blip r:embed="rId80"/>
          <a:srcRect/>
          <a:stretch>
            <a:fillRect/>
          </a:stretch>
        </p:blipFill>
        <p:spPr bwMode="auto">
          <a:xfrm>
            <a:off x="1773238" y="5521325"/>
            <a:ext cx="165100" cy="26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83" name="Picture 10" descr="http://media.eol.org/content/2013/12/01/12/52337_260_190.jpg"/>
          <p:cNvPicPr>
            <a:picLocks noChangeAspect="1" noChangeArrowheads="1"/>
          </p:cNvPicPr>
          <p:nvPr/>
        </p:nvPicPr>
        <p:blipFill>
          <a:blip r:embed="rId81"/>
          <a:srcRect/>
          <a:stretch>
            <a:fillRect/>
          </a:stretch>
        </p:blipFill>
        <p:spPr bwMode="auto">
          <a:xfrm>
            <a:off x="1597025" y="5786439"/>
            <a:ext cx="338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84" name="Picture 2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1255143" y="5394980"/>
            <a:ext cx="341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85" name="Picture 2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5672138" y="6170614"/>
            <a:ext cx="341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86" name="Picture 22" descr="http://www.food-dehydrators.com.ua/upload/images-cache/2058/500.jpg"/>
          <p:cNvPicPr>
            <a:picLocks noChangeAspect="1" noChangeArrowheads="1"/>
          </p:cNvPicPr>
          <p:nvPr/>
        </p:nvPicPr>
        <p:blipFill>
          <a:blip r:embed="rId82"/>
          <a:srcRect/>
          <a:stretch>
            <a:fillRect/>
          </a:stretch>
        </p:blipFill>
        <p:spPr bwMode="auto">
          <a:xfrm>
            <a:off x="5648325" y="6434139"/>
            <a:ext cx="31908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87" name="Picture 5"/>
          <p:cNvPicPr>
            <a:picLocks noChangeAspect="1" noChangeArrowheads="1"/>
          </p:cNvPicPr>
          <p:nvPr/>
        </p:nvPicPr>
        <p:blipFill>
          <a:blip r:embed="rId72"/>
          <a:srcRect/>
          <a:stretch>
            <a:fillRect/>
          </a:stretch>
        </p:blipFill>
        <p:spPr bwMode="auto">
          <a:xfrm>
            <a:off x="6534150" y="6065839"/>
            <a:ext cx="2555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88" name="Picture 4" descr="http://ladyzest.com/wordpress/wp-content/uploads/2014/03/331.jpg"/>
          <p:cNvPicPr>
            <a:picLocks noChangeAspect="1" noChangeArrowheads="1"/>
          </p:cNvPicPr>
          <p:nvPr/>
        </p:nvPicPr>
        <p:blipFill>
          <a:blip r:embed="rId83"/>
          <a:srcRect/>
          <a:stretch>
            <a:fillRect/>
          </a:stretch>
        </p:blipFill>
        <p:spPr bwMode="auto">
          <a:xfrm>
            <a:off x="6642102" y="5805489"/>
            <a:ext cx="17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89" name="Picture 2"/>
          <p:cNvPicPr>
            <a:picLocks noChangeAspect="1" noChangeArrowheads="1"/>
          </p:cNvPicPr>
          <p:nvPr/>
        </p:nvPicPr>
        <p:blipFill>
          <a:blip r:embed="rId76"/>
          <a:srcRect/>
          <a:stretch>
            <a:fillRect/>
          </a:stretch>
        </p:blipFill>
        <p:spPr bwMode="auto">
          <a:xfrm>
            <a:off x="6502402" y="6253163"/>
            <a:ext cx="2571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90" name="Picture 123" descr="D:\Рабочий стол\туризм\310e5676c4e20a3b01e34dcf18836e4a.jpg"/>
          <p:cNvPicPr>
            <a:picLocks noChangeAspect="1" noChangeArrowheads="1"/>
          </p:cNvPicPr>
          <p:nvPr/>
        </p:nvPicPr>
        <p:blipFill>
          <a:blip r:embed="rId79"/>
          <a:srcRect/>
          <a:stretch>
            <a:fillRect/>
          </a:stretch>
        </p:blipFill>
        <p:spPr bwMode="auto">
          <a:xfrm>
            <a:off x="6510338" y="6478589"/>
            <a:ext cx="2270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91" name="Picture 10" descr="http://media.eol.org/content/2013/12/01/12/52337_260_190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81538" y="5203825"/>
            <a:ext cx="3016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92" name="Picture 6"/>
          <p:cNvPicPr>
            <a:picLocks noChangeAspect="1" noChangeArrowheads="1"/>
          </p:cNvPicPr>
          <p:nvPr/>
        </p:nvPicPr>
        <p:blipFill>
          <a:blip r:embed="rId84"/>
          <a:srcRect/>
          <a:stretch>
            <a:fillRect/>
          </a:stretch>
        </p:blipFill>
        <p:spPr bwMode="auto">
          <a:xfrm>
            <a:off x="4691063" y="5418139"/>
            <a:ext cx="2714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93" name="Picture 6" descr="http://st.depositphotos.com/1526816/2550/v/950/depositphotos_25508393-stock-illustration-a-hairy-sheep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11150" y="4273550"/>
            <a:ext cx="2730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94" name="Picture 20" descr="https://thumbs.dreamstime.com/t/%D0%BA%D1%80%D0%BE%D0%BB%D0%B8%D0%BA-3498668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2263" y="4462464"/>
            <a:ext cx="2714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95" name="Picture 7"/>
          <p:cNvPicPr>
            <a:picLocks noChangeAspect="1" noChangeArrowheads="1"/>
          </p:cNvPicPr>
          <p:nvPr/>
        </p:nvPicPr>
        <p:blipFill>
          <a:blip r:embed="rId85"/>
          <a:srcRect/>
          <a:stretch>
            <a:fillRect/>
          </a:stretch>
        </p:blipFill>
        <p:spPr bwMode="auto">
          <a:xfrm>
            <a:off x="306390" y="4675188"/>
            <a:ext cx="31273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96" name="Picture 4"/>
          <p:cNvPicPr>
            <a:picLocks noChangeAspect="1" noChangeArrowheads="1"/>
          </p:cNvPicPr>
          <p:nvPr/>
        </p:nvPicPr>
        <p:blipFill>
          <a:blip r:embed="rId78"/>
          <a:srcRect/>
          <a:stretch>
            <a:fillRect/>
          </a:stretch>
        </p:blipFill>
        <p:spPr bwMode="auto">
          <a:xfrm>
            <a:off x="309563" y="4852989"/>
            <a:ext cx="260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797" name="Picture 123" descr="D:\Рабочий стол\туризм\310e5676c4e20a3b01e34dcf18836e4a.jpg"/>
          <p:cNvPicPr>
            <a:picLocks noChangeAspect="1" noChangeArrowheads="1"/>
          </p:cNvPicPr>
          <p:nvPr/>
        </p:nvPicPr>
        <p:blipFill>
          <a:blip r:embed="rId79"/>
          <a:srcRect/>
          <a:stretch>
            <a:fillRect/>
          </a:stretch>
        </p:blipFill>
        <p:spPr bwMode="auto">
          <a:xfrm>
            <a:off x="300038" y="5243513"/>
            <a:ext cx="228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98" name="Picture 39" descr="http://sr.photos2.fotosearch.com/bthumb/CSP/CSP648/k20863456.jpg"/>
          <p:cNvPicPr>
            <a:picLocks noChangeAspect="1" noChangeArrowheads="1"/>
          </p:cNvPicPr>
          <p:nvPr/>
        </p:nvPicPr>
        <p:blipFill>
          <a:blip r:embed="rId86"/>
          <a:srcRect/>
          <a:stretch>
            <a:fillRect/>
          </a:stretch>
        </p:blipFill>
        <p:spPr bwMode="auto">
          <a:xfrm>
            <a:off x="311150" y="5010151"/>
            <a:ext cx="2428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799" name="Picture 2" descr="Z:\Петрякова Е.В\План по кооперативам\молоковоз.jpg"/>
          <p:cNvPicPr>
            <a:picLocks noChangeAspect="1" noChangeArrowheads="1"/>
          </p:cNvPicPr>
          <p:nvPr/>
        </p:nvPicPr>
        <p:blipFill>
          <a:blip r:embed="rId87"/>
          <a:srcRect/>
          <a:stretch>
            <a:fillRect/>
          </a:stretch>
        </p:blipFill>
        <p:spPr bwMode="auto">
          <a:xfrm>
            <a:off x="4837115" y="869952"/>
            <a:ext cx="319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0" name="Picture 44"/>
          <p:cNvPicPr>
            <a:picLocks noChangeAspect="1" noChangeArrowheads="1"/>
          </p:cNvPicPr>
          <p:nvPr/>
        </p:nvPicPr>
        <p:blipFill>
          <a:blip r:embed="rId88"/>
          <a:srcRect/>
          <a:stretch>
            <a:fillRect/>
          </a:stretch>
        </p:blipFill>
        <p:spPr bwMode="auto">
          <a:xfrm>
            <a:off x="4799015" y="1082677"/>
            <a:ext cx="1492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1" name="Picture 20" descr="https://thumbs.dreamstime.com/t/%D0%BA%D1%80%D0%BE%D0%BB%D0%B8%D0%BA-3498668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933952" y="1146176"/>
            <a:ext cx="2317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5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4873627" y="1287463"/>
            <a:ext cx="238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22" descr="http://www.food-dehydrators.com.ua/upload/images-cache/2058/500.jpg"/>
          <p:cNvPicPr>
            <a:picLocks noChangeAspect="1" noChangeArrowheads="1"/>
          </p:cNvPicPr>
          <p:nvPr/>
        </p:nvPicPr>
        <p:blipFill>
          <a:blip r:embed="rId89"/>
          <a:srcRect/>
          <a:stretch>
            <a:fillRect/>
          </a:stretch>
        </p:blipFill>
        <p:spPr bwMode="auto">
          <a:xfrm>
            <a:off x="4872040" y="1506539"/>
            <a:ext cx="2365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78"/>
          <a:srcRect/>
          <a:stretch>
            <a:fillRect/>
          </a:stretch>
        </p:blipFill>
        <p:spPr bwMode="auto">
          <a:xfrm>
            <a:off x="4843465" y="1703389"/>
            <a:ext cx="301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39" descr="http://sr.photos2.fotosearch.com/bthumb/CSP/CSP648/k20863456.jpg"/>
          <p:cNvPicPr>
            <a:picLocks noChangeAspect="1" noChangeArrowheads="1"/>
          </p:cNvPicPr>
          <p:nvPr/>
        </p:nvPicPr>
        <p:blipFill>
          <a:blip r:embed="rId90"/>
          <a:srcRect/>
          <a:stretch>
            <a:fillRect/>
          </a:stretch>
        </p:blipFill>
        <p:spPr bwMode="auto">
          <a:xfrm>
            <a:off x="4837113" y="1882775"/>
            <a:ext cx="2635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2" descr="D:\Кренева\Прочее\_Фотообработка\PNG\Продукты питания\Безимени-1.t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35215" y="1693864"/>
            <a:ext cx="3714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39" descr="http://sr.photos2.fotosearch.com/bthumb/CSP/CSP648/k20863456.jpg"/>
          <p:cNvPicPr>
            <a:picLocks noChangeAspect="1" noChangeArrowheads="1"/>
          </p:cNvPicPr>
          <p:nvPr/>
        </p:nvPicPr>
        <p:blipFill>
          <a:blip r:embed="rId91"/>
          <a:srcRect/>
          <a:stretch>
            <a:fillRect/>
          </a:stretch>
        </p:blipFill>
        <p:spPr bwMode="auto">
          <a:xfrm>
            <a:off x="2368552" y="1984376"/>
            <a:ext cx="2143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26"/>
          <p:cNvPicPr>
            <a:picLocks noChangeAspect="1" noChangeArrowheads="1"/>
          </p:cNvPicPr>
          <p:nvPr/>
        </p:nvPicPr>
        <p:blipFill>
          <a:blip r:embed="rId64"/>
          <a:srcRect/>
          <a:stretch>
            <a:fillRect/>
          </a:stretch>
        </p:blipFill>
        <p:spPr bwMode="auto">
          <a:xfrm>
            <a:off x="4492627" y="2760664"/>
            <a:ext cx="2000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9" name="Picture 51" descr="https://s3.amazonaws.com/gs.apps.misc/sYaXIJ3SEeSjaiIACyygwg/800px-Cheese.svg.png"/>
          <p:cNvPicPr>
            <a:picLocks noChangeAspect="1" noChangeArrowheads="1"/>
          </p:cNvPicPr>
          <p:nvPr/>
        </p:nvPicPr>
        <p:blipFill>
          <a:blip r:embed="rId92"/>
          <a:srcRect/>
          <a:stretch>
            <a:fillRect/>
          </a:stretch>
        </p:blipFill>
        <p:spPr bwMode="auto">
          <a:xfrm>
            <a:off x="4654552" y="2773364"/>
            <a:ext cx="21272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Picture 14" descr="http://omastopatii.ru/wp-content/uploads/2013/11/klubnika.jpg"/>
          <p:cNvPicPr>
            <a:picLocks noChangeAspect="1" noChangeArrowheads="1"/>
          </p:cNvPicPr>
          <p:nvPr/>
        </p:nvPicPr>
        <p:blipFill>
          <a:blip r:embed="rId93"/>
          <a:srcRect/>
          <a:stretch>
            <a:fillRect/>
          </a:stretch>
        </p:blipFill>
        <p:spPr bwMode="auto">
          <a:xfrm>
            <a:off x="4572000" y="2927351"/>
            <a:ext cx="241300" cy="16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94"/>
          <a:srcRect/>
          <a:stretch>
            <a:fillRect/>
          </a:stretch>
        </p:blipFill>
        <p:spPr bwMode="auto">
          <a:xfrm>
            <a:off x="4522788" y="3121025"/>
            <a:ext cx="3048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2" name="Picture 39" descr="http://sr.photos2.fotosearch.com/bthumb/CSP/CSP648/k20863456.jpg"/>
          <p:cNvPicPr>
            <a:picLocks noChangeAspect="1" noChangeArrowheads="1"/>
          </p:cNvPicPr>
          <p:nvPr/>
        </p:nvPicPr>
        <p:blipFill>
          <a:blip r:embed="rId95"/>
          <a:srcRect/>
          <a:stretch>
            <a:fillRect/>
          </a:stretch>
        </p:blipFill>
        <p:spPr bwMode="auto">
          <a:xfrm>
            <a:off x="4591050" y="3671889"/>
            <a:ext cx="214313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3" name="Picture 9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4556126" y="3311525"/>
            <a:ext cx="239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14" name="Picture 7"/>
          <p:cNvPicPr>
            <a:picLocks noChangeAspect="1" noChangeArrowheads="1"/>
          </p:cNvPicPr>
          <p:nvPr/>
        </p:nvPicPr>
        <p:blipFill>
          <a:blip r:embed="rId85"/>
          <a:srcRect/>
          <a:stretch>
            <a:fillRect/>
          </a:stretch>
        </p:blipFill>
        <p:spPr bwMode="auto">
          <a:xfrm>
            <a:off x="4548190" y="3506788"/>
            <a:ext cx="31273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15" name="Picture 23"/>
          <p:cNvPicPr>
            <a:picLocks noChangeAspect="1" noChangeArrowheads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7948615" y="2541590"/>
            <a:ext cx="231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16" name="Picture 39" descr="http://sr.photos2.fotosearch.com/bthumb/CSP/CSP648/k20863456.jpg"/>
          <p:cNvPicPr>
            <a:picLocks noChangeAspect="1" noChangeArrowheads="1"/>
          </p:cNvPicPr>
          <p:nvPr/>
        </p:nvPicPr>
        <p:blipFill>
          <a:blip r:embed="rId86"/>
          <a:srcRect/>
          <a:stretch>
            <a:fillRect/>
          </a:stretch>
        </p:blipFill>
        <p:spPr bwMode="auto">
          <a:xfrm>
            <a:off x="7945438" y="2738439"/>
            <a:ext cx="28575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7" name="Picture 8"/>
          <p:cNvPicPr>
            <a:picLocks noChangeAspect="1" noChangeArrowheads="1"/>
          </p:cNvPicPr>
          <p:nvPr/>
        </p:nvPicPr>
        <p:blipFill>
          <a:blip r:embed="rId96"/>
          <a:srcRect/>
          <a:stretch>
            <a:fillRect/>
          </a:stretch>
        </p:blipFill>
        <p:spPr bwMode="auto">
          <a:xfrm>
            <a:off x="358777" y="1914525"/>
            <a:ext cx="2190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18" name="Picture 6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54013" y="2103440"/>
            <a:ext cx="26035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9" name="Picture 9"/>
          <p:cNvPicPr>
            <a:picLocks noChangeAspect="1" noChangeArrowheads="1"/>
          </p:cNvPicPr>
          <p:nvPr/>
        </p:nvPicPr>
        <p:blipFill>
          <a:blip r:embed="rId97"/>
          <a:srcRect/>
          <a:stretch>
            <a:fillRect/>
          </a:stretch>
        </p:blipFill>
        <p:spPr bwMode="auto">
          <a:xfrm>
            <a:off x="341315" y="2363788"/>
            <a:ext cx="3206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20" name="Picture 39" descr="http://sr.photos2.fotosearch.com/bthumb/CSP/CSP648/k20863456.jpg"/>
          <p:cNvPicPr>
            <a:picLocks noChangeAspect="1" noChangeArrowheads="1"/>
          </p:cNvPicPr>
          <p:nvPr/>
        </p:nvPicPr>
        <p:blipFill>
          <a:blip r:embed="rId86"/>
          <a:srcRect/>
          <a:stretch>
            <a:fillRect/>
          </a:stretch>
        </p:blipFill>
        <p:spPr bwMode="auto">
          <a:xfrm>
            <a:off x="338140" y="2520951"/>
            <a:ext cx="2762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1" name="Picture 4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94313" y="3590926"/>
            <a:ext cx="201612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22" name="Picture 21"/>
          <p:cNvPicPr>
            <a:picLocks noChangeAspect="1" noChangeArrowheads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5260977" y="3778251"/>
            <a:ext cx="25241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23" name="Picture 10" descr="C:\Users\apk\Desktop\25.png"/>
          <p:cNvPicPr>
            <a:picLocks noChangeAspect="1" noChangeArrowheads="1"/>
          </p:cNvPicPr>
          <p:nvPr/>
        </p:nvPicPr>
        <p:blipFill>
          <a:blip r:embed="rId98"/>
          <a:srcRect/>
          <a:stretch>
            <a:fillRect/>
          </a:stretch>
        </p:blipFill>
        <p:spPr bwMode="auto">
          <a:xfrm>
            <a:off x="5302252" y="3952876"/>
            <a:ext cx="1873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4" name="Picture 3"/>
          <p:cNvPicPr>
            <a:picLocks noChangeAspect="1" noChangeArrowheads="1"/>
          </p:cNvPicPr>
          <p:nvPr/>
        </p:nvPicPr>
        <p:blipFill>
          <a:blip r:embed="rId77"/>
          <a:srcRect/>
          <a:stretch>
            <a:fillRect/>
          </a:stretch>
        </p:blipFill>
        <p:spPr bwMode="auto">
          <a:xfrm>
            <a:off x="3255963" y="1301750"/>
            <a:ext cx="2921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25" name="Picture 5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3322638" y="1606551"/>
            <a:ext cx="22066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26" name="Picture 14" descr="http://omastopatii.ru/wp-content/uploads/2013/11/klubnika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321052" y="1790700"/>
            <a:ext cx="258763" cy="18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7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99"/>
          <a:srcRect/>
          <a:stretch>
            <a:fillRect/>
          </a:stretch>
        </p:blipFill>
        <p:spPr bwMode="auto">
          <a:xfrm>
            <a:off x="3322638" y="1981200"/>
            <a:ext cx="22225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8" name="Picture 11"/>
          <p:cNvPicPr>
            <a:picLocks noChangeAspect="1" noChangeArrowheads="1"/>
          </p:cNvPicPr>
          <p:nvPr/>
        </p:nvPicPr>
        <p:blipFill>
          <a:blip r:embed="rId100"/>
          <a:srcRect/>
          <a:stretch>
            <a:fillRect/>
          </a:stretch>
        </p:blipFill>
        <p:spPr bwMode="auto">
          <a:xfrm>
            <a:off x="1196975" y="1562101"/>
            <a:ext cx="225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29" name="Picture 10" descr="http://media.eol.org/content/2013/12/01/12/52337_260_190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155701" y="1789114"/>
            <a:ext cx="263525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30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101"/>
          <a:srcRect/>
          <a:stretch>
            <a:fillRect/>
          </a:stretch>
        </p:blipFill>
        <p:spPr bwMode="auto">
          <a:xfrm>
            <a:off x="1141413" y="1984376"/>
            <a:ext cx="277812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31" name="Picture 12"/>
          <p:cNvPicPr>
            <a:picLocks noChangeAspect="1" noChangeArrowheads="1"/>
          </p:cNvPicPr>
          <p:nvPr/>
        </p:nvPicPr>
        <p:blipFill>
          <a:blip r:embed="rId76"/>
          <a:srcRect/>
          <a:stretch>
            <a:fillRect/>
          </a:stretch>
        </p:blipFill>
        <p:spPr bwMode="auto">
          <a:xfrm>
            <a:off x="1146177" y="2108202"/>
            <a:ext cx="2127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32" name="Picture 5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8599490" y="6191250"/>
            <a:ext cx="2381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33" name="Picture 39" descr="http://sr.photos2.fotosearch.com/bthumb/CSP/CSP648/k20863456.jpg"/>
          <p:cNvPicPr>
            <a:picLocks noChangeAspect="1" noChangeArrowheads="1"/>
          </p:cNvPicPr>
          <p:nvPr/>
        </p:nvPicPr>
        <p:blipFill>
          <a:blip r:embed="rId86"/>
          <a:srcRect/>
          <a:stretch>
            <a:fillRect/>
          </a:stretch>
        </p:blipFill>
        <p:spPr bwMode="auto">
          <a:xfrm>
            <a:off x="8599490" y="6418263"/>
            <a:ext cx="2381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34" name="Picture 35"/>
          <p:cNvPicPr>
            <a:picLocks noChangeAspect="1" noChangeArrowheads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6656390" y="1009650"/>
            <a:ext cx="2444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35" name="Picture 23"/>
          <p:cNvPicPr>
            <a:picLocks noChangeAspect="1" noChangeArrowheads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6677025" y="1400175"/>
            <a:ext cx="222250" cy="1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36" name="Picture 10" descr="C:\Users\apk\Desktop\25.png"/>
          <p:cNvPicPr>
            <a:picLocks noChangeAspect="1" noChangeArrowheads="1"/>
          </p:cNvPicPr>
          <p:nvPr/>
        </p:nvPicPr>
        <p:blipFill>
          <a:blip r:embed="rId98"/>
          <a:srcRect/>
          <a:stretch>
            <a:fillRect/>
          </a:stretch>
        </p:blipFill>
        <p:spPr bwMode="auto">
          <a:xfrm>
            <a:off x="6704013" y="1598614"/>
            <a:ext cx="18891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37" name="Picture 4"/>
          <p:cNvPicPr>
            <a:picLocks noChangeAspect="1" noChangeArrowheads="1"/>
          </p:cNvPicPr>
          <p:nvPr/>
        </p:nvPicPr>
        <p:blipFill>
          <a:blip r:embed="rId78"/>
          <a:srcRect/>
          <a:stretch>
            <a:fillRect/>
          </a:stretch>
        </p:blipFill>
        <p:spPr bwMode="auto">
          <a:xfrm>
            <a:off x="6691313" y="1222376"/>
            <a:ext cx="1841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38" name="Picture 39" descr="http://sr.photos2.fotosearch.com/bthumb/CSP/CSP648/k20863456.jpg"/>
          <p:cNvPicPr>
            <a:picLocks noChangeAspect="1" noChangeArrowheads="1"/>
          </p:cNvPicPr>
          <p:nvPr/>
        </p:nvPicPr>
        <p:blipFill>
          <a:blip r:embed="rId86"/>
          <a:srcRect/>
          <a:stretch>
            <a:fillRect/>
          </a:stretch>
        </p:blipFill>
        <p:spPr bwMode="auto">
          <a:xfrm>
            <a:off x="3581400" y="5546725"/>
            <a:ext cx="2794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39" name="Picture 26"/>
          <p:cNvPicPr>
            <a:picLocks noChangeAspect="1" noChangeArrowheads="1"/>
          </p:cNvPicPr>
          <p:nvPr/>
        </p:nvPicPr>
        <p:blipFill>
          <a:blip r:embed="rId64"/>
          <a:srcRect/>
          <a:stretch>
            <a:fillRect/>
          </a:stretch>
        </p:blipFill>
        <p:spPr bwMode="auto">
          <a:xfrm>
            <a:off x="6143625" y="2368550"/>
            <a:ext cx="2555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40" name="Picture 6"/>
          <p:cNvPicPr>
            <a:picLocks noChangeAspect="1" noChangeArrowheads="1"/>
          </p:cNvPicPr>
          <p:nvPr/>
        </p:nvPicPr>
        <p:blipFill>
          <a:blip r:embed="rId102"/>
          <a:srcRect/>
          <a:stretch>
            <a:fillRect/>
          </a:stretch>
        </p:blipFill>
        <p:spPr bwMode="auto">
          <a:xfrm>
            <a:off x="6143627" y="2573339"/>
            <a:ext cx="16986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41" name="Picture 14" descr="http://omastopatii.ru/wp-content/uploads/2013/11/klubnika.jpg"/>
          <p:cNvPicPr>
            <a:picLocks noChangeAspect="1" noChangeArrowheads="1"/>
          </p:cNvPicPr>
          <p:nvPr/>
        </p:nvPicPr>
        <p:blipFill>
          <a:blip r:embed="rId103"/>
          <a:srcRect/>
          <a:stretch>
            <a:fillRect/>
          </a:stretch>
        </p:blipFill>
        <p:spPr bwMode="auto">
          <a:xfrm>
            <a:off x="6291263" y="2589214"/>
            <a:ext cx="188912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42" name="Picture 39" descr="http://sr.photos2.fotosearch.com/bthumb/CSP/CSP648/k20863456.jpg"/>
          <p:cNvPicPr>
            <a:picLocks noChangeAspect="1" noChangeArrowheads="1"/>
          </p:cNvPicPr>
          <p:nvPr/>
        </p:nvPicPr>
        <p:blipFill>
          <a:blip r:embed="rId104"/>
          <a:srcRect/>
          <a:stretch>
            <a:fillRect/>
          </a:stretch>
        </p:blipFill>
        <p:spPr bwMode="auto">
          <a:xfrm>
            <a:off x="6202363" y="2732088"/>
            <a:ext cx="2095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43" name="Picture 10" descr="http://media.eol.org/content/2013/12/01/12/52337_260_190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25438" y="1776413"/>
            <a:ext cx="2651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44" name="Picture 3"/>
          <p:cNvPicPr>
            <a:picLocks noChangeAspect="1" noChangeArrowheads="1"/>
          </p:cNvPicPr>
          <p:nvPr/>
        </p:nvPicPr>
        <p:blipFill>
          <a:blip r:embed="rId105"/>
          <a:srcRect/>
          <a:stretch>
            <a:fillRect/>
          </a:stretch>
        </p:blipFill>
        <p:spPr bwMode="auto">
          <a:xfrm>
            <a:off x="338140" y="2732089"/>
            <a:ext cx="2825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45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99"/>
          <a:srcRect/>
          <a:stretch>
            <a:fillRect/>
          </a:stretch>
        </p:blipFill>
        <p:spPr bwMode="auto">
          <a:xfrm>
            <a:off x="3287713" y="2673351"/>
            <a:ext cx="22225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46" name="Picture 2" descr="D:\Кренева\Прочее\_Фотообработка\PNG\Продукты питания\Безимени-1.t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63940" y="5245101"/>
            <a:ext cx="3714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47" name="Picture 39" descr="http://sr.photos2.fotosearch.com/bthumb/CSP/CSP648/k20863456.jpg"/>
          <p:cNvPicPr>
            <a:picLocks noChangeAspect="1" noChangeArrowheads="1"/>
          </p:cNvPicPr>
          <p:nvPr/>
        </p:nvPicPr>
        <p:blipFill>
          <a:blip r:embed="rId86"/>
          <a:srcRect/>
          <a:stretch>
            <a:fillRect/>
          </a:stretch>
        </p:blipFill>
        <p:spPr bwMode="auto">
          <a:xfrm>
            <a:off x="2609850" y="4567239"/>
            <a:ext cx="2794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48" name="Picture 2"/>
          <p:cNvPicPr>
            <a:picLocks noChangeAspect="1" noChangeArrowheads="1"/>
          </p:cNvPicPr>
          <p:nvPr/>
        </p:nvPicPr>
        <p:blipFill>
          <a:blip r:embed="rId106"/>
          <a:srcRect/>
          <a:stretch>
            <a:fillRect/>
          </a:stretch>
        </p:blipFill>
        <p:spPr bwMode="auto">
          <a:xfrm>
            <a:off x="1625600" y="5186363"/>
            <a:ext cx="28098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49" name="Picture 7"/>
          <p:cNvPicPr>
            <a:picLocks noChangeAspect="1" noChangeArrowheads="1"/>
          </p:cNvPicPr>
          <p:nvPr/>
        </p:nvPicPr>
        <p:blipFill>
          <a:blip r:embed="rId85"/>
          <a:srcRect/>
          <a:stretch>
            <a:fillRect/>
          </a:stretch>
        </p:blipFill>
        <p:spPr bwMode="auto">
          <a:xfrm>
            <a:off x="3287713" y="1468439"/>
            <a:ext cx="290512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50" name="Picture 2"/>
          <p:cNvPicPr>
            <a:picLocks noChangeAspect="1" noChangeArrowheads="1"/>
          </p:cNvPicPr>
          <p:nvPr/>
        </p:nvPicPr>
        <p:blipFill>
          <a:blip r:embed="rId107"/>
          <a:srcRect/>
          <a:stretch>
            <a:fillRect/>
          </a:stretch>
        </p:blipFill>
        <p:spPr bwMode="auto">
          <a:xfrm>
            <a:off x="5683250" y="6662739"/>
            <a:ext cx="24923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51" name="Picture 14" descr="http://omastopatii.ru/wp-content/uploads/2013/11/klubnika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578227" y="5754689"/>
            <a:ext cx="257175" cy="18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52" name="Picture 3"/>
          <p:cNvPicPr>
            <a:picLocks noChangeAspect="1" noChangeArrowheads="1"/>
          </p:cNvPicPr>
          <p:nvPr/>
        </p:nvPicPr>
        <p:blipFill>
          <a:blip r:embed="rId108"/>
          <a:srcRect/>
          <a:stretch>
            <a:fillRect/>
          </a:stretch>
        </p:blipFill>
        <p:spPr bwMode="auto">
          <a:xfrm>
            <a:off x="4716463" y="4637089"/>
            <a:ext cx="341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143"/>
            <a:ext cx="9144441" cy="30758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4151" y="391885"/>
            <a:ext cx="8755743" cy="93073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000" b="1" cap="none" dirty="0" smtClean="0">
                <a:solidFill>
                  <a:prstClr val="black"/>
                </a:solidFill>
                <a:latin typeface="Franklin Gothic Medium"/>
              </a:rPr>
              <a:t>ФАКТОРЫ, СДЕРЖИВАЮЩИЕ РАЗВИТИЕ СЕЛЬСКОХОЗЯЙСТВЕННОЙ ПОТРЕБИТЕЛЬСКОЙ КООПЕРАЦИИ, И МЕРЫ ПО ИХ УСТРАНЕНИЮ</a:t>
            </a:r>
            <a:r>
              <a:rPr lang="ru-RU" sz="2000" b="1" cap="none" dirty="0">
                <a:solidFill>
                  <a:prstClr val="black"/>
                </a:solidFill>
                <a:latin typeface="Franklin Gothic Medium"/>
              </a:rPr>
              <a:t/>
            </a:r>
            <a:br>
              <a:rPr lang="ru-RU" sz="2000" b="1" cap="none" dirty="0">
                <a:solidFill>
                  <a:prstClr val="black"/>
                </a:solidFill>
                <a:latin typeface="Franklin Gothic Medium"/>
              </a:rPr>
            </a:br>
            <a:endParaRPr lang="ru-RU" sz="2000" b="1" dirty="0">
              <a:solidFill>
                <a:prstClr val="black"/>
              </a:solidFill>
              <a:latin typeface="Franklin Gothic Medium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2327847"/>
              </p:ext>
            </p:extLst>
          </p:nvPr>
        </p:nvGraphicFramePr>
        <p:xfrm>
          <a:off x="184149" y="1385678"/>
          <a:ext cx="8829222" cy="4571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078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50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95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СДЕРЖИВАЮЩИЕ ФАКТОРЫ</a:t>
                      </a:r>
                      <a:endParaRPr lang="ru-RU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МЕРЫ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 ПО ИХ ПРЕОДОЛЕНИЮ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dirty="0" smtClean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u="none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noProof="0" dirty="0" smtClean="0"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Недостаточный уровень знаний сельского населения о кооперации.</a:t>
                      </a:r>
                      <a:endParaRPr lang="ru-RU" sz="1600" b="0" u="none" kern="1200" baseline="0" noProof="0" dirty="0" smtClean="0">
                        <a:effectLst/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noProof="0" dirty="0" smtClean="0"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b="0" u="none" dirty="0" err="1" smtClean="0"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сихологическая</a:t>
                      </a:r>
                      <a:r>
                        <a:rPr lang="ru-RU" sz="1600" b="0" u="none" dirty="0" smtClean="0"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неготовность населения к самостоятельному кооперированию и налаживанию партнерских отношений</a:t>
                      </a:r>
                      <a:endParaRPr lang="ru-RU" sz="1600" b="0" u="non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600" b="0" u="none" kern="1200" dirty="0" smtClean="0"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Проведение активной информационной компании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600" b="0" u="none" kern="1200" dirty="0" smtClean="0"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Популяризация лучшего опыта работы кооперативов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u="none" kern="1200" dirty="0" smtClean="0"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Информирование населения о существующих институтах поддержки развития кооперативов и мерах поддержки</a:t>
                      </a:r>
                      <a:endParaRPr lang="ru-RU" sz="1600" b="0" u="non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dirty="0" smtClean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u="none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dirty="0" smtClean="0"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Проблема с кадрами в кооперативах</a:t>
                      </a:r>
                      <a:endParaRPr lang="ru-RU" sz="1600" b="0" u="non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u="none" dirty="0" smtClean="0"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Проведение обучения</a:t>
                      </a:r>
                      <a:r>
                        <a:rPr lang="ru-RU" sz="1600" b="0" u="none" baseline="0" dirty="0" smtClean="0"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специалистов и руководителей кооперативов на постоянной основе</a:t>
                      </a:r>
                      <a:endParaRPr lang="ru-RU" sz="1600" b="0" u="non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dirty="0" smtClean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u="none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dirty="0" smtClean="0"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Недостаточная эффективность деятельности существующих институтов развития и механизмов поддержки системы сельскохозяйственной потребительской  кооперации</a:t>
                      </a:r>
                      <a:endParaRPr lang="ru-RU" sz="1600" b="0" u="non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u="none" baseline="0" dirty="0" smtClean="0"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Обеспечение межведомственного взаимодействия существующих институтов поддержки через единый Центр компетенций  развития сельскохозяйственной кооперации </a:t>
                      </a:r>
                      <a:endParaRPr lang="ru-RU" sz="1600" b="0" u="non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84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143"/>
            <a:ext cx="9144441" cy="30758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4151" y="391885"/>
            <a:ext cx="8755743" cy="93073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000" b="1" cap="none" dirty="0" smtClean="0">
                <a:solidFill>
                  <a:prstClr val="black"/>
                </a:solidFill>
                <a:latin typeface="Franklin Gothic Medium"/>
              </a:rPr>
              <a:t>ФАКТОРЫ, СДЕРЖИВАЮЩИЕ РАЗВИТИЕ СЕЛЬСКОХОЗЯЙСТВЕННОЙ ПОТРЕБИТЕЛЬСКОЙ КООПЕРАЦИИ</a:t>
            </a:r>
            <a:r>
              <a:rPr lang="ru-RU" sz="2000" b="1" cap="none" dirty="0">
                <a:solidFill>
                  <a:prstClr val="black"/>
                </a:solidFill>
                <a:latin typeface="Franklin Gothic Medium"/>
              </a:rPr>
              <a:t/>
            </a:r>
            <a:br>
              <a:rPr lang="ru-RU" sz="2000" b="1" cap="none" dirty="0">
                <a:solidFill>
                  <a:prstClr val="black"/>
                </a:solidFill>
                <a:latin typeface="Franklin Gothic Medium"/>
              </a:rPr>
            </a:br>
            <a:endParaRPr lang="ru-RU" sz="2000" b="1" dirty="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7295" y="6422755"/>
            <a:ext cx="2057400" cy="365125"/>
          </a:xfrm>
        </p:spPr>
        <p:txBody>
          <a:bodyPr/>
          <a:lstStyle/>
          <a:p>
            <a:endParaRPr lang="ru-RU" dirty="0">
              <a:solidFill>
                <a:srgbClr val="E7E6E6">
                  <a:lumMod val="10000"/>
                </a:srgb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4700115"/>
              </p:ext>
            </p:extLst>
          </p:nvPr>
        </p:nvGraphicFramePr>
        <p:xfrm>
          <a:off x="320221" y="1448743"/>
          <a:ext cx="8472715" cy="3511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2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0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738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77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СДЕРЖИВАЮЩИЕ ФАКТОРЫ</a:t>
                      </a:r>
                      <a:endParaRPr lang="ru-RU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МЕРЫ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  <a:cs typeface="Times New Roman" pitchFamily="18" charset="0"/>
                        </a:rPr>
                        <a:t> ПО ИХ ПРЕОДОЛЕНИЮ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37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dirty="0" smtClean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u="none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Трудности с привлечением кредитных средств, отсутствие залоговой базы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7E6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ru-RU" sz="1600" u="none" kern="1200" dirty="0" smtClean="0"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u="none" kern="1200" dirty="0" smtClean="0"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u="none" kern="1200" dirty="0" smtClean="0"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u="none" kern="1200" dirty="0" smtClean="0"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u="none" kern="1200" dirty="0" smtClean="0"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u="none" kern="1200" dirty="0" smtClean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Поддержка предприятия – АГРЕГАТОРА</a:t>
                      </a:r>
                      <a:endParaRPr lang="en-US" sz="1600" u="none" kern="1200" dirty="0" smtClean="0"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u="none" kern="1200" dirty="0" smtClean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в период становления кооператива </a:t>
                      </a:r>
                      <a:endParaRPr lang="ru-RU" sz="1600" b="1" u="non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96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dirty="0" smtClean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u="none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kern="1200" noProof="0" dirty="0" smtClean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Дефицит навыков хозяйственного самоуправления </a:t>
                      </a:r>
                      <a:endParaRPr lang="ru-RU" sz="1600" b="1" u="none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80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dirty="0" smtClean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u="none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kern="1200" dirty="0" smtClean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Отсутствие инфраструктуры, обеспечивающей функционирование сельскохозяйственных потребительских кооперативов в вопросах сбыта и обеспечения деятельности </a:t>
                      </a:r>
                      <a:endParaRPr lang="ru-RU" sz="1600" b="1" u="none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300" u="sng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51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2039</TotalTime>
  <Words>2620</Words>
  <Application>Microsoft Office PowerPoint</Application>
  <PresentationFormat>Экран (4:3)</PresentationFormat>
  <Paragraphs>671</Paragraphs>
  <Slides>29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1_Тема Office</vt:lpstr>
      <vt:lpstr>Тема Office</vt:lpstr>
      <vt:lpstr>2_Тема Office</vt:lpstr>
      <vt:lpstr>Лист Microsoft Office Excel 97-2003</vt:lpstr>
      <vt:lpstr> Центр компетенций в сфере сельскохозяйственной кооперации и поддержки фермеров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Центр компетенций в сфере сельскохозяйственной кооперации и поддержки фермеров</vt:lpstr>
      <vt:lpstr>Структура работы Центра компетенций в сфере СХК и поддержки фермеров, участники взаимодействия</vt:lpstr>
      <vt:lpstr>I. Консалтинговый сектор</vt:lpstr>
      <vt:lpstr>8. Организация демонстрационных площадок и проведение семинаров с целью содействия малым формам хозяйствования в подборе сельскохозяйственной техники, оборудования, сырья и материалов для осуществления ими эффективной деятельности. </vt:lpstr>
      <vt:lpstr>II. Информационно-торговый сектор</vt:lpstr>
      <vt:lpstr>Информационный портал ikc.belapk.ru</vt:lpstr>
      <vt:lpstr>2. Каталог продукции местных сельскохозяйственных товаропроизводителей</vt:lpstr>
      <vt:lpstr>III. Образовательный сектор</vt:lpstr>
      <vt:lpstr>Основные элементы образовательных программ:</vt:lpstr>
      <vt:lpstr>Центр компетенций по внедрению принципов Бережливого управления </vt:lpstr>
      <vt:lpstr>Философия «Кайдзен» на предприятиях АПК</vt:lpstr>
      <vt:lpstr>Центр компетенций  Органического производства </vt:lpstr>
      <vt:lpstr>СДС «Белорганик»</vt:lpstr>
      <vt:lpstr>Подтверждение соответствия производства  органической продукции</vt:lpstr>
      <vt:lpstr>Производство органической пищевой продукции в Белгородской области </vt:lpstr>
      <vt:lpstr>Слайд 25</vt:lpstr>
      <vt:lpstr>Слайд 26</vt:lpstr>
      <vt:lpstr>Ревизионный союз сельскохозяйственных кооперативов Белгородской области «Белогорье»</vt:lpstr>
      <vt:lpstr>Слайд 28</vt:lpstr>
      <vt:lpstr>Областное государственное  автономное учреждение  «Инновационно-консультационный центр агропромышленного комплекса»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«Развитие сельскохозяйственной потребительской кооперации на период 2017- 2020 годы»</dc:title>
  <dc:creator>Ziborov Dmitri</dc:creator>
  <cp:lastModifiedBy>Admin</cp:lastModifiedBy>
  <cp:revision>212</cp:revision>
  <cp:lastPrinted>2018-01-15T09:36:32Z</cp:lastPrinted>
  <dcterms:created xsi:type="dcterms:W3CDTF">2017-12-08T06:55:11Z</dcterms:created>
  <dcterms:modified xsi:type="dcterms:W3CDTF">2020-02-03T08:20:38Z</dcterms:modified>
</cp:coreProperties>
</file>