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86" r:id="rId5"/>
    <p:sldId id="263" r:id="rId6"/>
    <p:sldId id="266" r:id="rId7"/>
    <p:sldId id="287" r:id="rId8"/>
    <p:sldId id="285" r:id="rId9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62"/>
    <a:srgbClr val="2E6BA2"/>
    <a:srgbClr val="D9F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6" y="582"/>
      </p:cViewPr>
      <p:guideLst>
        <p:guide orient="horz" pos="672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sASukhotina\AppData\Local\Microsoft\Windows\Temporary%20Internet%20Files\Content.Outlook\S1W9QEYQ\&#1056;&#1077;&#1077;&#1089;&#1090;&#1088;%20&#1087;&#1088;&#1086;&#1077;&#1082;&#1090;&#1086;&#107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74689609295118065"/>
          <c:y val="0.15255113205175408"/>
          <c:w val="0.19896238707959313"/>
          <c:h val="0.7821310015437219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'Охват проектами '!$A$2:$A$21</c:f>
              <c:strCache>
                <c:ptCount val="20"/>
                <c:pt idx="0">
                  <c:v>МФЦ</c:v>
                </c:pt>
                <c:pt idx="1">
                  <c:v>ДГХ</c:v>
                </c:pt>
                <c:pt idx="2">
                  <c:v>МУ ПТП ТРВ</c:v>
                </c:pt>
                <c:pt idx="3">
                  <c:v>КУМИ</c:v>
                </c:pt>
                <c:pt idx="4">
                  <c:v>МУП "Горавтотранс"</c:v>
                </c:pt>
                <c:pt idx="5">
                  <c:v>Отдел бухгалтерского учета</c:v>
                </c:pt>
                <c:pt idx="6">
                  <c:v>Управление делами</c:v>
                </c:pt>
                <c:pt idx="7">
                  <c:v>Департамент по делам молодежи и спорта</c:v>
                </c:pt>
                <c:pt idx="8">
                  <c:v>ГКБ №50</c:v>
                </c:pt>
                <c:pt idx="9">
                  <c:v>МУП "Дорожно-Эксплуатационное предприятие</c:v>
                </c:pt>
                <c:pt idx="10">
                  <c:v>Департамент образования</c:v>
                </c:pt>
                <c:pt idx="11">
                  <c:v>Департамент Архитектуры и градостроительства</c:v>
                </c:pt>
                <c:pt idx="12">
                  <c:v>Отдел по социальной политике</c:v>
                </c:pt>
                <c:pt idx="13">
                  <c:v>Департамент экономического развития</c:v>
                </c:pt>
                <c:pt idx="14">
                  <c:v>Центр поддержки бизнеса</c:v>
                </c:pt>
                <c:pt idx="15">
                  <c:v>ООО "ТКС"</c:v>
                </c:pt>
                <c:pt idx="16">
                  <c:v>Отдел муниципальной службы и кадровой работы</c:v>
                </c:pt>
                <c:pt idx="17">
                  <c:v>Департамент культуры и искусства</c:v>
                </c:pt>
                <c:pt idx="18">
                  <c:v>Департамент финансов</c:v>
                </c:pt>
                <c:pt idx="19">
                  <c:v>МУП "Горводоканал"</c:v>
                </c:pt>
              </c:strCache>
            </c:strRef>
          </c:cat>
          <c:val>
            <c:numRef>
              <c:f>'Охват проектами '!$B$2:$B$21</c:f>
              <c:numCache>
                <c:formatCode>General</c:formatCode>
                <c:ptCount val="20"/>
                <c:pt idx="0">
                  <c:v>2</c:v>
                </c:pt>
                <c:pt idx="1">
                  <c:v>12</c:v>
                </c:pt>
                <c:pt idx="2">
                  <c:v>3</c:v>
                </c:pt>
                <c:pt idx="3">
                  <c:v>9</c:v>
                </c:pt>
                <c:pt idx="4">
                  <c:v>2</c:v>
                </c:pt>
                <c:pt idx="5">
                  <c:v>4</c:v>
                </c:pt>
                <c:pt idx="6">
                  <c:v>9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10</c:v>
                </c:pt>
                <c:pt idx="12">
                  <c:v>5</c:v>
                </c:pt>
                <c:pt idx="13">
                  <c:v>5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1-48DD-8D84-66B3E4727D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4207488"/>
        <c:axId val="96425088"/>
      </c:barChart>
      <c:catAx>
        <c:axId val="8420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ru-RU"/>
          </a:p>
        </c:txPr>
        <c:crossAx val="96425088"/>
        <c:crosses val="autoZero"/>
        <c:auto val="1"/>
        <c:lblAlgn val="ctr"/>
        <c:lblOffset val="100"/>
        <c:noMultiLvlLbl val="0"/>
      </c:catAx>
      <c:valAx>
        <c:axId val="96425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8420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 marL="16887" algn="l" rtl="0">
        <a:spcBef>
          <a:spcPts val="133"/>
        </a:spcBef>
        <a:defRPr lang="ru-RU" sz="1900" b="0" i="0" spc="-7">
          <a:solidFill>
            <a:schemeClr val="tx1"/>
          </a:solidFill>
          <a:latin typeface="Trebuchet MS"/>
          <a:ea typeface="+mj-ea"/>
          <a:cs typeface="Trebuchet MS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1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1731D80B-F731-4418-954F-ED35C0D53F8F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1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E55811DA-269C-499C-AF01-63DF3F2D51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F281F2CB-1DBD-4748-8CDD-609C0A5005D2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80275" tIns="40138" rIns="80275" bIns="4013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8"/>
            <a:ext cx="4301543" cy="339884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223B6FA2-3BF7-4876-B071-077D8FE185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64" indent="-228564">
              <a:buAutoNum type="arabicPeriod"/>
            </a:pPr>
            <a:endParaRPr lang="ru-RU" dirty="0">
              <a:solidFill>
                <a:schemeClr val="tx2"/>
              </a:solidFill>
              <a:latin typeface="Trebuchet MS" pitchFamily="34" charset="0"/>
              <a:ea typeface="MS PGothic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54">
              <a:defRPr/>
            </a:pPr>
            <a:fld id="{9BB8C289-5DD4-4D72-BC8F-C15EE6032994}" type="slidenum">
              <a:rPr lang="ru-RU" sz="1400">
                <a:solidFill>
                  <a:prstClr val="black"/>
                </a:solidFill>
              </a:rPr>
              <a:pPr defTabSz="914254">
                <a:defRPr/>
              </a:pPr>
              <a:t>4</a:t>
            </a:fld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5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© </a:t>
            </a:r>
            <a:r>
              <a:rPr spc="5" dirty="0"/>
              <a:t>2019 </a:t>
            </a:r>
            <a:r>
              <a:rPr dirty="0"/>
              <a:t>ООО «Русатом </a:t>
            </a:r>
            <a:r>
              <a:rPr spc="5" dirty="0"/>
              <a:t>Инфраструктурные</a:t>
            </a:r>
            <a:r>
              <a:rPr spc="75" dirty="0"/>
              <a:t> </a:t>
            </a:r>
            <a:r>
              <a:rPr spc="5" dirty="0"/>
              <a:t>решения»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C417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© </a:t>
            </a:r>
            <a:r>
              <a:rPr spc="5" dirty="0"/>
              <a:t>2019 </a:t>
            </a:r>
            <a:r>
              <a:rPr dirty="0"/>
              <a:t>ООО «Русатом </a:t>
            </a:r>
            <a:r>
              <a:rPr spc="5" dirty="0"/>
              <a:t>Инфраструктурные</a:t>
            </a:r>
            <a:r>
              <a:rPr spc="75" dirty="0"/>
              <a:t> </a:t>
            </a:r>
            <a:r>
              <a:rPr spc="5" dirty="0"/>
              <a:t>решения»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84260" y="3933063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1992" y="0"/>
                </a:lnTo>
              </a:path>
            </a:pathLst>
          </a:custGeom>
          <a:ln w="19050">
            <a:solidFill>
              <a:srgbClr val="80B8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36180" y="2217166"/>
            <a:ext cx="3348354" cy="0"/>
          </a:xfrm>
          <a:custGeom>
            <a:avLst/>
            <a:gdLst/>
            <a:ahLst/>
            <a:cxnLst/>
            <a:rect l="l" t="t" r="r" b="b"/>
            <a:pathLst>
              <a:path w="3348354">
                <a:moveTo>
                  <a:pt x="0" y="0"/>
                </a:moveTo>
                <a:lnTo>
                  <a:pt x="3347974" y="0"/>
                </a:lnTo>
              </a:path>
            </a:pathLst>
          </a:custGeom>
          <a:ln w="19050">
            <a:solidFill>
              <a:srgbClr val="80B8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58022" y="2996945"/>
            <a:ext cx="3420110" cy="0"/>
          </a:xfrm>
          <a:custGeom>
            <a:avLst/>
            <a:gdLst/>
            <a:ahLst/>
            <a:cxnLst/>
            <a:rect l="l" t="t" r="r" b="b"/>
            <a:pathLst>
              <a:path w="3420109">
                <a:moveTo>
                  <a:pt x="0" y="0"/>
                </a:moveTo>
                <a:lnTo>
                  <a:pt x="3419982" y="0"/>
                </a:lnTo>
              </a:path>
            </a:pathLst>
          </a:custGeom>
          <a:ln w="19050">
            <a:solidFill>
              <a:srgbClr val="80B8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24216" y="4883277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599941" y="0"/>
                </a:lnTo>
              </a:path>
            </a:pathLst>
          </a:custGeom>
          <a:ln w="19050">
            <a:solidFill>
              <a:srgbClr val="80B8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99451" y="2204847"/>
            <a:ext cx="3348354" cy="0"/>
          </a:xfrm>
          <a:custGeom>
            <a:avLst/>
            <a:gdLst/>
            <a:ahLst/>
            <a:cxnLst/>
            <a:rect l="l" t="t" r="r" b="b"/>
            <a:pathLst>
              <a:path w="3348354">
                <a:moveTo>
                  <a:pt x="0" y="0"/>
                </a:moveTo>
                <a:lnTo>
                  <a:pt x="3348037" y="0"/>
                </a:lnTo>
              </a:path>
            </a:pathLst>
          </a:custGeom>
          <a:ln w="19050">
            <a:solidFill>
              <a:srgbClr val="80B8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57682" y="2996945"/>
            <a:ext cx="3348354" cy="0"/>
          </a:xfrm>
          <a:custGeom>
            <a:avLst/>
            <a:gdLst/>
            <a:ahLst/>
            <a:cxnLst/>
            <a:rect l="l" t="t" r="r" b="b"/>
            <a:pathLst>
              <a:path w="3348354">
                <a:moveTo>
                  <a:pt x="0" y="0"/>
                </a:moveTo>
                <a:lnTo>
                  <a:pt x="3348024" y="0"/>
                </a:lnTo>
              </a:path>
            </a:pathLst>
          </a:custGeom>
          <a:ln w="19050">
            <a:solidFill>
              <a:srgbClr val="80B8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35356" y="3933063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>
                <a:moveTo>
                  <a:pt x="0" y="0"/>
                </a:moveTo>
                <a:lnTo>
                  <a:pt x="3672001" y="0"/>
                </a:lnTo>
              </a:path>
            </a:pathLst>
          </a:custGeom>
          <a:ln w="19050">
            <a:solidFill>
              <a:srgbClr val="80B8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19810" y="4873878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1991" y="0"/>
                </a:lnTo>
              </a:path>
            </a:pathLst>
          </a:custGeom>
          <a:ln w="19050">
            <a:solidFill>
              <a:srgbClr val="80B8D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© </a:t>
            </a:r>
            <a:r>
              <a:rPr spc="5" dirty="0"/>
              <a:t>2019 </a:t>
            </a:r>
            <a:r>
              <a:rPr dirty="0"/>
              <a:t>ООО «Русатом </a:t>
            </a:r>
            <a:r>
              <a:rPr spc="5" dirty="0"/>
              <a:t>Инфраструктурные</a:t>
            </a:r>
            <a:r>
              <a:rPr spc="75" dirty="0"/>
              <a:t> </a:t>
            </a:r>
            <a:r>
              <a:rPr spc="5" dirty="0"/>
              <a:t>решения»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© </a:t>
            </a:r>
            <a:r>
              <a:rPr spc="5" dirty="0"/>
              <a:t>2019 </a:t>
            </a:r>
            <a:r>
              <a:rPr dirty="0"/>
              <a:t>ООО «Русатом </a:t>
            </a:r>
            <a:r>
              <a:rPr spc="5" dirty="0"/>
              <a:t>Инфраструктурные</a:t>
            </a:r>
            <a:r>
              <a:rPr spc="75" dirty="0"/>
              <a:t> </a:t>
            </a:r>
            <a:r>
              <a:rPr spc="5" dirty="0"/>
              <a:t>решения»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© </a:t>
            </a:r>
            <a:r>
              <a:rPr spc="5" dirty="0"/>
              <a:t>2019 </a:t>
            </a:r>
            <a:r>
              <a:rPr dirty="0"/>
              <a:t>ООО «Русатом </a:t>
            </a:r>
            <a:r>
              <a:rPr spc="5" dirty="0"/>
              <a:t>Инфраструктурные</a:t>
            </a:r>
            <a:r>
              <a:rPr spc="75" dirty="0"/>
              <a:t> </a:t>
            </a:r>
            <a:r>
              <a:rPr spc="5" dirty="0"/>
              <a:t>решения»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49423" y="1622501"/>
            <a:ext cx="7693152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371" y="2661030"/>
            <a:ext cx="9811257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C417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7664" y="6544675"/>
            <a:ext cx="2219960" cy="12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© </a:t>
            </a:r>
            <a:r>
              <a:rPr spc="5" dirty="0"/>
              <a:t>2019 </a:t>
            </a:r>
            <a:r>
              <a:rPr dirty="0"/>
              <a:t>ООО «Русатом </a:t>
            </a:r>
            <a:r>
              <a:rPr spc="5" dirty="0"/>
              <a:t>Инфраструктурные</a:t>
            </a:r>
            <a:r>
              <a:rPr spc="75" dirty="0"/>
              <a:t> </a:t>
            </a:r>
            <a:r>
              <a:rPr spc="5" dirty="0"/>
              <a:t>решения»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95734" y="6544675"/>
            <a:ext cx="145415" cy="12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21F1F"/>
                </a:solidFill>
                <a:latin typeface="Trebuchet MS"/>
                <a:cs typeface="Trebuchet MS"/>
              </a:defRPr>
            </a:lvl1pPr>
          </a:lstStyle>
          <a:p>
            <a:pPr marL="25400">
              <a:lnSpc>
                <a:spcPct val="100000"/>
              </a:lnSpc>
              <a:spcBef>
                <a:spcPts val="50"/>
              </a:spcBef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  <a:spcBef>
                  <a:spcPts val="50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.gif"/><Relationship Id="rId4" Type="http://schemas.openxmlformats.org/officeDocument/2006/relationships/image" Target="../media/image26.pn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hyperlink" Target="https://smartsar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.gif"/><Relationship Id="rId4" Type="http://schemas.openxmlformats.org/officeDocument/2006/relationships/image" Target="../media/image32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.gif"/><Relationship Id="rId4" Type="http://schemas.openxmlformats.org/officeDocument/2006/relationships/image" Target="../media/image38.png"/><Relationship Id="rId9" Type="http://schemas.openxmlformats.org/officeDocument/2006/relationships/hyperlink" Target="mailto:o@rusatom-utilities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301" y="2294532"/>
            <a:ext cx="3199130" cy="1658620"/>
          </a:xfrm>
          <a:custGeom>
            <a:avLst/>
            <a:gdLst/>
            <a:ahLst/>
            <a:cxnLst/>
            <a:rect l="l" t="t" r="r" b="b"/>
            <a:pathLst>
              <a:path w="3199129" h="1658620">
                <a:moveTo>
                  <a:pt x="0" y="0"/>
                </a:moveTo>
                <a:lnTo>
                  <a:pt x="3130" y="6978"/>
                </a:lnTo>
                <a:lnTo>
                  <a:pt x="9498" y="22541"/>
                </a:lnTo>
                <a:lnTo>
                  <a:pt x="12708" y="29519"/>
                </a:lnTo>
                <a:lnTo>
                  <a:pt x="16849" y="29519"/>
                </a:lnTo>
                <a:lnTo>
                  <a:pt x="16849" y="33798"/>
                </a:lnTo>
                <a:lnTo>
                  <a:pt x="23184" y="43315"/>
                </a:lnTo>
                <a:lnTo>
                  <a:pt x="29076" y="52818"/>
                </a:lnTo>
                <a:lnTo>
                  <a:pt x="34139" y="62295"/>
                </a:lnTo>
                <a:lnTo>
                  <a:pt x="37983" y="71731"/>
                </a:lnTo>
                <a:lnTo>
                  <a:pt x="46551" y="80288"/>
                </a:lnTo>
                <a:lnTo>
                  <a:pt x="46551" y="84424"/>
                </a:lnTo>
                <a:lnTo>
                  <a:pt x="52222" y="93876"/>
                </a:lnTo>
                <a:lnTo>
                  <a:pt x="57117" y="102927"/>
                </a:lnTo>
                <a:lnTo>
                  <a:pt x="62012" y="111176"/>
                </a:lnTo>
                <a:lnTo>
                  <a:pt x="67684" y="118222"/>
                </a:lnTo>
                <a:lnTo>
                  <a:pt x="71968" y="126778"/>
                </a:lnTo>
                <a:lnTo>
                  <a:pt x="71968" y="130914"/>
                </a:lnTo>
                <a:lnTo>
                  <a:pt x="76109" y="135192"/>
                </a:lnTo>
                <a:lnTo>
                  <a:pt x="83099" y="147835"/>
                </a:lnTo>
                <a:lnTo>
                  <a:pt x="98740" y="173175"/>
                </a:lnTo>
                <a:lnTo>
                  <a:pt x="105810" y="185818"/>
                </a:lnTo>
                <a:lnTo>
                  <a:pt x="109588" y="192278"/>
                </a:lnTo>
                <a:lnTo>
                  <a:pt x="114182" y="199099"/>
                </a:lnTo>
                <a:lnTo>
                  <a:pt x="118802" y="206695"/>
                </a:lnTo>
                <a:lnTo>
                  <a:pt x="122660" y="215481"/>
                </a:lnTo>
                <a:lnTo>
                  <a:pt x="126944" y="219616"/>
                </a:lnTo>
                <a:lnTo>
                  <a:pt x="131085" y="228173"/>
                </a:lnTo>
                <a:lnTo>
                  <a:pt x="135369" y="232308"/>
                </a:lnTo>
                <a:lnTo>
                  <a:pt x="141623" y="241761"/>
                </a:lnTo>
                <a:lnTo>
                  <a:pt x="147488" y="250812"/>
                </a:lnTo>
                <a:lnTo>
                  <a:pt x="152578" y="259061"/>
                </a:lnTo>
                <a:lnTo>
                  <a:pt x="156502" y="266107"/>
                </a:lnTo>
                <a:lnTo>
                  <a:pt x="160786" y="274663"/>
                </a:lnTo>
                <a:lnTo>
                  <a:pt x="169211" y="283077"/>
                </a:lnTo>
                <a:lnTo>
                  <a:pt x="198942" y="327891"/>
                </a:lnTo>
                <a:lnTo>
                  <a:pt x="229136" y="371994"/>
                </a:lnTo>
                <a:lnTo>
                  <a:pt x="259785" y="415385"/>
                </a:lnTo>
                <a:lnTo>
                  <a:pt x="290885" y="458062"/>
                </a:lnTo>
                <a:lnTo>
                  <a:pt x="322429" y="500024"/>
                </a:lnTo>
                <a:lnTo>
                  <a:pt x="354411" y="541268"/>
                </a:lnTo>
                <a:lnTo>
                  <a:pt x="386825" y="581794"/>
                </a:lnTo>
                <a:lnTo>
                  <a:pt x="419666" y="621599"/>
                </a:lnTo>
                <a:lnTo>
                  <a:pt x="452926" y="660682"/>
                </a:lnTo>
                <a:lnTo>
                  <a:pt x="486600" y="699042"/>
                </a:lnTo>
                <a:lnTo>
                  <a:pt x="520682" y="736676"/>
                </a:lnTo>
                <a:lnTo>
                  <a:pt x="555166" y="773583"/>
                </a:lnTo>
                <a:lnTo>
                  <a:pt x="590047" y="809762"/>
                </a:lnTo>
                <a:lnTo>
                  <a:pt x="625317" y="845210"/>
                </a:lnTo>
                <a:lnTo>
                  <a:pt x="660971" y="879927"/>
                </a:lnTo>
                <a:lnTo>
                  <a:pt x="697002" y="913910"/>
                </a:lnTo>
                <a:lnTo>
                  <a:pt x="733406" y="947157"/>
                </a:lnTo>
                <a:lnTo>
                  <a:pt x="770176" y="979669"/>
                </a:lnTo>
                <a:lnTo>
                  <a:pt x="807305" y="1011441"/>
                </a:lnTo>
                <a:lnTo>
                  <a:pt x="844788" y="1042474"/>
                </a:lnTo>
                <a:lnTo>
                  <a:pt x="882618" y="1072765"/>
                </a:lnTo>
                <a:lnTo>
                  <a:pt x="920791" y="1102313"/>
                </a:lnTo>
                <a:lnTo>
                  <a:pt x="959299" y="1131116"/>
                </a:lnTo>
                <a:lnTo>
                  <a:pt x="998137" y="1159172"/>
                </a:lnTo>
                <a:lnTo>
                  <a:pt x="1037298" y="1186480"/>
                </a:lnTo>
                <a:lnTo>
                  <a:pt x="1076777" y="1213039"/>
                </a:lnTo>
                <a:lnTo>
                  <a:pt x="1116568" y="1238845"/>
                </a:lnTo>
                <a:lnTo>
                  <a:pt x="1156664" y="1263899"/>
                </a:lnTo>
                <a:lnTo>
                  <a:pt x="1197060" y="1288198"/>
                </a:lnTo>
                <a:lnTo>
                  <a:pt x="1237749" y="1311741"/>
                </a:lnTo>
                <a:lnTo>
                  <a:pt x="1278726" y="1334526"/>
                </a:lnTo>
                <a:lnTo>
                  <a:pt x="1319984" y="1356551"/>
                </a:lnTo>
                <a:lnTo>
                  <a:pt x="1361517" y="1377815"/>
                </a:lnTo>
                <a:lnTo>
                  <a:pt x="1403320" y="1398316"/>
                </a:lnTo>
                <a:lnTo>
                  <a:pt x="1445387" y="1418052"/>
                </a:lnTo>
                <a:lnTo>
                  <a:pt x="1487711" y="1437023"/>
                </a:lnTo>
                <a:lnTo>
                  <a:pt x="1530286" y="1455225"/>
                </a:lnTo>
                <a:lnTo>
                  <a:pt x="1573106" y="1472658"/>
                </a:lnTo>
                <a:lnTo>
                  <a:pt x="1616166" y="1489321"/>
                </a:lnTo>
                <a:lnTo>
                  <a:pt x="1659459" y="1505210"/>
                </a:lnTo>
                <a:lnTo>
                  <a:pt x="1702979" y="1520325"/>
                </a:lnTo>
                <a:lnTo>
                  <a:pt x="1746720" y="1534664"/>
                </a:lnTo>
                <a:lnTo>
                  <a:pt x="1790677" y="1548226"/>
                </a:lnTo>
                <a:lnTo>
                  <a:pt x="1834842" y="1561008"/>
                </a:lnTo>
                <a:lnTo>
                  <a:pt x="1879211" y="1573010"/>
                </a:lnTo>
                <a:lnTo>
                  <a:pt x="1923777" y="1584229"/>
                </a:lnTo>
                <a:lnTo>
                  <a:pt x="1968534" y="1594664"/>
                </a:lnTo>
                <a:lnTo>
                  <a:pt x="2013476" y="1604313"/>
                </a:lnTo>
                <a:lnTo>
                  <a:pt x="2058597" y="1613175"/>
                </a:lnTo>
                <a:lnTo>
                  <a:pt x="2103891" y="1621248"/>
                </a:lnTo>
                <a:lnTo>
                  <a:pt x="2149352" y="1628530"/>
                </a:lnTo>
                <a:lnTo>
                  <a:pt x="2194974" y="1635020"/>
                </a:lnTo>
                <a:lnTo>
                  <a:pt x="2240751" y="1640716"/>
                </a:lnTo>
                <a:lnTo>
                  <a:pt x="2286677" y="1645617"/>
                </a:lnTo>
                <a:lnTo>
                  <a:pt x="2332746" y="1649720"/>
                </a:lnTo>
                <a:lnTo>
                  <a:pt x="2378952" y="1653025"/>
                </a:lnTo>
                <a:lnTo>
                  <a:pt x="2425288" y="1655529"/>
                </a:lnTo>
                <a:lnTo>
                  <a:pt x="2471749" y="1657231"/>
                </a:lnTo>
                <a:lnTo>
                  <a:pt x="2518329" y="1658129"/>
                </a:lnTo>
                <a:lnTo>
                  <a:pt x="2565022" y="1658222"/>
                </a:lnTo>
                <a:lnTo>
                  <a:pt x="2611821" y="1657508"/>
                </a:lnTo>
                <a:lnTo>
                  <a:pt x="2658722" y="1655986"/>
                </a:lnTo>
                <a:lnTo>
                  <a:pt x="2705717" y="1653653"/>
                </a:lnTo>
                <a:lnTo>
                  <a:pt x="2752800" y="1650508"/>
                </a:lnTo>
                <a:lnTo>
                  <a:pt x="2799966" y="1646550"/>
                </a:lnTo>
                <a:lnTo>
                  <a:pt x="2847209" y="1641777"/>
                </a:lnTo>
                <a:lnTo>
                  <a:pt x="2894522" y="1636187"/>
                </a:lnTo>
                <a:lnTo>
                  <a:pt x="2941900" y="1629778"/>
                </a:lnTo>
                <a:lnTo>
                  <a:pt x="2989337" y="1622550"/>
                </a:lnTo>
                <a:lnTo>
                  <a:pt x="3036825" y="1614500"/>
                </a:lnTo>
                <a:lnTo>
                  <a:pt x="3084361" y="1605626"/>
                </a:lnTo>
                <a:lnTo>
                  <a:pt x="3198596" y="1538030"/>
                </a:lnTo>
                <a:lnTo>
                  <a:pt x="3198596" y="1187356"/>
                </a:lnTo>
                <a:lnTo>
                  <a:pt x="3164233" y="1157832"/>
                </a:lnTo>
                <a:lnTo>
                  <a:pt x="3128873" y="1129155"/>
                </a:lnTo>
                <a:lnTo>
                  <a:pt x="3092545" y="1101290"/>
                </a:lnTo>
                <a:lnTo>
                  <a:pt x="3055276" y="1074202"/>
                </a:lnTo>
                <a:lnTo>
                  <a:pt x="3017094" y="1047853"/>
                </a:lnTo>
                <a:lnTo>
                  <a:pt x="2978029" y="1022209"/>
                </a:lnTo>
                <a:lnTo>
                  <a:pt x="2938109" y="997234"/>
                </a:lnTo>
                <a:lnTo>
                  <a:pt x="2897361" y="972891"/>
                </a:lnTo>
                <a:lnTo>
                  <a:pt x="2855814" y="949144"/>
                </a:lnTo>
                <a:lnTo>
                  <a:pt x="2813496" y="925958"/>
                </a:lnTo>
                <a:lnTo>
                  <a:pt x="2770435" y="903296"/>
                </a:lnTo>
                <a:lnTo>
                  <a:pt x="2726660" y="881124"/>
                </a:lnTo>
                <a:lnTo>
                  <a:pt x="2682199" y="859404"/>
                </a:lnTo>
                <a:lnTo>
                  <a:pt x="2637080" y="838101"/>
                </a:lnTo>
                <a:lnTo>
                  <a:pt x="2591331" y="817178"/>
                </a:lnTo>
                <a:lnTo>
                  <a:pt x="2544981" y="796601"/>
                </a:lnTo>
                <a:lnTo>
                  <a:pt x="2498058" y="776333"/>
                </a:lnTo>
                <a:lnTo>
                  <a:pt x="2402606" y="736581"/>
                </a:lnTo>
                <a:lnTo>
                  <a:pt x="2255835" y="678371"/>
                </a:lnTo>
                <a:lnTo>
                  <a:pt x="1831796" y="518192"/>
                </a:lnTo>
                <a:lnTo>
                  <a:pt x="1061044" y="518192"/>
                </a:lnTo>
                <a:lnTo>
                  <a:pt x="1012126" y="518150"/>
                </a:lnTo>
                <a:lnTo>
                  <a:pt x="963863" y="517179"/>
                </a:lnTo>
                <a:lnTo>
                  <a:pt x="916274" y="515229"/>
                </a:lnTo>
                <a:lnTo>
                  <a:pt x="869378" y="512250"/>
                </a:lnTo>
                <a:lnTo>
                  <a:pt x="823193" y="508190"/>
                </a:lnTo>
                <a:lnTo>
                  <a:pt x="777737" y="502999"/>
                </a:lnTo>
                <a:lnTo>
                  <a:pt x="733030" y="496626"/>
                </a:lnTo>
                <a:lnTo>
                  <a:pt x="689090" y="489021"/>
                </a:lnTo>
                <a:lnTo>
                  <a:pt x="645935" y="480133"/>
                </a:lnTo>
                <a:lnTo>
                  <a:pt x="603585" y="469911"/>
                </a:lnTo>
                <a:lnTo>
                  <a:pt x="562057" y="458304"/>
                </a:lnTo>
                <a:lnTo>
                  <a:pt x="521371" y="445261"/>
                </a:lnTo>
                <a:lnTo>
                  <a:pt x="481544" y="430733"/>
                </a:lnTo>
                <a:lnTo>
                  <a:pt x="442597" y="414668"/>
                </a:lnTo>
                <a:lnTo>
                  <a:pt x="404546" y="397016"/>
                </a:lnTo>
                <a:lnTo>
                  <a:pt x="367411" y="377725"/>
                </a:lnTo>
                <a:lnTo>
                  <a:pt x="331211" y="356745"/>
                </a:lnTo>
                <a:lnTo>
                  <a:pt x="295963" y="334026"/>
                </a:lnTo>
                <a:lnTo>
                  <a:pt x="261688" y="309517"/>
                </a:lnTo>
                <a:lnTo>
                  <a:pt x="228300" y="283077"/>
                </a:lnTo>
                <a:lnTo>
                  <a:pt x="196125" y="254924"/>
                </a:lnTo>
                <a:lnTo>
                  <a:pt x="164876" y="224739"/>
                </a:lnTo>
                <a:lnTo>
                  <a:pt x="134673" y="192561"/>
                </a:lnTo>
                <a:lnTo>
                  <a:pt x="105535" y="158339"/>
                </a:lnTo>
                <a:lnTo>
                  <a:pt x="77479" y="122023"/>
                </a:lnTo>
                <a:lnTo>
                  <a:pt x="50526" y="83561"/>
                </a:lnTo>
                <a:lnTo>
                  <a:pt x="24693" y="42904"/>
                </a:lnTo>
                <a:lnTo>
                  <a:pt x="0" y="0"/>
                </a:lnTo>
                <a:close/>
              </a:path>
              <a:path w="3199129" h="1658620">
                <a:moveTo>
                  <a:pt x="1692400" y="464760"/>
                </a:moveTo>
                <a:lnTo>
                  <a:pt x="1527724" y="485172"/>
                </a:lnTo>
                <a:lnTo>
                  <a:pt x="1420255" y="496760"/>
                </a:lnTo>
                <a:lnTo>
                  <a:pt x="1314812" y="506257"/>
                </a:lnTo>
                <a:lnTo>
                  <a:pt x="1262897" y="510095"/>
                </a:lnTo>
                <a:lnTo>
                  <a:pt x="1211544" y="513258"/>
                </a:lnTo>
                <a:lnTo>
                  <a:pt x="1160772" y="515696"/>
                </a:lnTo>
                <a:lnTo>
                  <a:pt x="1110599" y="517357"/>
                </a:lnTo>
                <a:lnTo>
                  <a:pt x="1061044" y="518192"/>
                </a:lnTo>
                <a:lnTo>
                  <a:pt x="1831796" y="518192"/>
                </a:lnTo>
                <a:lnTo>
                  <a:pt x="1692400" y="46476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2351" y="4707180"/>
            <a:ext cx="3008630" cy="2138680"/>
          </a:xfrm>
          <a:custGeom>
            <a:avLst/>
            <a:gdLst/>
            <a:ahLst/>
            <a:cxnLst/>
            <a:rect l="l" t="t" r="r" b="b"/>
            <a:pathLst>
              <a:path w="3008629" h="2138679">
                <a:moveTo>
                  <a:pt x="2999766" y="4278"/>
                </a:moveTo>
                <a:lnTo>
                  <a:pt x="2217761" y="314729"/>
                </a:lnTo>
                <a:lnTo>
                  <a:pt x="2040928" y="389680"/>
                </a:lnTo>
                <a:lnTo>
                  <a:pt x="1908679" y="448261"/>
                </a:lnTo>
                <a:lnTo>
                  <a:pt x="1820882" y="488604"/>
                </a:lnTo>
                <a:lnTo>
                  <a:pt x="1733496" y="530080"/>
                </a:lnTo>
                <a:lnTo>
                  <a:pt x="1646624" y="572773"/>
                </a:lnTo>
                <a:lnTo>
                  <a:pt x="1560367" y="616772"/>
                </a:lnTo>
                <a:lnTo>
                  <a:pt x="1517500" y="639287"/>
                </a:lnTo>
                <a:lnTo>
                  <a:pt x="1474825" y="662161"/>
                </a:lnTo>
                <a:lnTo>
                  <a:pt x="1432353" y="685404"/>
                </a:lnTo>
                <a:lnTo>
                  <a:pt x="1390099" y="709028"/>
                </a:lnTo>
                <a:lnTo>
                  <a:pt x="1348073" y="733042"/>
                </a:lnTo>
                <a:lnTo>
                  <a:pt x="1306290" y="757459"/>
                </a:lnTo>
                <a:lnTo>
                  <a:pt x="1264761" y="782287"/>
                </a:lnTo>
                <a:lnTo>
                  <a:pt x="1223499" y="807539"/>
                </a:lnTo>
                <a:lnTo>
                  <a:pt x="1182518" y="833226"/>
                </a:lnTo>
                <a:lnTo>
                  <a:pt x="1141828" y="859357"/>
                </a:lnTo>
                <a:lnTo>
                  <a:pt x="1101444" y="885944"/>
                </a:lnTo>
                <a:lnTo>
                  <a:pt x="1061377" y="912997"/>
                </a:lnTo>
                <a:lnTo>
                  <a:pt x="1021641" y="940527"/>
                </a:lnTo>
                <a:lnTo>
                  <a:pt x="982247" y="968546"/>
                </a:lnTo>
                <a:lnTo>
                  <a:pt x="943209" y="997064"/>
                </a:lnTo>
                <a:lnTo>
                  <a:pt x="904539" y="1026091"/>
                </a:lnTo>
                <a:lnTo>
                  <a:pt x="866250" y="1055639"/>
                </a:lnTo>
                <a:lnTo>
                  <a:pt x="828355" y="1085718"/>
                </a:lnTo>
                <a:lnTo>
                  <a:pt x="790865" y="1116338"/>
                </a:lnTo>
                <a:lnTo>
                  <a:pt x="753794" y="1147512"/>
                </a:lnTo>
                <a:lnTo>
                  <a:pt x="717155" y="1179250"/>
                </a:lnTo>
                <a:lnTo>
                  <a:pt x="680959" y="1211562"/>
                </a:lnTo>
                <a:lnTo>
                  <a:pt x="645220" y="1244459"/>
                </a:lnTo>
                <a:lnTo>
                  <a:pt x="609949" y="1277952"/>
                </a:lnTo>
                <a:lnTo>
                  <a:pt x="575161" y="1312052"/>
                </a:lnTo>
                <a:lnTo>
                  <a:pt x="540867" y="1346769"/>
                </a:lnTo>
                <a:lnTo>
                  <a:pt x="507080" y="1382115"/>
                </a:lnTo>
                <a:lnTo>
                  <a:pt x="473813" y="1418100"/>
                </a:lnTo>
                <a:lnTo>
                  <a:pt x="441077" y="1454736"/>
                </a:lnTo>
                <a:lnTo>
                  <a:pt x="408887" y="1492031"/>
                </a:lnTo>
                <a:lnTo>
                  <a:pt x="377254" y="1529999"/>
                </a:lnTo>
                <a:lnTo>
                  <a:pt x="346192" y="1568649"/>
                </a:lnTo>
                <a:lnTo>
                  <a:pt x="315712" y="1607992"/>
                </a:lnTo>
                <a:lnTo>
                  <a:pt x="285827" y="1648038"/>
                </a:lnTo>
                <a:lnTo>
                  <a:pt x="256550" y="1688800"/>
                </a:lnTo>
                <a:lnTo>
                  <a:pt x="227894" y="1730287"/>
                </a:lnTo>
                <a:lnTo>
                  <a:pt x="199872" y="1772511"/>
                </a:lnTo>
                <a:lnTo>
                  <a:pt x="172495" y="1815481"/>
                </a:lnTo>
                <a:lnTo>
                  <a:pt x="145776" y="1859210"/>
                </a:lnTo>
                <a:lnTo>
                  <a:pt x="119729" y="1903707"/>
                </a:lnTo>
                <a:lnTo>
                  <a:pt x="94365" y="1948984"/>
                </a:lnTo>
                <a:lnTo>
                  <a:pt x="69698" y="1995051"/>
                </a:lnTo>
                <a:lnTo>
                  <a:pt x="45739" y="2041919"/>
                </a:lnTo>
                <a:lnTo>
                  <a:pt x="22502" y="2089599"/>
                </a:lnTo>
                <a:lnTo>
                  <a:pt x="0" y="2138101"/>
                </a:lnTo>
                <a:lnTo>
                  <a:pt x="1654356" y="2138101"/>
                </a:lnTo>
                <a:lnTo>
                  <a:pt x="1661516" y="2094117"/>
                </a:lnTo>
                <a:lnTo>
                  <a:pt x="1669797" y="2050405"/>
                </a:lnTo>
                <a:lnTo>
                  <a:pt x="1679178" y="2006955"/>
                </a:lnTo>
                <a:lnTo>
                  <a:pt x="1689635" y="1963758"/>
                </a:lnTo>
                <a:lnTo>
                  <a:pt x="1701145" y="1920803"/>
                </a:lnTo>
                <a:lnTo>
                  <a:pt x="1713686" y="1878082"/>
                </a:lnTo>
                <a:lnTo>
                  <a:pt x="1727235" y="1835585"/>
                </a:lnTo>
                <a:lnTo>
                  <a:pt x="1741768" y="1793302"/>
                </a:lnTo>
                <a:lnTo>
                  <a:pt x="1757263" y="1751224"/>
                </a:lnTo>
                <a:lnTo>
                  <a:pt x="1773697" y="1709342"/>
                </a:lnTo>
                <a:lnTo>
                  <a:pt x="1791047" y="1667645"/>
                </a:lnTo>
                <a:lnTo>
                  <a:pt x="1809290" y="1626124"/>
                </a:lnTo>
                <a:lnTo>
                  <a:pt x="1828403" y="1584770"/>
                </a:lnTo>
                <a:lnTo>
                  <a:pt x="1848363" y="1543572"/>
                </a:lnTo>
                <a:lnTo>
                  <a:pt x="1869147" y="1502523"/>
                </a:lnTo>
                <a:lnTo>
                  <a:pt x="1890733" y="1461611"/>
                </a:lnTo>
                <a:lnTo>
                  <a:pt x="1913097" y="1420827"/>
                </a:lnTo>
                <a:lnTo>
                  <a:pt x="1936217" y="1380162"/>
                </a:lnTo>
                <a:lnTo>
                  <a:pt x="1960069" y="1339607"/>
                </a:lnTo>
                <a:lnTo>
                  <a:pt x="1984631" y="1299151"/>
                </a:lnTo>
                <a:lnTo>
                  <a:pt x="2009880" y="1258785"/>
                </a:lnTo>
                <a:lnTo>
                  <a:pt x="2035793" y="1218500"/>
                </a:lnTo>
                <a:lnTo>
                  <a:pt x="2062346" y="1178286"/>
                </a:lnTo>
                <a:lnTo>
                  <a:pt x="2089518" y="1138133"/>
                </a:lnTo>
                <a:lnTo>
                  <a:pt x="2117284" y="1098032"/>
                </a:lnTo>
                <a:lnTo>
                  <a:pt x="2145623" y="1057974"/>
                </a:lnTo>
                <a:lnTo>
                  <a:pt x="2174511" y="1017948"/>
                </a:lnTo>
                <a:lnTo>
                  <a:pt x="2203926" y="977945"/>
                </a:lnTo>
                <a:lnTo>
                  <a:pt x="2233843" y="937956"/>
                </a:lnTo>
                <a:lnTo>
                  <a:pt x="2264242" y="897972"/>
                </a:lnTo>
                <a:lnTo>
                  <a:pt x="2295098" y="857981"/>
                </a:lnTo>
                <a:lnTo>
                  <a:pt x="2326388" y="817976"/>
                </a:lnTo>
                <a:lnTo>
                  <a:pt x="2358091" y="777946"/>
                </a:lnTo>
                <a:lnTo>
                  <a:pt x="2390182" y="737882"/>
                </a:lnTo>
                <a:lnTo>
                  <a:pt x="2422639" y="697775"/>
                </a:lnTo>
                <a:lnTo>
                  <a:pt x="2488559" y="617390"/>
                </a:lnTo>
                <a:lnTo>
                  <a:pt x="2589612" y="496247"/>
                </a:lnTo>
                <a:lnTo>
                  <a:pt x="2870680" y="163732"/>
                </a:lnTo>
                <a:lnTo>
                  <a:pt x="2903194" y="124706"/>
                </a:lnTo>
                <a:lnTo>
                  <a:pt x="2935611" y="85188"/>
                </a:lnTo>
                <a:lnTo>
                  <a:pt x="2967834" y="45078"/>
                </a:lnTo>
                <a:lnTo>
                  <a:pt x="2999766" y="4278"/>
                </a:lnTo>
                <a:close/>
              </a:path>
              <a:path w="3008629" h="2138679">
                <a:moveTo>
                  <a:pt x="2929288" y="94583"/>
                </a:moveTo>
                <a:lnTo>
                  <a:pt x="2764220" y="289921"/>
                </a:lnTo>
                <a:lnTo>
                  <a:pt x="2741594" y="316875"/>
                </a:lnTo>
                <a:lnTo>
                  <a:pt x="2774939" y="278658"/>
                </a:lnTo>
                <a:lnTo>
                  <a:pt x="2808223" y="240049"/>
                </a:lnTo>
                <a:lnTo>
                  <a:pt x="2841396" y="201047"/>
                </a:lnTo>
                <a:lnTo>
                  <a:pt x="2874410" y="161646"/>
                </a:lnTo>
                <a:lnTo>
                  <a:pt x="2907217" y="121844"/>
                </a:lnTo>
                <a:lnTo>
                  <a:pt x="2929288" y="94583"/>
                </a:lnTo>
                <a:close/>
              </a:path>
              <a:path w="3008629" h="2138679">
                <a:moveTo>
                  <a:pt x="3008191" y="0"/>
                </a:moveTo>
                <a:lnTo>
                  <a:pt x="3003907" y="0"/>
                </a:lnTo>
                <a:lnTo>
                  <a:pt x="2972014" y="41024"/>
                </a:lnTo>
                <a:lnTo>
                  <a:pt x="2939768" y="81638"/>
                </a:lnTo>
                <a:lnTo>
                  <a:pt x="2929288" y="94583"/>
                </a:lnTo>
                <a:lnTo>
                  <a:pt x="30081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6708" y="3088860"/>
            <a:ext cx="2995930" cy="3756660"/>
          </a:xfrm>
          <a:custGeom>
            <a:avLst/>
            <a:gdLst/>
            <a:ahLst/>
            <a:cxnLst/>
            <a:rect l="l" t="t" r="r" b="b"/>
            <a:pathLst>
              <a:path w="2995929" h="3756659">
                <a:moveTo>
                  <a:pt x="2995400" y="0"/>
                </a:moveTo>
                <a:lnTo>
                  <a:pt x="2995089" y="49215"/>
                </a:lnTo>
                <a:lnTo>
                  <a:pt x="2993201" y="97375"/>
                </a:lnTo>
                <a:lnTo>
                  <a:pt x="2989760" y="144501"/>
                </a:lnTo>
                <a:lnTo>
                  <a:pt x="2984788" y="190613"/>
                </a:lnTo>
                <a:lnTo>
                  <a:pt x="2978311" y="235729"/>
                </a:lnTo>
                <a:lnTo>
                  <a:pt x="2970350" y="279870"/>
                </a:lnTo>
                <a:lnTo>
                  <a:pt x="2960929" y="323056"/>
                </a:lnTo>
                <a:lnTo>
                  <a:pt x="2950072" y="365306"/>
                </a:lnTo>
                <a:lnTo>
                  <a:pt x="2937802" y="406639"/>
                </a:lnTo>
                <a:lnTo>
                  <a:pt x="2924142" y="447077"/>
                </a:lnTo>
                <a:lnTo>
                  <a:pt x="2909116" y="486638"/>
                </a:lnTo>
                <a:lnTo>
                  <a:pt x="2892747" y="525342"/>
                </a:lnTo>
                <a:lnTo>
                  <a:pt x="2875058" y="563209"/>
                </a:lnTo>
                <a:lnTo>
                  <a:pt x="2856073" y="600259"/>
                </a:lnTo>
                <a:lnTo>
                  <a:pt x="2835815" y="636511"/>
                </a:lnTo>
                <a:lnTo>
                  <a:pt x="2814308" y="671986"/>
                </a:lnTo>
                <a:lnTo>
                  <a:pt x="2791575" y="706703"/>
                </a:lnTo>
                <a:lnTo>
                  <a:pt x="2767639" y="740681"/>
                </a:lnTo>
                <a:lnTo>
                  <a:pt x="2742524" y="773941"/>
                </a:lnTo>
                <a:lnTo>
                  <a:pt x="2716253" y="806502"/>
                </a:lnTo>
                <a:lnTo>
                  <a:pt x="2688850" y="838384"/>
                </a:lnTo>
                <a:lnTo>
                  <a:pt x="2660337" y="869607"/>
                </a:lnTo>
                <a:lnTo>
                  <a:pt x="2630738" y="900191"/>
                </a:lnTo>
                <a:lnTo>
                  <a:pt x="2600077" y="930155"/>
                </a:lnTo>
                <a:lnTo>
                  <a:pt x="2568377" y="959518"/>
                </a:lnTo>
                <a:lnTo>
                  <a:pt x="2535662" y="988302"/>
                </a:lnTo>
                <a:lnTo>
                  <a:pt x="2501954" y="1016525"/>
                </a:lnTo>
                <a:lnTo>
                  <a:pt x="2467277" y="1044208"/>
                </a:lnTo>
                <a:lnTo>
                  <a:pt x="2431654" y="1071369"/>
                </a:lnTo>
                <a:lnTo>
                  <a:pt x="2395110" y="1098029"/>
                </a:lnTo>
                <a:lnTo>
                  <a:pt x="2357667" y="1124208"/>
                </a:lnTo>
                <a:lnTo>
                  <a:pt x="2319348" y="1149925"/>
                </a:lnTo>
                <a:lnTo>
                  <a:pt x="2280177" y="1175201"/>
                </a:lnTo>
                <a:lnTo>
                  <a:pt x="2240178" y="1200054"/>
                </a:lnTo>
                <a:lnTo>
                  <a:pt x="2199373" y="1224504"/>
                </a:lnTo>
                <a:lnTo>
                  <a:pt x="2157786" y="1248572"/>
                </a:lnTo>
                <a:lnTo>
                  <a:pt x="2115441" y="1272277"/>
                </a:lnTo>
                <a:lnTo>
                  <a:pt x="2072361" y="1295639"/>
                </a:lnTo>
                <a:lnTo>
                  <a:pt x="2028569" y="1318677"/>
                </a:lnTo>
                <a:lnTo>
                  <a:pt x="1984088" y="1341412"/>
                </a:lnTo>
                <a:lnTo>
                  <a:pt x="1938943" y="1363863"/>
                </a:lnTo>
                <a:lnTo>
                  <a:pt x="1893156" y="1386050"/>
                </a:lnTo>
                <a:lnTo>
                  <a:pt x="1846750" y="1407992"/>
                </a:lnTo>
                <a:lnTo>
                  <a:pt x="1752178" y="1451222"/>
                </a:lnTo>
                <a:lnTo>
                  <a:pt x="1655413" y="1493712"/>
                </a:lnTo>
                <a:lnTo>
                  <a:pt x="1556643" y="1535619"/>
                </a:lnTo>
                <a:lnTo>
                  <a:pt x="1353834" y="1618319"/>
                </a:lnTo>
                <a:lnTo>
                  <a:pt x="1283467" y="1702738"/>
                </a:lnTo>
                <a:lnTo>
                  <a:pt x="935255" y="2114566"/>
                </a:lnTo>
                <a:lnTo>
                  <a:pt x="834203" y="2235709"/>
                </a:lnTo>
                <a:lnTo>
                  <a:pt x="768282" y="2316094"/>
                </a:lnTo>
                <a:lnTo>
                  <a:pt x="735825" y="2356201"/>
                </a:lnTo>
                <a:lnTo>
                  <a:pt x="703734" y="2396265"/>
                </a:lnTo>
                <a:lnTo>
                  <a:pt x="672031" y="2436295"/>
                </a:lnTo>
                <a:lnTo>
                  <a:pt x="640741" y="2476300"/>
                </a:lnTo>
                <a:lnTo>
                  <a:pt x="609885" y="2516291"/>
                </a:lnTo>
                <a:lnTo>
                  <a:pt x="579486" y="2556275"/>
                </a:lnTo>
                <a:lnTo>
                  <a:pt x="549569" y="2596264"/>
                </a:lnTo>
                <a:lnTo>
                  <a:pt x="520154" y="2636267"/>
                </a:lnTo>
                <a:lnTo>
                  <a:pt x="491266" y="2676293"/>
                </a:lnTo>
                <a:lnTo>
                  <a:pt x="462927" y="2716351"/>
                </a:lnTo>
                <a:lnTo>
                  <a:pt x="435161" y="2756452"/>
                </a:lnTo>
                <a:lnTo>
                  <a:pt x="407989" y="2796605"/>
                </a:lnTo>
                <a:lnTo>
                  <a:pt x="381436" y="2836819"/>
                </a:lnTo>
                <a:lnTo>
                  <a:pt x="355523" y="2877104"/>
                </a:lnTo>
                <a:lnTo>
                  <a:pt x="330274" y="2917470"/>
                </a:lnTo>
                <a:lnTo>
                  <a:pt x="305712" y="2957926"/>
                </a:lnTo>
                <a:lnTo>
                  <a:pt x="281860" y="2998481"/>
                </a:lnTo>
                <a:lnTo>
                  <a:pt x="258740" y="3039146"/>
                </a:lnTo>
                <a:lnTo>
                  <a:pt x="236376" y="3079930"/>
                </a:lnTo>
                <a:lnTo>
                  <a:pt x="214790" y="3120842"/>
                </a:lnTo>
                <a:lnTo>
                  <a:pt x="194006" y="3161891"/>
                </a:lnTo>
                <a:lnTo>
                  <a:pt x="174046" y="3203089"/>
                </a:lnTo>
                <a:lnTo>
                  <a:pt x="154933" y="3244443"/>
                </a:lnTo>
                <a:lnTo>
                  <a:pt x="136690" y="3285964"/>
                </a:lnTo>
                <a:lnTo>
                  <a:pt x="119340" y="3327661"/>
                </a:lnTo>
                <a:lnTo>
                  <a:pt x="102906" y="3369543"/>
                </a:lnTo>
                <a:lnTo>
                  <a:pt x="87411" y="3411621"/>
                </a:lnTo>
                <a:lnTo>
                  <a:pt x="72878" y="3453904"/>
                </a:lnTo>
                <a:lnTo>
                  <a:pt x="59329" y="3496401"/>
                </a:lnTo>
                <a:lnTo>
                  <a:pt x="46788" y="3539122"/>
                </a:lnTo>
                <a:lnTo>
                  <a:pt x="35278" y="3582077"/>
                </a:lnTo>
                <a:lnTo>
                  <a:pt x="24821" y="3625274"/>
                </a:lnTo>
                <a:lnTo>
                  <a:pt x="15440" y="3668724"/>
                </a:lnTo>
                <a:lnTo>
                  <a:pt x="7159" y="3712436"/>
                </a:lnTo>
                <a:lnTo>
                  <a:pt x="0" y="3756420"/>
                </a:lnTo>
                <a:lnTo>
                  <a:pt x="676845" y="3756420"/>
                </a:lnTo>
                <a:lnTo>
                  <a:pt x="721455" y="3738922"/>
                </a:lnTo>
                <a:lnTo>
                  <a:pt x="765716" y="3720899"/>
                </a:lnTo>
                <a:lnTo>
                  <a:pt x="809625" y="3702353"/>
                </a:lnTo>
                <a:lnTo>
                  <a:pt x="853180" y="3683286"/>
                </a:lnTo>
                <a:lnTo>
                  <a:pt x="896379" y="3663701"/>
                </a:lnTo>
                <a:lnTo>
                  <a:pt x="939219" y="3643602"/>
                </a:lnTo>
                <a:lnTo>
                  <a:pt x="981698" y="3622989"/>
                </a:lnTo>
                <a:lnTo>
                  <a:pt x="1023812" y="3601866"/>
                </a:lnTo>
                <a:lnTo>
                  <a:pt x="1065559" y="3580236"/>
                </a:lnTo>
                <a:lnTo>
                  <a:pt x="1106936" y="3558100"/>
                </a:lnTo>
                <a:lnTo>
                  <a:pt x="1147942" y="3535462"/>
                </a:lnTo>
                <a:lnTo>
                  <a:pt x="1188573" y="3512324"/>
                </a:lnTo>
                <a:lnTo>
                  <a:pt x="1228826" y="3488688"/>
                </a:lnTo>
                <a:lnTo>
                  <a:pt x="1268700" y="3464558"/>
                </a:lnTo>
                <a:lnTo>
                  <a:pt x="1308191" y="3439935"/>
                </a:lnTo>
                <a:lnTo>
                  <a:pt x="1347298" y="3414822"/>
                </a:lnTo>
                <a:lnTo>
                  <a:pt x="1386016" y="3389223"/>
                </a:lnTo>
                <a:lnTo>
                  <a:pt x="1424345" y="3363138"/>
                </a:lnTo>
                <a:lnTo>
                  <a:pt x="1462281" y="3336572"/>
                </a:lnTo>
                <a:lnTo>
                  <a:pt x="1499821" y="3309525"/>
                </a:lnTo>
                <a:lnTo>
                  <a:pt x="1536963" y="3282002"/>
                </a:lnTo>
                <a:lnTo>
                  <a:pt x="1573705" y="3254004"/>
                </a:lnTo>
                <a:lnTo>
                  <a:pt x="1610043" y="3225535"/>
                </a:lnTo>
                <a:lnTo>
                  <a:pt x="1645976" y="3196596"/>
                </a:lnTo>
                <a:lnTo>
                  <a:pt x="1681501" y="3167190"/>
                </a:lnTo>
                <a:lnTo>
                  <a:pt x="1716614" y="3137320"/>
                </a:lnTo>
                <a:lnTo>
                  <a:pt x="1751314" y="3106988"/>
                </a:lnTo>
                <a:lnTo>
                  <a:pt x="1785598" y="3076197"/>
                </a:lnTo>
                <a:lnTo>
                  <a:pt x="1819463" y="3044949"/>
                </a:lnTo>
                <a:lnTo>
                  <a:pt x="1852906" y="3013248"/>
                </a:lnTo>
                <a:lnTo>
                  <a:pt x="1885926" y="2981094"/>
                </a:lnTo>
                <a:lnTo>
                  <a:pt x="1918519" y="2948492"/>
                </a:lnTo>
                <a:lnTo>
                  <a:pt x="1950683" y="2915443"/>
                </a:lnTo>
                <a:lnTo>
                  <a:pt x="1982416" y="2881951"/>
                </a:lnTo>
                <a:lnTo>
                  <a:pt x="2013714" y="2848017"/>
                </a:lnTo>
                <a:lnTo>
                  <a:pt x="2044575" y="2813645"/>
                </a:lnTo>
                <a:lnTo>
                  <a:pt x="2074996" y="2778836"/>
                </a:lnTo>
                <a:lnTo>
                  <a:pt x="2104976" y="2743593"/>
                </a:lnTo>
                <a:lnTo>
                  <a:pt x="2134511" y="2707920"/>
                </a:lnTo>
                <a:lnTo>
                  <a:pt x="2163599" y="2671818"/>
                </a:lnTo>
                <a:lnTo>
                  <a:pt x="2192236" y="2635290"/>
                </a:lnTo>
                <a:lnTo>
                  <a:pt x="2220422" y="2598338"/>
                </a:lnTo>
                <a:lnTo>
                  <a:pt x="2248152" y="2560966"/>
                </a:lnTo>
                <a:lnTo>
                  <a:pt x="2275424" y="2523175"/>
                </a:lnTo>
                <a:lnTo>
                  <a:pt x="2302237" y="2484968"/>
                </a:lnTo>
                <a:lnTo>
                  <a:pt x="2328586" y="2446348"/>
                </a:lnTo>
                <a:lnTo>
                  <a:pt x="2354470" y="2407318"/>
                </a:lnTo>
                <a:lnTo>
                  <a:pt x="2379887" y="2367879"/>
                </a:lnTo>
                <a:lnTo>
                  <a:pt x="2404832" y="2328035"/>
                </a:lnTo>
                <a:lnTo>
                  <a:pt x="2429304" y="2287787"/>
                </a:lnTo>
                <a:lnTo>
                  <a:pt x="2453301" y="2247140"/>
                </a:lnTo>
                <a:lnTo>
                  <a:pt x="2476819" y="2206094"/>
                </a:lnTo>
                <a:lnTo>
                  <a:pt x="2499856" y="2164653"/>
                </a:lnTo>
                <a:lnTo>
                  <a:pt x="2522409" y="2122819"/>
                </a:lnTo>
                <a:lnTo>
                  <a:pt x="2544477" y="2080594"/>
                </a:lnTo>
                <a:lnTo>
                  <a:pt x="2566055" y="2037982"/>
                </a:lnTo>
                <a:lnTo>
                  <a:pt x="2587143" y="1994985"/>
                </a:lnTo>
                <a:lnTo>
                  <a:pt x="2607736" y="1951605"/>
                </a:lnTo>
                <a:lnTo>
                  <a:pt x="2627832" y="1907845"/>
                </a:lnTo>
                <a:lnTo>
                  <a:pt x="2647430" y="1863708"/>
                </a:lnTo>
                <a:lnTo>
                  <a:pt x="2666526" y="1819195"/>
                </a:lnTo>
                <a:lnTo>
                  <a:pt x="2685117" y="1774310"/>
                </a:lnTo>
                <a:lnTo>
                  <a:pt x="2703202" y="1729056"/>
                </a:lnTo>
                <a:lnTo>
                  <a:pt x="2720777" y="1683433"/>
                </a:lnTo>
                <a:lnTo>
                  <a:pt x="2737840" y="1637447"/>
                </a:lnTo>
                <a:lnTo>
                  <a:pt x="2754388" y="1591098"/>
                </a:lnTo>
                <a:lnTo>
                  <a:pt x="2770419" y="1544389"/>
                </a:lnTo>
                <a:lnTo>
                  <a:pt x="2785930" y="1497323"/>
                </a:lnTo>
                <a:lnTo>
                  <a:pt x="2800919" y="1449902"/>
                </a:lnTo>
                <a:lnTo>
                  <a:pt x="2815382" y="1402130"/>
                </a:lnTo>
                <a:lnTo>
                  <a:pt x="2829318" y="1354008"/>
                </a:lnTo>
                <a:lnTo>
                  <a:pt x="2842724" y="1305539"/>
                </a:lnTo>
                <a:lnTo>
                  <a:pt x="2855596" y="1256726"/>
                </a:lnTo>
                <a:lnTo>
                  <a:pt x="2867934" y="1207571"/>
                </a:lnTo>
                <a:lnTo>
                  <a:pt x="2879733" y="1158076"/>
                </a:lnTo>
                <a:lnTo>
                  <a:pt x="2890991" y="1108245"/>
                </a:lnTo>
                <a:lnTo>
                  <a:pt x="2901707" y="1058080"/>
                </a:lnTo>
                <a:lnTo>
                  <a:pt x="2911876" y="1007583"/>
                </a:lnTo>
                <a:lnTo>
                  <a:pt x="2921497" y="956757"/>
                </a:lnTo>
                <a:lnTo>
                  <a:pt x="2930568" y="905605"/>
                </a:lnTo>
                <a:lnTo>
                  <a:pt x="2939084" y="854129"/>
                </a:lnTo>
                <a:lnTo>
                  <a:pt x="2947044" y="802331"/>
                </a:lnTo>
                <a:lnTo>
                  <a:pt x="2954446" y="750214"/>
                </a:lnTo>
                <a:lnTo>
                  <a:pt x="2961286" y="697782"/>
                </a:lnTo>
                <a:lnTo>
                  <a:pt x="2967562" y="645035"/>
                </a:lnTo>
                <a:lnTo>
                  <a:pt x="2973272" y="591977"/>
                </a:lnTo>
                <a:lnTo>
                  <a:pt x="2978412" y="538611"/>
                </a:lnTo>
                <a:lnTo>
                  <a:pt x="2982981" y="484938"/>
                </a:lnTo>
                <a:lnTo>
                  <a:pt x="2986975" y="430962"/>
                </a:lnTo>
                <a:lnTo>
                  <a:pt x="2986975" y="409856"/>
                </a:lnTo>
                <a:lnTo>
                  <a:pt x="2987644" y="396544"/>
                </a:lnTo>
                <a:lnTo>
                  <a:pt x="2990589" y="368263"/>
                </a:lnTo>
                <a:lnTo>
                  <a:pt x="2991259" y="354952"/>
                </a:lnTo>
                <a:lnTo>
                  <a:pt x="2991323" y="313375"/>
                </a:lnTo>
                <a:lnTo>
                  <a:pt x="2991776" y="302133"/>
                </a:lnTo>
                <a:lnTo>
                  <a:pt x="2993006" y="290918"/>
                </a:lnTo>
                <a:lnTo>
                  <a:pt x="2995400" y="278941"/>
                </a:lnTo>
                <a:lnTo>
                  <a:pt x="2995400" y="0"/>
                </a:lnTo>
                <a:close/>
              </a:path>
            </a:pathLst>
          </a:custGeom>
          <a:solidFill>
            <a:srgbClr val="009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2118" y="107"/>
            <a:ext cx="1200785" cy="4711700"/>
          </a:xfrm>
          <a:custGeom>
            <a:avLst/>
            <a:gdLst/>
            <a:ahLst/>
            <a:cxnLst/>
            <a:rect l="l" t="t" r="r" b="b"/>
            <a:pathLst>
              <a:path w="1200784" h="4711700">
                <a:moveTo>
                  <a:pt x="753098" y="0"/>
                </a:moveTo>
                <a:lnTo>
                  <a:pt x="143794" y="0"/>
                </a:lnTo>
                <a:lnTo>
                  <a:pt x="183287" y="50125"/>
                </a:lnTo>
                <a:lnTo>
                  <a:pt x="221785" y="100053"/>
                </a:lnTo>
                <a:lnTo>
                  <a:pt x="259296" y="149782"/>
                </a:lnTo>
                <a:lnTo>
                  <a:pt x="295829" y="199313"/>
                </a:lnTo>
                <a:lnTo>
                  <a:pt x="331391" y="248646"/>
                </a:lnTo>
                <a:lnTo>
                  <a:pt x="365990" y="297781"/>
                </a:lnTo>
                <a:lnTo>
                  <a:pt x="399634" y="346719"/>
                </a:lnTo>
                <a:lnTo>
                  <a:pt x="432331" y="395460"/>
                </a:lnTo>
                <a:lnTo>
                  <a:pt x="464089" y="444003"/>
                </a:lnTo>
                <a:lnTo>
                  <a:pt x="494917" y="492349"/>
                </a:lnTo>
                <a:lnTo>
                  <a:pt x="524822" y="540499"/>
                </a:lnTo>
                <a:lnTo>
                  <a:pt x="553812" y="588452"/>
                </a:lnTo>
                <a:lnTo>
                  <a:pt x="581895" y="636208"/>
                </a:lnTo>
                <a:lnTo>
                  <a:pt x="609079" y="683768"/>
                </a:lnTo>
                <a:lnTo>
                  <a:pt x="635373" y="731132"/>
                </a:lnTo>
                <a:lnTo>
                  <a:pt x="660783" y="778300"/>
                </a:lnTo>
                <a:lnTo>
                  <a:pt x="685319" y="825272"/>
                </a:lnTo>
                <a:lnTo>
                  <a:pt x="708988" y="872049"/>
                </a:lnTo>
                <a:lnTo>
                  <a:pt x="731799" y="918630"/>
                </a:lnTo>
                <a:lnTo>
                  <a:pt x="753759" y="965017"/>
                </a:lnTo>
                <a:lnTo>
                  <a:pt x="774875" y="1011208"/>
                </a:lnTo>
                <a:lnTo>
                  <a:pt x="795158" y="1057204"/>
                </a:lnTo>
                <a:lnTo>
                  <a:pt x="814613" y="1103005"/>
                </a:lnTo>
                <a:lnTo>
                  <a:pt x="833249" y="1148612"/>
                </a:lnTo>
                <a:lnTo>
                  <a:pt x="851075" y="1194025"/>
                </a:lnTo>
                <a:lnTo>
                  <a:pt x="868098" y="1239243"/>
                </a:lnTo>
                <a:lnTo>
                  <a:pt x="884327" y="1284268"/>
                </a:lnTo>
                <a:lnTo>
                  <a:pt x="899769" y="1329099"/>
                </a:lnTo>
                <a:lnTo>
                  <a:pt x="914431" y="1373736"/>
                </a:lnTo>
                <a:lnTo>
                  <a:pt x="928324" y="1418180"/>
                </a:lnTo>
                <a:lnTo>
                  <a:pt x="941453" y="1462430"/>
                </a:lnTo>
                <a:lnTo>
                  <a:pt x="953828" y="1506487"/>
                </a:lnTo>
                <a:lnTo>
                  <a:pt x="965456" y="1550352"/>
                </a:lnTo>
                <a:lnTo>
                  <a:pt x="976345" y="1594024"/>
                </a:lnTo>
                <a:lnTo>
                  <a:pt x="986504" y="1637503"/>
                </a:lnTo>
                <a:lnTo>
                  <a:pt x="995940" y="1680789"/>
                </a:lnTo>
                <a:lnTo>
                  <a:pt x="1004661" y="1723884"/>
                </a:lnTo>
                <a:lnTo>
                  <a:pt x="1012676" y="1766787"/>
                </a:lnTo>
                <a:lnTo>
                  <a:pt x="1019992" y="1809497"/>
                </a:lnTo>
                <a:lnTo>
                  <a:pt x="1026617" y="1852017"/>
                </a:lnTo>
                <a:lnTo>
                  <a:pt x="1032560" y="1894344"/>
                </a:lnTo>
                <a:lnTo>
                  <a:pt x="1037828" y="1936480"/>
                </a:lnTo>
                <a:lnTo>
                  <a:pt x="1042429" y="1978426"/>
                </a:lnTo>
                <a:lnTo>
                  <a:pt x="1046372" y="2020180"/>
                </a:lnTo>
                <a:lnTo>
                  <a:pt x="1049664" y="2061743"/>
                </a:lnTo>
                <a:lnTo>
                  <a:pt x="1052313" y="2103116"/>
                </a:lnTo>
                <a:lnTo>
                  <a:pt x="1054328" y="2144299"/>
                </a:lnTo>
                <a:lnTo>
                  <a:pt x="1055716" y="2185291"/>
                </a:lnTo>
                <a:lnTo>
                  <a:pt x="1056486" y="2226093"/>
                </a:lnTo>
                <a:lnTo>
                  <a:pt x="1056551" y="2275176"/>
                </a:lnTo>
                <a:lnTo>
                  <a:pt x="1056201" y="2307128"/>
                </a:lnTo>
                <a:lnTo>
                  <a:pt x="1055162" y="2347361"/>
                </a:lnTo>
                <a:lnTo>
                  <a:pt x="1053537" y="2387405"/>
                </a:lnTo>
                <a:lnTo>
                  <a:pt x="1053537" y="2455001"/>
                </a:lnTo>
                <a:lnTo>
                  <a:pt x="1052512" y="2455001"/>
                </a:lnTo>
                <a:lnTo>
                  <a:pt x="1049315" y="2494595"/>
                </a:lnTo>
                <a:lnTo>
                  <a:pt x="1044135" y="2546559"/>
                </a:lnTo>
                <a:lnTo>
                  <a:pt x="1038016" y="2598203"/>
                </a:lnTo>
                <a:lnTo>
                  <a:pt x="1030976" y="2649527"/>
                </a:lnTo>
                <a:lnTo>
                  <a:pt x="1023035" y="2700531"/>
                </a:lnTo>
                <a:lnTo>
                  <a:pt x="1014209" y="2751217"/>
                </a:lnTo>
                <a:lnTo>
                  <a:pt x="1004518" y="2801584"/>
                </a:lnTo>
                <a:lnTo>
                  <a:pt x="993980" y="2851633"/>
                </a:lnTo>
                <a:lnTo>
                  <a:pt x="982613" y="2901366"/>
                </a:lnTo>
                <a:lnTo>
                  <a:pt x="970435" y="2950781"/>
                </a:lnTo>
                <a:lnTo>
                  <a:pt x="957466" y="2999881"/>
                </a:lnTo>
                <a:lnTo>
                  <a:pt x="943722" y="3048666"/>
                </a:lnTo>
                <a:lnTo>
                  <a:pt x="929224" y="3097135"/>
                </a:lnTo>
                <a:lnTo>
                  <a:pt x="913988" y="3145290"/>
                </a:lnTo>
                <a:lnTo>
                  <a:pt x="898034" y="3193132"/>
                </a:lnTo>
                <a:lnTo>
                  <a:pt x="881380" y="3240660"/>
                </a:lnTo>
                <a:lnTo>
                  <a:pt x="864044" y="3287876"/>
                </a:lnTo>
                <a:lnTo>
                  <a:pt x="846044" y="3334780"/>
                </a:lnTo>
                <a:lnTo>
                  <a:pt x="827399" y="3381373"/>
                </a:lnTo>
                <a:lnTo>
                  <a:pt x="808127" y="3427654"/>
                </a:lnTo>
                <a:lnTo>
                  <a:pt x="788247" y="3473626"/>
                </a:lnTo>
                <a:lnTo>
                  <a:pt x="767777" y="3519288"/>
                </a:lnTo>
                <a:lnTo>
                  <a:pt x="746735" y="3564640"/>
                </a:lnTo>
                <a:lnTo>
                  <a:pt x="725140" y="3609684"/>
                </a:lnTo>
                <a:lnTo>
                  <a:pt x="703010" y="3654421"/>
                </a:lnTo>
                <a:lnTo>
                  <a:pt x="680363" y="3698849"/>
                </a:lnTo>
                <a:lnTo>
                  <a:pt x="657218" y="3742971"/>
                </a:lnTo>
                <a:lnTo>
                  <a:pt x="633593" y="3786787"/>
                </a:lnTo>
                <a:lnTo>
                  <a:pt x="609506" y="3830297"/>
                </a:lnTo>
                <a:lnTo>
                  <a:pt x="584976" y="3873502"/>
                </a:lnTo>
                <a:lnTo>
                  <a:pt x="560022" y="3916403"/>
                </a:lnTo>
                <a:lnTo>
                  <a:pt x="534661" y="3958999"/>
                </a:lnTo>
                <a:lnTo>
                  <a:pt x="508912" y="4001293"/>
                </a:lnTo>
                <a:lnTo>
                  <a:pt x="482793" y="4043283"/>
                </a:lnTo>
                <a:lnTo>
                  <a:pt x="456323" y="4084971"/>
                </a:lnTo>
                <a:lnTo>
                  <a:pt x="429520" y="4126358"/>
                </a:lnTo>
                <a:lnTo>
                  <a:pt x="402402" y="4167443"/>
                </a:lnTo>
                <a:lnTo>
                  <a:pt x="374988" y="4208228"/>
                </a:lnTo>
                <a:lnTo>
                  <a:pt x="347296" y="4248713"/>
                </a:lnTo>
                <a:lnTo>
                  <a:pt x="319344" y="4288899"/>
                </a:lnTo>
                <a:lnTo>
                  <a:pt x="291152" y="4328786"/>
                </a:lnTo>
                <a:lnTo>
                  <a:pt x="262736" y="4368375"/>
                </a:lnTo>
                <a:lnTo>
                  <a:pt x="234116" y="4407666"/>
                </a:lnTo>
                <a:lnTo>
                  <a:pt x="205310" y="4446660"/>
                </a:lnTo>
                <a:lnTo>
                  <a:pt x="176336" y="4485358"/>
                </a:lnTo>
                <a:lnTo>
                  <a:pt x="147213" y="4523760"/>
                </a:lnTo>
                <a:lnTo>
                  <a:pt x="117959" y="4561866"/>
                </a:lnTo>
                <a:lnTo>
                  <a:pt x="88592" y="4599678"/>
                </a:lnTo>
                <a:lnTo>
                  <a:pt x="59131" y="4637195"/>
                </a:lnTo>
                <a:lnTo>
                  <a:pt x="29594" y="4674419"/>
                </a:lnTo>
                <a:lnTo>
                  <a:pt x="0" y="4711350"/>
                </a:lnTo>
                <a:lnTo>
                  <a:pt x="4141" y="4711350"/>
                </a:lnTo>
                <a:lnTo>
                  <a:pt x="4141" y="4707072"/>
                </a:lnTo>
                <a:lnTo>
                  <a:pt x="54359" y="4645812"/>
                </a:lnTo>
                <a:lnTo>
                  <a:pt x="104362" y="4584072"/>
                </a:lnTo>
                <a:lnTo>
                  <a:pt x="154084" y="4521821"/>
                </a:lnTo>
                <a:lnTo>
                  <a:pt x="178818" y="4490496"/>
                </a:lnTo>
                <a:lnTo>
                  <a:pt x="203457" y="4459033"/>
                </a:lnTo>
                <a:lnTo>
                  <a:pt x="227993" y="4427428"/>
                </a:lnTo>
                <a:lnTo>
                  <a:pt x="252416" y="4395677"/>
                </a:lnTo>
                <a:lnTo>
                  <a:pt x="276718" y="4363777"/>
                </a:lnTo>
                <a:lnTo>
                  <a:pt x="300892" y="4331725"/>
                </a:lnTo>
                <a:lnTo>
                  <a:pt x="324929" y="4299517"/>
                </a:lnTo>
                <a:lnTo>
                  <a:pt x="348821" y="4267150"/>
                </a:lnTo>
                <a:lnTo>
                  <a:pt x="372558" y="4234618"/>
                </a:lnTo>
                <a:lnTo>
                  <a:pt x="396133" y="4201921"/>
                </a:lnTo>
                <a:lnTo>
                  <a:pt x="419538" y="4169052"/>
                </a:lnTo>
                <a:lnTo>
                  <a:pt x="442764" y="4136010"/>
                </a:lnTo>
                <a:lnTo>
                  <a:pt x="465803" y="4102790"/>
                </a:lnTo>
                <a:lnTo>
                  <a:pt x="488646" y="4069389"/>
                </a:lnTo>
                <a:lnTo>
                  <a:pt x="511286" y="4035803"/>
                </a:lnTo>
                <a:lnTo>
                  <a:pt x="533713" y="4002029"/>
                </a:lnTo>
                <a:lnTo>
                  <a:pt x="555920" y="3968063"/>
                </a:lnTo>
                <a:lnTo>
                  <a:pt x="577897" y="3933902"/>
                </a:lnTo>
                <a:lnTo>
                  <a:pt x="599638" y="3899542"/>
                </a:lnTo>
                <a:lnTo>
                  <a:pt x="621133" y="3864978"/>
                </a:lnTo>
                <a:lnTo>
                  <a:pt x="642374" y="3830209"/>
                </a:lnTo>
                <a:lnTo>
                  <a:pt x="663353" y="3795230"/>
                </a:lnTo>
                <a:lnTo>
                  <a:pt x="684061" y="3760037"/>
                </a:lnTo>
                <a:lnTo>
                  <a:pt x="704490" y="3724628"/>
                </a:lnTo>
                <a:lnTo>
                  <a:pt x="724632" y="3688998"/>
                </a:lnTo>
                <a:lnTo>
                  <a:pt x="744478" y="3653143"/>
                </a:lnTo>
                <a:lnTo>
                  <a:pt x="764020" y="3617062"/>
                </a:lnTo>
                <a:lnTo>
                  <a:pt x="783250" y="3580748"/>
                </a:lnTo>
                <a:lnTo>
                  <a:pt x="802160" y="3544200"/>
                </a:lnTo>
                <a:lnTo>
                  <a:pt x="820740" y="3507414"/>
                </a:lnTo>
                <a:lnTo>
                  <a:pt x="838983" y="3470385"/>
                </a:lnTo>
                <a:lnTo>
                  <a:pt x="856880" y="3433111"/>
                </a:lnTo>
                <a:lnTo>
                  <a:pt x="874423" y="3395588"/>
                </a:lnTo>
                <a:lnTo>
                  <a:pt x="891604" y="3357812"/>
                </a:lnTo>
                <a:lnTo>
                  <a:pt x="908414" y="3319779"/>
                </a:lnTo>
                <a:lnTo>
                  <a:pt x="924845" y="3281487"/>
                </a:lnTo>
                <a:lnTo>
                  <a:pt x="940889" y="3242931"/>
                </a:lnTo>
                <a:lnTo>
                  <a:pt x="956537" y="3204108"/>
                </a:lnTo>
                <a:lnTo>
                  <a:pt x="971781" y="3165014"/>
                </a:lnTo>
                <a:lnTo>
                  <a:pt x="986612" y="3125646"/>
                </a:lnTo>
                <a:lnTo>
                  <a:pt x="1001023" y="3086000"/>
                </a:lnTo>
                <a:lnTo>
                  <a:pt x="1015004" y="3046073"/>
                </a:lnTo>
                <a:lnTo>
                  <a:pt x="1028548" y="3005861"/>
                </a:lnTo>
                <a:lnTo>
                  <a:pt x="1041646" y="2965360"/>
                </a:lnTo>
                <a:lnTo>
                  <a:pt x="1054291" y="2924567"/>
                </a:lnTo>
                <a:lnTo>
                  <a:pt x="1066472" y="2883478"/>
                </a:lnTo>
                <a:lnTo>
                  <a:pt x="1078183" y="2842090"/>
                </a:lnTo>
                <a:lnTo>
                  <a:pt x="1089414" y="2800399"/>
                </a:lnTo>
                <a:lnTo>
                  <a:pt x="1100159" y="2758401"/>
                </a:lnTo>
                <a:lnTo>
                  <a:pt x="1110407" y="2716094"/>
                </a:lnTo>
                <a:lnTo>
                  <a:pt x="1120151" y="2673473"/>
                </a:lnTo>
                <a:lnTo>
                  <a:pt x="1129382" y="2630534"/>
                </a:lnTo>
                <a:lnTo>
                  <a:pt x="1138093" y="2587275"/>
                </a:lnTo>
                <a:lnTo>
                  <a:pt x="1146274" y="2543691"/>
                </a:lnTo>
                <a:lnTo>
                  <a:pt x="1153918" y="2499779"/>
                </a:lnTo>
                <a:lnTo>
                  <a:pt x="1161094" y="2455001"/>
                </a:lnTo>
                <a:lnTo>
                  <a:pt x="1053537" y="2455001"/>
                </a:lnTo>
                <a:lnTo>
                  <a:pt x="1053537" y="2442309"/>
                </a:lnTo>
                <a:lnTo>
                  <a:pt x="1162958" y="2442309"/>
                </a:lnTo>
                <a:lnTo>
                  <a:pt x="1167560" y="2410958"/>
                </a:lnTo>
                <a:lnTo>
                  <a:pt x="1173541" y="2366041"/>
                </a:lnTo>
                <a:lnTo>
                  <a:pt x="1178951" y="2320782"/>
                </a:lnTo>
                <a:lnTo>
                  <a:pt x="1183782" y="2275176"/>
                </a:lnTo>
                <a:lnTo>
                  <a:pt x="1188025" y="2229222"/>
                </a:lnTo>
                <a:lnTo>
                  <a:pt x="1191672" y="2182914"/>
                </a:lnTo>
                <a:lnTo>
                  <a:pt x="1194715" y="2136250"/>
                </a:lnTo>
                <a:lnTo>
                  <a:pt x="1197145" y="2089225"/>
                </a:lnTo>
                <a:lnTo>
                  <a:pt x="1198954" y="2041837"/>
                </a:lnTo>
                <a:lnTo>
                  <a:pt x="1200134" y="1994081"/>
                </a:lnTo>
                <a:lnTo>
                  <a:pt x="1200677" y="1945954"/>
                </a:lnTo>
                <a:lnTo>
                  <a:pt x="1200573" y="1897453"/>
                </a:lnTo>
                <a:lnTo>
                  <a:pt x="1199815" y="1848574"/>
                </a:lnTo>
                <a:lnTo>
                  <a:pt x="1198394" y="1799313"/>
                </a:lnTo>
                <a:lnTo>
                  <a:pt x="1196302" y="1749666"/>
                </a:lnTo>
                <a:lnTo>
                  <a:pt x="1193531" y="1699631"/>
                </a:lnTo>
                <a:lnTo>
                  <a:pt x="1190072" y="1649204"/>
                </a:lnTo>
                <a:lnTo>
                  <a:pt x="1185917" y="1598380"/>
                </a:lnTo>
                <a:lnTo>
                  <a:pt x="1181057" y="1547157"/>
                </a:lnTo>
                <a:lnTo>
                  <a:pt x="1175485" y="1495531"/>
                </a:lnTo>
                <a:lnTo>
                  <a:pt x="1169192" y="1443498"/>
                </a:lnTo>
                <a:lnTo>
                  <a:pt x="1162169" y="1391054"/>
                </a:lnTo>
                <a:lnTo>
                  <a:pt x="1154408" y="1338197"/>
                </a:lnTo>
                <a:lnTo>
                  <a:pt x="1145789" y="1284268"/>
                </a:lnTo>
                <a:lnTo>
                  <a:pt x="1136640" y="1231226"/>
                </a:lnTo>
                <a:lnTo>
                  <a:pt x="1126616" y="1177105"/>
                </a:lnTo>
                <a:lnTo>
                  <a:pt x="1115821" y="1122557"/>
                </a:lnTo>
                <a:lnTo>
                  <a:pt x="1104247" y="1067576"/>
                </a:lnTo>
                <a:lnTo>
                  <a:pt x="1091884" y="1012160"/>
                </a:lnTo>
                <a:lnTo>
                  <a:pt x="1078725" y="956305"/>
                </a:lnTo>
                <a:lnTo>
                  <a:pt x="1064762" y="900007"/>
                </a:lnTo>
                <a:lnTo>
                  <a:pt x="1049986" y="843263"/>
                </a:lnTo>
                <a:lnTo>
                  <a:pt x="1034389" y="786070"/>
                </a:lnTo>
                <a:lnTo>
                  <a:pt x="1017962" y="728423"/>
                </a:lnTo>
                <a:lnTo>
                  <a:pt x="1000697" y="670319"/>
                </a:lnTo>
                <a:lnTo>
                  <a:pt x="982586" y="611755"/>
                </a:lnTo>
                <a:lnTo>
                  <a:pt x="963621" y="552727"/>
                </a:lnTo>
                <a:lnTo>
                  <a:pt x="943792" y="493231"/>
                </a:lnTo>
                <a:lnTo>
                  <a:pt x="923092" y="433264"/>
                </a:lnTo>
                <a:lnTo>
                  <a:pt x="901513" y="372822"/>
                </a:lnTo>
                <a:lnTo>
                  <a:pt x="879046" y="311902"/>
                </a:lnTo>
                <a:lnTo>
                  <a:pt x="855682" y="250500"/>
                </a:lnTo>
                <a:lnTo>
                  <a:pt x="831414" y="188612"/>
                </a:lnTo>
                <a:lnTo>
                  <a:pt x="806233" y="126235"/>
                </a:lnTo>
                <a:lnTo>
                  <a:pt x="780130" y="63365"/>
                </a:lnTo>
                <a:lnTo>
                  <a:pt x="7530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0543" y="107"/>
            <a:ext cx="1642110" cy="4707255"/>
          </a:xfrm>
          <a:custGeom>
            <a:avLst/>
            <a:gdLst/>
            <a:ahLst/>
            <a:cxnLst/>
            <a:rect l="l" t="t" r="r" b="b"/>
            <a:pathLst>
              <a:path w="1642109" h="4707255">
                <a:moveTo>
                  <a:pt x="820782" y="0"/>
                </a:moveTo>
                <a:lnTo>
                  <a:pt x="786940" y="0"/>
                </a:lnTo>
                <a:lnTo>
                  <a:pt x="813851" y="63365"/>
                </a:lnTo>
                <a:lnTo>
                  <a:pt x="839819" y="126235"/>
                </a:lnTo>
                <a:lnTo>
                  <a:pt x="864853" y="188612"/>
                </a:lnTo>
                <a:lnTo>
                  <a:pt x="888962" y="250500"/>
                </a:lnTo>
                <a:lnTo>
                  <a:pt x="912154" y="311902"/>
                </a:lnTo>
                <a:lnTo>
                  <a:pt x="934437" y="372822"/>
                </a:lnTo>
                <a:lnTo>
                  <a:pt x="955821" y="433264"/>
                </a:lnTo>
                <a:lnTo>
                  <a:pt x="976314" y="493231"/>
                </a:lnTo>
                <a:lnTo>
                  <a:pt x="995925" y="552727"/>
                </a:lnTo>
                <a:lnTo>
                  <a:pt x="1014661" y="611755"/>
                </a:lnTo>
                <a:lnTo>
                  <a:pt x="1032533" y="670319"/>
                </a:lnTo>
                <a:lnTo>
                  <a:pt x="1049547" y="728423"/>
                </a:lnTo>
                <a:lnTo>
                  <a:pt x="1065714" y="786070"/>
                </a:lnTo>
                <a:lnTo>
                  <a:pt x="1081041" y="843263"/>
                </a:lnTo>
                <a:lnTo>
                  <a:pt x="1095537" y="900007"/>
                </a:lnTo>
                <a:lnTo>
                  <a:pt x="1109210" y="956305"/>
                </a:lnTo>
                <a:lnTo>
                  <a:pt x="1122070" y="1012160"/>
                </a:lnTo>
                <a:lnTo>
                  <a:pt x="1134125" y="1067576"/>
                </a:lnTo>
                <a:lnTo>
                  <a:pt x="1145383" y="1122557"/>
                </a:lnTo>
                <a:lnTo>
                  <a:pt x="1155853" y="1177105"/>
                </a:lnTo>
                <a:lnTo>
                  <a:pt x="1165544" y="1231226"/>
                </a:lnTo>
                <a:lnTo>
                  <a:pt x="1174464" y="1284922"/>
                </a:lnTo>
                <a:lnTo>
                  <a:pt x="1182621" y="1338197"/>
                </a:lnTo>
                <a:lnTo>
                  <a:pt x="1190025" y="1391054"/>
                </a:lnTo>
                <a:lnTo>
                  <a:pt x="1196684" y="1443498"/>
                </a:lnTo>
                <a:lnTo>
                  <a:pt x="1202606" y="1495531"/>
                </a:lnTo>
                <a:lnTo>
                  <a:pt x="1207800" y="1547157"/>
                </a:lnTo>
                <a:lnTo>
                  <a:pt x="1212275" y="1598380"/>
                </a:lnTo>
                <a:lnTo>
                  <a:pt x="1216039" y="1649204"/>
                </a:lnTo>
                <a:lnTo>
                  <a:pt x="1219101" y="1699631"/>
                </a:lnTo>
                <a:lnTo>
                  <a:pt x="1221470" y="1749666"/>
                </a:lnTo>
                <a:lnTo>
                  <a:pt x="1223153" y="1799313"/>
                </a:lnTo>
                <a:lnTo>
                  <a:pt x="1224160" y="1848574"/>
                </a:lnTo>
                <a:lnTo>
                  <a:pt x="1224500" y="1897453"/>
                </a:lnTo>
                <a:lnTo>
                  <a:pt x="1224180" y="1945954"/>
                </a:lnTo>
                <a:lnTo>
                  <a:pt x="1223182" y="1994874"/>
                </a:lnTo>
                <a:lnTo>
                  <a:pt x="1221577" y="2042239"/>
                </a:lnTo>
                <a:lnTo>
                  <a:pt x="1219336" y="2089460"/>
                </a:lnTo>
                <a:lnTo>
                  <a:pt x="1216458" y="2136535"/>
                </a:lnTo>
                <a:lnTo>
                  <a:pt x="1212943" y="2183464"/>
                </a:lnTo>
                <a:lnTo>
                  <a:pt x="1208897" y="2229222"/>
                </a:lnTo>
                <a:lnTo>
                  <a:pt x="1204202" y="2275176"/>
                </a:lnTo>
                <a:lnTo>
                  <a:pt x="1198918" y="2320782"/>
                </a:lnTo>
                <a:lnTo>
                  <a:pt x="1193051" y="2366041"/>
                </a:lnTo>
                <a:lnTo>
                  <a:pt x="1186611" y="2410958"/>
                </a:lnTo>
                <a:lnTo>
                  <a:pt x="1179606" y="2455536"/>
                </a:lnTo>
                <a:lnTo>
                  <a:pt x="1172045" y="2499779"/>
                </a:lnTo>
                <a:lnTo>
                  <a:pt x="1163936" y="2543691"/>
                </a:lnTo>
                <a:lnTo>
                  <a:pt x="1155289" y="2587275"/>
                </a:lnTo>
                <a:lnTo>
                  <a:pt x="1146110" y="2630534"/>
                </a:lnTo>
                <a:lnTo>
                  <a:pt x="1136410" y="2673473"/>
                </a:lnTo>
                <a:lnTo>
                  <a:pt x="1126197" y="2716094"/>
                </a:lnTo>
                <a:lnTo>
                  <a:pt x="1115479" y="2758401"/>
                </a:lnTo>
                <a:lnTo>
                  <a:pt x="1104265" y="2800399"/>
                </a:lnTo>
                <a:lnTo>
                  <a:pt x="1092564" y="2842090"/>
                </a:lnTo>
                <a:lnTo>
                  <a:pt x="1080383" y="2883478"/>
                </a:lnTo>
                <a:lnTo>
                  <a:pt x="1067732" y="2924567"/>
                </a:lnTo>
                <a:lnTo>
                  <a:pt x="1054620" y="2965360"/>
                </a:lnTo>
                <a:lnTo>
                  <a:pt x="1041054" y="3005861"/>
                </a:lnTo>
                <a:lnTo>
                  <a:pt x="1027043" y="3046073"/>
                </a:lnTo>
                <a:lnTo>
                  <a:pt x="1012597" y="3086000"/>
                </a:lnTo>
                <a:lnTo>
                  <a:pt x="997723" y="3125646"/>
                </a:lnTo>
                <a:lnTo>
                  <a:pt x="982431" y="3165014"/>
                </a:lnTo>
                <a:lnTo>
                  <a:pt x="966728" y="3204108"/>
                </a:lnTo>
                <a:lnTo>
                  <a:pt x="950623" y="3242931"/>
                </a:lnTo>
                <a:lnTo>
                  <a:pt x="934126" y="3281487"/>
                </a:lnTo>
                <a:lnTo>
                  <a:pt x="917244" y="3319779"/>
                </a:lnTo>
                <a:lnTo>
                  <a:pt x="899986" y="3357812"/>
                </a:lnTo>
                <a:lnTo>
                  <a:pt x="882360" y="3395588"/>
                </a:lnTo>
                <a:lnTo>
                  <a:pt x="864377" y="3433111"/>
                </a:lnTo>
                <a:lnTo>
                  <a:pt x="846042" y="3470385"/>
                </a:lnTo>
                <a:lnTo>
                  <a:pt x="827367" y="3507414"/>
                </a:lnTo>
                <a:lnTo>
                  <a:pt x="808358" y="3544200"/>
                </a:lnTo>
                <a:lnTo>
                  <a:pt x="789025" y="3580748"/>
                </a:lnTo>
                <a:lnTo>
                  <a:pt x="769376" y="3617062"/>
                </a:lnTo>
                <a:lnTo>
                  <a:pt x="749420" y="3653143"/>
                </a:lnTo>
                <a:lnTo>
                  <a:pt x="729157" y="3689012"/>
                </a:lnTo>
                <a:lnTo>
                  <a:pt x="708621" y="3724628"/>
                </a:lnTo>
                <a:lnTo>
                  <a:pt x="687795" y="3760037"/>
                </a:lnTo>
                <a:lnTo>
                  <a:pt x="666696" y="3795230"/>
                </a:lnTo>
                <a:lnTo>
                  <a:pt x="645332" y="3830209"/>
                </a:lnTo>
                <a:lnTo>
                  <a:pt x="623714" y="3864978"/>
                </a:lnTo>
                <a:lnTo>
                  <a:pt x="601847" y="3899542"/>
                </a:lnTo>
                <a:lnTo>
                  <a:pt x="579743" y="3933902"/>
                </a:lnTo>
                <a:lnTo>
                  <a:pt x="557408" y="3968063"/>
                </a:lnTo>
                <a:lnTo>
                  <a:pt x="534852" y="4002029"/>
                </a:lnTo>
                <a:lnTo>
                  <a:pt x="512084" y="4035803"/>
                </a:lnTo>
                <a:lnTo>
                  <a:pt x="489111" y="4069389"/>
                </a:lnTo>
                <a:lnTo>
                  <a:pt x="465943" y="4102790"/>
                </a:lnTo>
                <a:lnTo>
                  <a:pt x="442587" y="4136010"/>
                </a:lnTo>
                <a:lnTo>
                  <a:pt x="419053" y="4169052"/>
                </a:lnTo>
                <a:lnTo>
                  <a:pt x="395350" y="4201921"/>
                </a:lnTo>
                <a:lnTo>
                  <a:pt x="371485" y="4234618"/>
                </a:lnTo>
                <a:lnTo>
                  <a:pt x="347467" y="4267150"/>
                </a:lnTo>
                <a:lnTo>
                  <a:pt x="323305" y="4299517"/>
                </a:lnTo>
                <a:lnTo>
                  <a:pt x="299008" y="4331725"/>
                </a:lnTo>
                <a:lnTo>
                  <a:pt x="274584" y="4363777"/>
                </a:lnTo>
                <a:lnTo>
                  <a:pt x="250042" y="4395677"/>
                </a:lnTo>
                <a:lnTo>
                  <a:pt x="225390" y="4427428"/>
                </a:lnTo>
                <a:lnTo>
                  <a:pt x="200636" y="4459033"/>
                </a:lnTo>
                <a:lnTo>
                  <a:pt x="175791" y="4490496"/>
                </a:lnTo>
                <a:lnTo>
                  <a:pt x="125856" y="4553012"/>
                </a:lnTo>
                <a:lnTo>
                  <a:pt x="75654" y="4615004"/>
                </a:lnTo>
                <a:lnTo>
                  <a:pt x="0" y="4707072"/>
                </a:lnTo>
                <a:lnTo>
                  <a:pt x="202809" y="4624373"/>
                </a:lnTo>
                <a:lnTo>
                  <a:pt x="301579" y="4582465"/>
                </a:lnTo>
                <a:lnTo>
                  <a:pt x="398343" y="4539976"/>
                </a:lnTo>
                <a:lnTo>
                  <a:pt x="492915" y="4496745"/>
                </a:lnTo>
                <a:lnTo>
                  <a:pt x="539321" y="4474803"/>
                </a:lnTo>
                <a:lnTo>
                  <a:pt x="585108" y="4452616"/>
                </a:lnTo>
                <a:lnTo>
                  <a:pt x="630254" y="4430165"/>
                </a:lnTo>
                <a:lnTo>
                  <a:pt x="674734" y="4407431"/>
                </a:lnTo>
                <a:lnTo>
                  <a:pt x="718526" y="4384392"/>
                </a:lnTo>
                <a:lnTo>
                  <a:pt x="761606" y="4361030"/>
                </a:lnTo>
                <a:lnTo>
                  <a:pt x="803951" y="4337325"/>
                </a:lnTo>
                <a:lnTo>
                  <a:pt x="845538" y="4313257"/>
                </a:lnTo>
                <a:lnTo>
                  <a:pt x="886343" y="4288807"/>
                </a:lnTo>
                <a:lnTo>
                  <a:pt x="926342" y="4263954"/>
                </a:lnTo>
                <a:lnTo>
                  <a:pt x="965513" y="4238679"/>
                </a:lnTo>
                <a:lnTo>
                  <a:pt x="1003832" y="4212961"/>
                </a:lnTo>
                <a:lnTo>
                  <a:pt x="1041275" y="4186783"/>
                </a:lnTo>
                <a:lnTo>
                  <a:pt x="1077820" y="4160122"/>
                </a:lnTo>
                <a:lnTo>
                  <a:pt x="1113442" y="4132961"/>
                </a:lnTo>
                <a:lnTo>
                  <a:pt x="1148119" y="4105278"/>
                </a:lnTo>
                <a:lnTo>
                  <a:pt x="1181827" y="4077055"/>
                </a:lnTo>
                <a:lnTo>
                  <a:pt x="1214543" y="4048272"/>
                </a:lnTo>
                <a:lnTo>
                  <a:pt x="1246243" y="4018908"/>
                </a:lnTo>
                <a:lnTo>
                  <a:pt x="1276904" y="3988944"/>
                </a:lnTo>
                <a:lnTo>
                  <a:pt x="1306502" y="3958361"/>
                </a:lnTo>
                <a:lnTo>
                  <a:pt x="1335015" y="3927138"/>
                </a:lnTo>
                <a:lnTo>
                  <a:pt x="1362418" y="3895255"/>
                </a:lnTo>
                <a:lnTo>
                  <a:pt x="1388690" y="3862694"/>
                </a:lnTo>
                <a:lnTo>
                  <a:pt x="1413805" y="3829434"/>
                </a:lnTo>
                <a:lnTo>
                  <a:pt x="1437740" y="3795456"/>
                </a:lnTo>
                <a:lnTo>
                  <a:pt x="1460474" y="3760739"/>
                </a:lnTo>
                <a:lnTo>
                  <a:pt x="1481981" y="3725265"/>
                </a:lnTo>
                <a:lnTo>
                  <a:pt x="1502246" y="3688998"/>
                </a:lnTo>
                <a:lnTo>
                  <a:pt x="1521223" y="3651962"/>
                </a:lnTo>
                <a:lnTo>
                  <a:pt x="1538912" y="3614095"/>
                </a:lnTo>
                <a:lnTo>
                  <a:pt x="1555281" y="3575391"/>
                </a:lnTo>
                <a:lnTo>
                  <a:pt x="1570307" y="3535830"/>
                </a:lnTo>
                <a:lnTo>
                  <a:pt x="1583967" y="3495393"/>
                </a:lnTo>
                <a:lnTo>
                  <a:pt x="1596237" y="3454059"/>
                </a:lnTo>
                <a:lnTo>
                  <a:pt x="1607094" y="3411809"/>
                </a:lnTo>
                <a:lnTo>
                  <a:pt x="1616515" y="3368624"/>
                </a:lnTo>
                <a:lnTo>
                  <a:pt x="1624476" y="3324482"/>
                </a:lnTo>
                <a:lnTo>
                  <a:pt x="1630954" y="3279366"/>
                </a:lnTo>
                <a:lnTo>
                  <a:pt x="1635925" y="3233255"/>
                </a:lnTo>
                <a:lnTo>
                  <a:pt x="1639366" y="3186129"/>
                </a:lnTo>
                <a:lnTo>
                  <a:pt x="1641254" y="3137968"/>
                </a:lnTo>
                <a:lnTo>
                  <a:pt x="1641565" y="3088753"/>
                </a:lnTo>
                <a:lnTo>
                  <a:pt x="1640790" y="3045092"/>
                </a:lnTo>
                <a:lnTo>
                  <a:pt x="1639654" y="3001253"/>
                </a:lnTo>
                <a:lnTo>
                  <a:pt x="1638156" y="2957237"/>
                </a:lnTo>
                <a:lnTo>
                  <a:pt x="1636296" y="2913047"/>
                </a:lnTo>
                <a:lnTo>
                  <a:pt x="1634072" y="2868683"/>
                </a:lnTo>
                <a:lnTo>
                  <a:pt x="1631484" y="2824147"/>
                </a:lnTo>
                <a:lnTo>
                  <a:pt x="1628530" y="2779441"/>
                </a:lnTo>
                <a:lnTo>
                  <a:pt x="1625209" y="2734566"/>
                </a:lnTo>
                <a:lnTo>
                  <a:pt x="1621520" y="2689524"/>
                </a:lnTo>
                <a:lnTo>
                  <a:pt x="1617462" y="2644316"/>
                </a:lnTo>
                <a:lnTo>
                  <a:pt x="1613034" y="2598943"/>
                </a:lnTo>
                <a:lnTo>
                  <a:pt x="1608235" y="2553409"/>
                </a:lnTo>
                <a:lnTo>
                  <a:pt x="1603064" y="2507713"/>
                </a:lnTo>
                <a:lnTo>
                  <a:pt x="1597519" y="2461858"/>
                </a:lnTo>
                <a:lnTo>
                  <a:pt x="1591601" y="2415845"/>
                </a:lnTo>
                <a:lnTo>
                  <a:pt x="1585306" y="2369675"/>
                </a:lnTo>
                <a:lnTo>
                  <a:pt x="1578636" y="2323350"/>
                </a:lnTo>
                <a:lnTo>
                  <a:pt x="1571588" y="2276873"/>
                </a:lnTo>
                <a:lnTo>
                  <a:pt x="1564161" y="2230243"/>
                </a:lnTo>
                <a:lnTo>
                  <a:pt x="1556258" y="2182914"/>
                </a:lnTo>
                <a:lnTo>
                  <a:pt x="1548115" y="2136250"/>
                </a:lnTo>
                <a:lnTo>
                  <a:pt x="1539554" y="2089225"/>
                </a:lnTo>
                <a:lnTo>
                  <a:pt x="1530567" y="2041837"/>
                </a:lnTo>
                <a:lnTo>
                  <a:pt x="1521311" y="1994874"/>
                </a:lnTo>
                <a:lnTo>
                  <a:pt x="1511590" y="1947366"/>
                </a:lnTo>
                <a:lnTo>
                  <a:pt x="1501483" y="1899718"/>
                </a:lnTo>
                <a:lnTo>
                  <a:pt x="1490989" y="1851930"/>
                </a:lnTo>
                <a:lnTo>
                  <a:pt x="1480107" y="1804005"/>
                </a:lnTo>
                <a:lnTo>
                  <a:pt x="1468835" y="1755943"/>
                </a:lnTo>
                <a:lnTo>
                  <a:pt x="1457174" y="1707747"/>
                </a:lnTo>
                <a:lnTo>
                  <a:pt x="1445120" y="1659417"/>
                </a:lnTo>
                <a:lnTo>
                  <a:pt x="1432675" y="1610956"/>
                </a:lnTo>
                <a:lnTo>
                  <a:pt x="1419835" y="1562365"/>
                </a:lnTo>
                <a:lnTo>
                  <a:pt x="1406601" y="1513646"/>
                </a:lnTo>
                <a:lnTo>
                  <a:pt x="1392972" y="1464799"/>
                </a:lnTo>
                <a:lnTo>
                  <a:pt x="1378945" y="1415827"/>
                </a:lnTo>
                <a:lnTo>
                  <a:pt x="1364521" y="1366731"/>
                </a:lnTo>
                <a:lnTo>
                  <a:pt x="1349698" y="1317513"/>
                </a:lnTo>
                <a:lnTo>
                  <a:pt x="1334475" y="1268174"/>
                </a:lnTo>
                <a:lnTo>
                  <a:pt x="1318851" y="1218716"/>
                </a:lnTo>
                <a:lnTo>
                  <a:pt x="1302825" y="1169141"/>
                </a:lnTo>
                <a:lnTo>
                  <a:pt x="1286395" y="1119449"/>
                </a:lnTo>
                <a:lnTo>
                  <a:pt x="1269562" y="1069643"/>
                </a:lnTo>
                <a:lnTo>
                  <a:pt x="1252323" y="1019724"/>
                </a:lnTo>
                <a:lnTo>
                  <a:pt x="1234677" y="969693"/>
                </a:lnTo>
                <a:lnTo>
                  <a:pt x="1216625" y="919552"/>
                </a:lnTo>
                <a:lnTo>
                  <a:pt x="1198163" y="869303"/>
                </a:lnTo>
                <a:lnTo>
                  <a:pt x="1179292" y="818948"/>
                </a:lnTo>
                <a:lnTo>
                  <a:pt x="1160011" y="768487"/>
                </a:lnTo>
                <a:lnTo>
                  <a:pt x="1140318" y="717922"/>
                </a:lnTo>
                <a:lnTo>
                  <a:pt x="1120212" y="667256"/>
                </a:lnTo>
                <a:lnTo>
                  <a:pt x="1099692" y="616488"/>
                </a:lnTo>
                <a:lnTo>
                  <a:pt x="1078757" y="565622"/>
                </a:lnTo>
                <a:lnTo>
                  <a:pt x="1057406" y="514658"/>
                </a:lnTo>
                <a:lnTo>
                  <a:pt x="1035638" y="463598"/>
                </a:lnTo>
                <a:lnTo>
                  <a:pt x="1013452" y="412444"/>
                </a:lnTo>
                <a:lnTo>
                  <a:pt x="990847" y="361197"/>
                </a:lnTo>
                <a:lnTo>
                  <a:pt x="967821" y="309859"/>
                </a:lnTo>
                <a:lnTo>
                  <a:pt x="944374" y="258431"/>
                </a:lnTo>
                <a:lnTo>
                  <a:pt x="920505" y="206915"/>
                </a:lnTo>
                <a:lnTo>
                  <a:pt x="896212" y="155312"/>
                </a:lnTo>
                <a:lnTo>
                  <a:pt x="871495" y="103624"/>
                </a:lnTo>
                <a:lnTo>
                  <a:pt x="846352" y="51853"/>
                </a:lnTo>
                <a:lnTo>
                  <a:pt x="820782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9540" y="107"/>
            <a:ext cx="2242820" cy="2759710"/>
          </a:xfrm>
          <a:custGeom>
            <a:avLst/>
            <a:gdLst/>
            <a:ahLst/>
            <a:cxnLst/>
            <a:rect l="l" t="t" r="r" b="b"/>
            <a:pathLst>
              <a:path w="2242820" h="2759710">
                <a:moveTo>
                  <a:pt x="355272" y="0"/>
                </a:moveTo>
                <a:lnTo>
                  <a:pt x="0" y="0"/>
                </a:lnTo>
                <a:lnTo>
                  <a:pt x="8621" y="67546"/>
                </a:lnTo>
                <a:lnTo>
                  <a:pt x="17987" y="133921"/>
                </a:lnTo>
                <a:lnTo>
                  <a:pt x="28087" y="199136"/>
                </a:lnTo>
                <a:lnTo>
                  <a:pt x="38911" y="263206"/>
                </a:lnTo>
                <a:lnTo>
                  <a:pt x="50451" y="326143"/>
                </a:lnTo>
                <a:lnTo>
                  <a:pt x="62695" y="387960"/>
                </a:lnTo>
                <a:lnTo>
                  <a:pt x="75634" y="448670"/>
                </a:lnTo>
                <a:lnTo>
                  <a:pt x="89259" y="508285"/>
                </a:lnTo>
                <a:lnTo>
                  <a:pt x="103560" y="566818"/>
                </a:lnTo>
                <a:lnTo>
                  <a:pt x="118526" y="624283"/>
                </a:lnTo>
                <a:lnTo>
                  <a:pt x="134148" y="680692"/>
                </a:lnTo>
                <a:lnTo>
                  <a:pt x="150417" y="736059"/>
                </a:lnTo>
                <a:lnTo>
                  <a:pt x="167323" y="790395"/>
                </a:lnTo>
                <a:lnTo>
                  <a:pt x="184855" y="843714"/>
                </a:lnTo>
                <a:lnTo>
                  <a:pt x="203004" y="896029"/>
                </a:lnTo>
                <a:lnTo>
                  <a:pt x="221761" y="947352"/>
                </a:lnTo>
                <a:lnTo>
                  <a:pt x="241114" y="997697"/>
                </a:lnTo>
                <a:lnTo>
                  <a:pt x="261056" y="1047076"/>
                </a:lnTo>
                <a:lnTo>
                  <a:pt x="281576" y="1095503"/>
                </a:lnTo>
                <a:lnTo>
                  <a:pt x="302664" y="1142989"/>
                </a:lnTo>
                <a:lnTo>
                  <a:pt x="324310" y="1189549"/>
                </a:lnTo>
                <a:lnTo>
                  <a:pt x="346505" y="1235195"/>
                </a:lnTo>
                <a:lnTo>
                  <a:pt x="369238" y="1279939"/>
                </a:lnTo>
                <a:lnTo>
                  <a:pt x="392501" y="1323795"/>
                </a:lnTo>
                <a:lnTo>
                  <a:pt x="416283" y="1366775"/>
                </a:lnTo>
                <a:lnTo>
                  <a:pt x="440575" y="1408893"/>
                </a:lnTo>
                <a:lnTo>
                  <a:pt x="465366" y="1450161"/>
                </a:lnTo>
                <a:lnTo>
                  <a:pt x="490648" y="1490592"/>
                </a:lnTo>
                <a:lnTo>
                  <a:pt x="516410" y="1530199"/>
                </a:lnTo>
                <a:lnTo>
                  <a:pt x="542642" y="1568995"/>
                </a:lnTo>
                <a:lnTo>
                  <a:pt x="569335" y="1606992"/>
                </a:lnTo>
                <a:lnTo>
                  <a:pt x="596478" y="1644205"/>
                </a:lnTo>
                <a:lnTo>
                  <a:pt x="624063" y="1680645"/>
                </a:lnTo>
                <a:lnTo>
                  <a:pt x="652080" y="1716325"/>
                </a:lnTo>
                <a:lnTo>
                  <a:pt x="680518" y="1751258"/>
                </a:lnTo>
                <a:lnTo>
                  <a:pt x="709367" y="1785458"/>
                </a:lnTo>
                <a:lnTo>
                  <a:pt x="738619" y="1818937"/>
                </a:lnTo>
                <a:lnTo>
                  <a:pt x="768263" y="1851707"/>
                </a:lnTo>
                <a:lnTo>
                  <a:pt x="798290" y="1883783"/>
                </a:lnTo>
                <a:lnTo>
                  <a:pt x="828690" y="1915176"/>
                </a:lnTo>
                <a:lnTo>
                  <a:pt x="859452" y="1945899"/>
                </a:lnTo>
                <a:lnTo>
                  <a:pt x="890568" y="1975966"/>
                </a:lnTo>
                <a:lnTo>
                  <a:pt x="922027" y="2005389"/>
                </a:lnTo>
                <a:lnTo>
                  <a:pt x="953820" y="2034181"/>
                </a:lnTo>
                <a:lnTo>
                  <a:pt x="985936" y="2062356"/>
                </a:lnTo>
                <a:lnTo>
                  <a:pt x="1018367" y="2089925"/>
                </a:lnTo>
                <a:lnTo>
                  <a:pt x="1051102" y="2116902"/>
                </a:lnTo>
                <a:lnTo>
                  <a:pt x="1084132" y="2143300"/>
                </a:lnTo>
                <a:lnTo>
                  <a:pt x="1117447" y="2169131"/>
                </a:lnTo>
                <a:lnTo>
                  <a:pt x="1151036" y="2194408"/>
                </a:lnTo>
                <a:lnTo>
                  <a:pt x="1184891" y="2219145"/>
                </a:lnTo>
                <a:lnTo>
                  <a:pt x="1219002" y="2243354"/>
                </a:lnTo>
                <a:lnTo>
                  <a:pt x="1253358" y="2267049"/>
                </a:lnTo>
                <a:lnTo>
                  <a:pt x="1287950" y="2290241"/>
                </a:lnTo>
                <a:lnTo>
                  <a:pt x="1322768" y="2312943"/>
                </a:lnTo>
                <a:lnTo>
                  <a:pt x="1357803" y="2335170"/>
                </a:lnTo>
                <a:lnTo>
                  <a:pt x="1393044" y="2356933"/>
                </a:lnTo>
                <a:lnTo>
                  <a:pt x="1428483" y="2378245"/>
                </a:lnTo>
                <a:lnTo>
                  <a:pt x="1464108" y="2399120"/>
                </a:lnTo>
                <a:lnTo>
                  <a:pt x="1499911" y="2419570"/>
                </a:lnTo>
                <a:lnTo>
                  <a:pt x="1535881" y="2439608"/>
                </a:lnTo>
                <a:lnTo>
                  <a:pt x="1572009" y="2459247"/>
                </a:lnTo>
                <a:lnTo>
                  <a:pt x="1608285" y="2478500"/>
                </a:lnTo>
                <a:lnTo>
                  <a:pt x="1644700" y="2497379"/>
                </a:lnTo>
                <a:lnTo>
                  <a:pt x="1681243" y="2515898"/>
                </a:lnTo>
                <a:lnTo>
                  <a:pt x="1717904" y="2534069"/>
                </a:lnTo>
                <a:lnTo>
                  <a:pt x="1754675" y="2551906"/>
                </a:lnTo>
                <a:lnTo>
                  <a:pt x="1828504" y="2586627"/>
                </a:lnTo>
                <a:lnTo>
                  <a:pt x="1902651" y="2620163"/>
                </a:lnTo>
                <a:lnTo>
                  <a:pt x="1977039" y="2652619"/>
                </a:lnTo>
                <a:lnTo>
                  <a:pt x="2088900" y="2699500"/>
                </a:lnTo>
                <a:lnTo>
                  <a:pt x="2238161" y="2759185"/>
                </a:lnTo>
                <a:lnTo>
                  <a:pt x="2242302" y="2759185"/>
                </a:lnTo>
                <a:lnTo>
                  <a:pt x="2154855" y="2723359"/>
                </a:lnTo>
                <a:lnTo>
                  <a:pt x="2067087" y="2686001"/>
                </a:lnTo>
                <a:lnTo>
                  <a:pt x="1979210" y="2646976"/>
                </a:lnTo>
                <a:lnTo>
                  <a:pt x="1935296" y="2626796"/>
                </a:lnTo>
                <a:lnTo>
                  <a:pt x="1891435" y="2606151"/>
                </a:lnTo>
                <a:lnTo>
                  <a:pt x="1847652" y="2585021"/>
                </a:lnTo>
                <a:lnTo>
                  <a:pt x="1803974" y="2563392"/>
                </a:lnTo>
                <a:lnTo>
                  <a:pt x="1760428" y="2541247"/>
                </a:lnTo>
                <a:lnTo>
                  <a:pt x="1717040" y="2518568"/>
                </a:lnTo>
                <a:lnTo>
                  <a:pt x="1673837" y="2495338"/>
                </a:lnTo>
                <a:lnTo>
                  <a:pt x="1630845" y="2471543"/>
                </a:lnTo>
                <a:lnTo>
                  <a:pt x="1588091" y="2447164"/>
                </a:lnTo>
                <a:lnTo>
                  <a:pt x="1545601" y="2422184"/>
                </a:lnTo>
                <a:lnTo>
                  <a:pt x="1503402" y="2396589"/>
                </a:lnTo>
                <a:lnTo>
                  <a:pt x="1461520" y="2370359"/>
                </a:lnTo>
                <a:lnTo>
                  <a:pt x="1419982" y="2343480"/>
                </a:lnTo>
                <a:lnTo>
                  <a:pt x="1378814" y="2315934"/>
                </a:lnTo>
                <a:lnTo>
                  <a:pt x="1338043" y="2287705"/>
                </a:lnTo>
                <a:lnTo>
                  <a:pt x="1297696" y="2258775"/>
                </a:lnTo>
                <a:lnTo>
                  <a:pt x="1257798" y="2229129"/>
                </a:lnTo>
                <a:lnTo>
                  <a:pt x="1218377" y="2198749"/>
                </a:lnTo>
                <a:lnTo>
                  <a:pt x="1179459" y="2167619"/>
                </a:lnTo>
                <a:lnTo>
                  <a:pt x="1141070" y="2135723"/>
                </a:lnTo>
                <a:lnTo>
                  <a:pt x="1103238" y="2103043"/>
                </a:lnTo>
                <a:lnTo>
                  <a:pt x="1065987" y="2069562"/>
                </a:lnTo>
                <a:lnTo>
                  <a:pt x="1029346" y="2035265"/>
                </a:lnTo>
                <a:lnTo>
                  <a:pt x="993340" y="2000135"/>
                </a:lnTo>
                <a:lnTo>
                  <a:pt x="957997" y="1964154"/>
                </a:lnTo>
                <a:lnTo>
                  <a:pt x="923342" y="1927307"/>
                </a:lnTo>
                <a:lnTo>
                  <a:pt x="889402" y="1889576"/>
                </a:lnTo>
                <a:lnTo>
                  <a:pt x="856203" y="1850945"/>
                </a:lnTo>
                <a:lnTo>
                  <a:pt x="823773" y="1811397"/>
                </a:lnTo>
                <a:lnTo>
                  <a:pt x="792137" y="1770915"/>
                </a:lnTo>
                <a:lnTo>
                  <a:pt x="761322" y="1729484"/>
                </a:lnTo>
                <a:lnTo>
                  <a:pt x="731356" y="1687085"/>
                </a:lnTo>
                <a:lnTo>
                  <a:pt x="707905" y="1652117"/>
                </a:lnTo>
                <a:lnTo>
                  <a:pt x="706547" y="1652117"/>
                </a:lnTo>
                <a:lnTo>
                  <a:pt x="706547" y="1650091"/>
                </a:lnTo>
                <a:lnTo>
                  <a:pt x="705036" y="1647838"/>
                </a:lnTo>
                <a:lnTo>
                  <a:pt x="702263" y="1647838"/>
                </a:lnTo>
                <a:lnTo>
                  <a:pt x="702263" y="1643703"/>
                </a:lnTo>
                <a:lnTo>
                  <a:pt x="696009" y="1634184"/>
                </a:lnTo>
                <a:lnTo>
                  <a:pt x="690143" y="1624665"/>
                </a:lnTo>
                <a:lnTo>
                  <a:pt x="685054" y="1615146"/>
                </a:lnTo>
                <a:lnTo>
                  <a:pt x="681129" y="1605626"/>
                </a:lnTo>
                <a:lnTo>
                  <a:pt x="658634" y="1568995"/>
                </a:lnTo>
                <a:lnTo>
                  <a:pt x="636979" y="1532053"/>
                </a:lnTo>
                <a:lnTo>
                  <a:pt x="615851" y="1494233"/>
                </a:lnTo>
                <a:lnTo>
                  <a:pt x="595376" y="1455715"/>
                </a:lnTo>
                <a:lnTo>
                  <a:pt x="575569" y="1416490"/>
                </a:lnTo>
                <a:lnTo>
                  <a:pt x="556445" y="1376551"/>
                </a:lnTo>
                <a:lnTo>
                  <a:pt x="538020" y="1335889"/>
                </a:lnTo>
                <a:lnTo>
                  <a:pt x="520310" y="1294498"/>
                </a:lnTo>
                <a:lnTo>
                  <a:pt x="503330" y="1252370"/>
                </a:lnTo>
                <a:lnTo>
                  <a:pt x="487096" y="1209496"/>
                </a:lnTo>
                <a:lnTo>
                  <a:pt x="471623" y="1165870"/>
                </a:lnTo>
                <a:lnTo>
                  <a:pt x="456927" y="1121483"/>
                </a:lnTo>
                <a:lnTo>
                  <a:pt x="443023" y="1076328"/>
                </a:lnTo>
                <a:lnTo>
                  <a:pt x="429927" y="1030396"/>
                </a:lnTo>
                <a:lnTo>
                  <a:pt x="417655" y="983681"/>
                </a:lnTo>
                <a:lnTo>
                  <a:pt x="406221" y="936175"/>
                </a:lnTo>
                <a:lnTo>
                  <a:pt x="395642" y="887869"/>
                </a:lnTo>
                <a:lnTo>
                  <a:pt x="385933" y="838757"/>
                </a:lnTo>
                <a:lnTo>
                  <a:pt x="377109" y="788829"/>
                </a:lnTo>
                <a:lnTo>
                  <a:pt x="369187" y="738080"/>
                </a:lnTo>
                <a:lnTo>
                  <a:pt x="362181" y="686501"/>
                </a:lnTo>
                <a:lnTo>
                  <a:pt x="356108" y="634084"/>
                </a:lnTo>
                <a:lnTo>
                  <a:pt x="350982" y="580821"/>
                </a:lnTo>
                <a:lnTo>
                  <a:pt x="346820" y="526705"/>
                </a:lnTo>
                <a:lnTo>
                  <a:pt x="343636" y="471729"/>
                </a:lnTo>
                <a:lnTo>
                  <a:pt x="341447" y="415884"/>
                </a:lnTo>
                <a:lnTo>
                  <a:pt x="340268" y="359162"/>
                </a:lnTo>
                <a:lnTo>
                  <a:pt x="340114" y="301557"/>
                </a:lnTo>
                <a:lnTo>
                  <a:pt x="341002" y="243060"/>
                </a:lnTo>
                <a:lnTo>
                  <a:pt x="342946" y="183663"/>
                </a:lnTo>
                <a:lnTo>
                  <a:pt x="345962" y="123359"/>
                </a:lnTo>
                <a:lnTo>
                  <a:pt x="350065" y="62141"/>
                </a:lnTo>
                <a:lnTo>
                  <a:pt x="355272" y="0"/>
                </a:lnTo>
                <a:close/>
              </a:path>
              <a:path w="2242820" h="2759710">
                <a:moveTo>
                  <a:pt x="706547" y="1650091"/>
                </a:moveTo>
                <a:lnTo>
                  <a:pt x="706547" y="1652117"/>
                </a:lnTo>
                <a:lnTo>
                  <a:pt x="707905" y="1652117"/>
                </a:lnTo>
                <a:lnTo>
                  <a:pt x="706547" y="1650091"/>
                </a:lnTo>
                <a:close/>
              </a:path>
              <a:path w="2242820" h="2759710">
                <a:moveTo>
                  <a:pt x="702263" y="1643703"/>
                </a:moveTo>
                <a:lnTo>
                  <a:pt x="702263" y="1647838"/>
                </a:lnTo>
                <a:lnTo>
                  <a:pt x="705036" y="1647838"/>
                </a:lnTo>
                <a:lnTo>
                  <a:pt x="702263" y="1643703"/>
                </a:lnTo>
                <a:close/>
              </a:path>
              <a:path w="2242820" h="2759710">
                <a:moveTo>
                  <a:pt x="702263" y="1643703"/>
                </a:moveTo>
                <a:lnTo>
                  <a:pt x="705036" y="1647838"/>
                </a:lnTo>
                <a:lnTo>
                  <a:pt x="706547" y="1647838"/>
                </a:lnTo>
                <a:lnTo>
                  <a:pt x="702263" y="1643703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1447" y="107"/>
            <a:ext cx="340360" cy="1639570"/>
          </a:xfrm>
          <a:custGeom>
            <a:avLst/>
            <a:gdLst/>
            <a:ahLst/>
            <a:cxnLst/>
            <a:rect l="l" t="t" r="r" b="b"/>
            <a:pathLst>
              <a:path w="340359" h="1639570">
                <a:moveTo>
                  <a:pt x="306514" y="0"/>
                </a:moveTo>
                <a:lnTo>
                  <a:pt x="18783" y="0"/>
                </a:lnTo>
                <a:lnTo>
                  <a:pt x="13141" y="62152"/>
                </a:lnTo>
                <a:lnTo>
                  <a:pt x="8516" y="123404"/>
                </a:lnTo>
                <a:lnTo>
                  <a:pt x="4899" y="183759"/>
                </a:lnTo>
                <a:lnTo>
                  <a:pt x="2280" y="243225"/>
                </a:lnTo>
                <a:lnTo>
                  <a:pt x="650" y="301807"/>
                </a:lnTo>
                <a:lnTo>
                  <a:pt x="0" y="359509"/>
                </a:lnTo>
                <a:lnTo>
                  <a:pt x="320" y="416339"/>
                </a:lnTo>
                <a:lnTo>
                  <a:pt x="1602" y="472300"/>
                </a:lnTo>
                <a:lnTo>
                  <a:pt x="3836" y="527400"/>
                </a:lnTo>
                <a:lnTo>
                  <a:pt x="7014" y="581642"/>
                </a:lnTo>
                <a:lnTo>
                  <a:pt x="11125" y="635034"/>
                </a:lnTo>
                <a:lnTo>
                  <a:pt x="16161" y="687581"/>
                </a:lnTo>
                <a:lnTo>
                  <a:pt x="22113" y="739287"/>
                </a:lnTo>
                <a:lnTo>
                  <a:pt x="28970" y="790159"/>
                </a:lnTo>
                <a:lnTo>
                  <a:pt x="36725" y="840203"/>
                </a:lnTo>
                <a:lnTo>
                  <a:pt x="45368" y="889423"/>
                </a:lnTo>
                <a:lnTo>
                  <a:pt x="54889" y="937826"/>
                </a:lnTo>
                <a:lnTo>
                  <a:pt x="65280" y="985417"/>
                </a:lnTo>
                <a:lnTo>
                  <a:pt x="76531" y="1032201"/>
                </a:lnTo>
                <a:lnTo>
                  <a:pt x="88634" y="1078185"/>
                </a:lnTo>
                <a:lnTo>
                  <a:pt x="101578" y="1123373"/>
                </a:lnTo>
                <a:lnTo>
                  <a:pt x="115355" y="1167771"/>
                </a:lnTo>
                <a:lnTo>
                  <a:pt x="129955" y="1211386"/>
                </a:lnTo>
                <a:lnTo>
                  <a:pt x="145369" y="1254221"/>
                </a:lnTo>
                <a:lnTo>
                  <a:pt x="161589" y="1296284"/>
                </a:lnTo>
                <a:lnTo>
                  <a:pt x="178604" y="1337579"/>
                </a:lnTo>
                <a:lnTo>
                  <a:pt x="196406" y="1378113"/>
                </a:lnTo>
                <a:lnTo>
                  <a:pt x="214986" y="1417890"/>
                </a:lnTo>
                <a:lnTo>
                  <a:pt x="234333" y="1456916"/>
                </a:lnTo>
                <a:lnTo>
                  <a:pt x="254440" y="1495198"/>
                </a:lnTo>
                <a:lnTo>
                  <a:pt x="275297" y="1532739"/>
                </a:lnTo>
                <a:lnTo>
                  <a:pt x="296894" y="1569547"/>
                </a:lnTo>
                <a:lnTo>
                  <a:pt x="319223" y="1605626"/>
                </a:lnTo>
                <a:lnTo>
                  <a:pt x="323147" y="1615079"/>
                </a:lnTo>
                <a:lnTo>
                  <a:pt x="328237" y="1624130"/>
                </a:lnTo>
                <a:lnTo>
                  <a:pt x="334102" y="1632379"/>
                </a:lnTo>
                <a:lnTo>
                  <a:pt x="340356" y="1639425"/>
                </a:lnTo>
                <a:lnTo>
                  <a:pt x="321856" y="1608863"/>
                </a:lnTo>
                <a:lnTo>
                  <a:pt x="304431" y="1576846"/>
                </a:lnTo>
                <a:lnTo>
                  <a:pt x="272800" y="1508590"/>
                </a:lnTo>
                <a:lnTo>
                  <a:pt x="258592" y="1472424"/>
                </a:lnTo>
                <a:lnTo>
                  <a:pt x="245453" y="1434947"/>
                </a:lnTo>
                <a:lnTo>
                  <a:pt x="233382" y="1396195"/>
                </a:lnTo>
                <a:lnTo>
                  <a:pt x="222379" y="1356204"/>
                </a:lnTo>
                <a:lnTo>
                  <a:pt x="212441" y="1315011"/>
                </a:lnTo>
                <a:lnTo>
                  <a:pt x="203567" y="1272652"/>
                </a:lnTo>
                <a:lnTo>
                  <a:pt x="195757" y="1229162"/>
                </a:lnTo>
                <a:lnTo>
                  <a:pt x="189008" y="1184578"/>
                </a:lnTo>
                <a:lnTo>
                  <a:pt x="183320" y="1138936"/>
                </a:lnTo>
                <a:lnTo>
                  <a:pt x="178690" y="1092271"/>
                </a:lnTo>
                <a:lnTo>
                  <a:pt x="175119" y="1044622"/>
                </a:lnTo>
                <a:lnTo>
                  <a:pt x="172604" y="996022"/>
                </a:lnTo>
                <a:lnTo>
                  <a:pt x="171145" y="946509"/>
                </a:lnTo>
                <a:lnTo>
                  <a:pt x="170739" y="896118"/>
                </a:lnTo>
                <a:lnTo>
                  <a:pt x="171386" y="844886"/>
                </a:lnTo>
                <a:lnTo>
                  <a:pt x="173085" y="792848"/>
                </a:lnTo>
                <a:lnTo>
                  <a:pt x="175833" y="740042"/>
                </a:lnTo>
                <a:lnTo>
                  <a:pt x="179630" y="686503"/>
                </a:lnTo>
                <a:lnTo>
                  <a:pt x="184474" y="632266"/>
                </a:lnTo>
                <a:lnTo>
                  <a:pt x="190364" y="577369"/>
                </a:lnTo>
                <a:lnTo>
                  <a:pt x="197300" y="521847"/>
                </a:lnTo>
                <a:lnTo>
                  <a:pt x="205278" y="465737"/>
                </a:lnTo>
                <a:lnTo>
                  <a:pt x="214299" y="409074"/>
                </a:lnTo>
                <a:lnTo>
                  <a:pt x="224360" y="351895"/>
                </a:lnTo>
                <a:lnTo>
                  <a:pt x="235462" y="294235"/>
                </a:lnTo>
                <a:lnTo>
                  <a:pt x="247601" y="236132"/>
                </a:lnTo>
                <a:lnTo>
                  <a:pt x="260777" y="177620"/>
                </a:lnTo>
                <a:lnTo>
                  <a:pt x="274989" y="118737"/>
                </a:lnTo>
                <a:lnTo>
                  <a:pt x="290235" y="59518"/>
                </a:lnTo>
                <a:lnTo>
                  <a:pt x="306514" y="0"/>
                </a:lnTo>
                <a:close/>
              </a:path>
            </a:pathLst>
          </a:custGeom>
          <a:solidFill>
            <a:srgbClr val="009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4422" y="107"/>
            <a:ext cx="2293620" cy="2813050"/>
          </a:xfrm>
          <a:custGeom>
            <a:avLst/>
            <a:gdLst/>
            <a:ahLst/>
            <a:cxnLst/>
            <a:rect l="l" t="t" r="r" b="b"/>
            <a:pathLst>
              <a:path w="2293620" h="2813050">
                <a:moveTo>
                  <a:pt x="25417" y="0"/>
                </a:moveTo>
                <a:lnTo>
                  <a:pt x="0" y="0"/>
                </a:lnTo>
                <a:lnTo>
                  <a:pt x="3735" y="58067"/>
                </a:lnTo>
                <a:lnTo>
                  <a:pt x="7905" y="115754"/>
                </a:lnTo>
                <a:lnTo>
                  <a:pt x="12506" y="173059"/>
                </a:lnTo>
                <a:lnTo>
                  <a:pt x="17534" y="229981"/>
                </a:lnTo>
                <a:lnTo>
                  <a:pt x="22989" y="286519"/>
                </a:lnTo>
                <a:lnTo>
                  <a:pt x="28866" y="342670"/>
                </a:lnTo>
                <a:lnTo>
                  <a:pt x="35164" y="398434"/>
                </a:lnTo>
                <a:lnTo>
                  <a:pt x="41879" y="453809"/>
                </a:lnTo>
                <a:lnTo>
                  <a:pt x="49009" y="508793"/>
                </a:lnTo>
                <a:lnTo>
                  <a:pt x="56551" y="563385"/>
                </a:lnTo>
                <a:lnTo>
                  <a:pt x="64503" y="617584"/>
                </a:lnTo>
                <a:lnTo>
                  <a:pt x="72862" y="671388"/>
                </a:lnTo>
                <a:lnTo>
                  <a:pt x="81624" y="724796"/>
                </a:lnTo>
                <a:lnTo>
                  <a:pt x="90789" y="777806"/>
                </a:lnTo>
                <a:lnTo>
                  <a:pt x="100352" y="830416"/>
                </a:lnTo>
                <a:lnTo>
                  <a:pt x="110311" y="882626"/>
                </a:lnTo>
                <a:lnTo>
                  <a:pt x="120663" y="934434"/>
                </a:lnTo>
                <a:lnTo>
                  <a:pt x="131407" y="985838"/>
                </a:lnTo>
                <a:lnTo>
                  <a:pt x="142538" y="1036837"/>
                </a:lnTo>
                <a:lnTo>
                  <a:pt x="154118" y="1087697"/>
                </a:lnTo>
                <a:lnTo>
                  <a:pt x="165954" y="1137614"/>
                </a:lnTo>
                <a:lnTo>
                  <a:pt x="178234" y="1187389"/>
                </a:lnTo>
                <a:lnTo>
                  <a:pt x="190890" y="1236753"/>
                </a:lnTo>
                <a:lnTo>
                  <a:pt x="203922" y="1285705"/>
                </a:lnTo>
                <a:lnTo>
                  <a:pt x="217325" y="1334243"/>
                </a:lnTo>
                <a:lnTo>
                  <a:pt x="231098" y="1382366"/>
                </a:lnTo>
                <a:lnTo>
                  <a:pt x="245237" y="1430071"/>
                </a:lnTo>
                <a:lnTo>
                  <a:pt x="259740" y="1477359"/>
                </a:lnTo>
                <a:lnTo>
                  <a:pt x="274605" y="1524227"/>
                </a:lnTo>
                <a:lnTo>
                  <a:pt x="289828" y="1570674"/>
                </a:lnTo>
                <a:lnTo>
                  <a:pt x="305406" y="1616698"/>
                </a:lnTo>
                <a:lnTo>
                  <a:pt x="321339" y="1662299"/>
                </a:lnTo>
                <a:lnTo>
                  <a:pt x="337621" y="1707473"/>
                </a:lnTo>
                <a:lnTo>
                  <a:pt x="354251" y="1752221"/>
                </a:lnTo>
                <a:lnTo>
                  <a:pt x="371227" y="1796540"/>
                </a:lnTo>
                <a:lnTo>
                  <a:pt x="388545" y="1840430"/>
                </a:lnTo>
                <a:lnTo>
                  <a:pt x="406203" y="1883888"/>
                </a:lnTo>
                <a:lnTo>
                  <a:pt x="424198" y="1926913"/>
                </a:lnTo>
                <a:lnTo>
                  <a:pt x="442527" y="1969504"/>
                </a:lnTo>
                <a:lnTo>
                  <a:pt x="461188" y="2011660"/>
                </a:lnTo>
                <a:lnTo>
                  <a:pt x="480178" y="2053378"/>
                </a:lnTo>
                <a:lnTo>
                  <a:pt x="499495" y="2094657"/>
                </a:lnTo>
                <a:lnTo>
                  <a:pt x="519135" y="2135497"/>
                </a:lnTo>
                <a:lnTo>
                  <a:pt x="539096" y="2175895"/>
                </a:lnTo>
                <a:lnTo>
                  <a:pt x="559375" y="2215850"/>
                </a:lnTo>
                <a:lnTo>
                  <a:pt x="579971" y="2255360"/>
                </a:lnTo>
                <a:lnTo>
                  <a:pt x="600879" y="2294425"/>
                </a:lnTo>
                <a:lnTo>
                  <a:pt x="625573" y="2337329"/>
                </a:lnTo>
                <a:lnTo>
                  <a:pt x="651405" y="2377986"/>
                </a:lnTo>
                <a:lnTo>
                  <a:pt x="678359" y="2416448"/>
                </a:lnTo>
                <a:lnTo>
                  <a:pt x="706414" y="2452764"/>
                </a:lnTo>
                <a:lnTo>
                  <a:pt x="735552" y="2486986"/>
                </a:lnTo>
                <a:lnTo>
                  <a:pt x="765756" y="2519164"/>
                </a:lnTo>
                <a:lnTo>
                  <a:pt x="797005" y="2549349"/>
                </a:lnTo>
                <a:lnTo>
                  <a:pt x="829281" y="2577591"/>
                </a:lnTo>
                <a:lnTo>
                  <a:pt x="862567" y="2603942"/>
                </a:lnTo>
                <a:lnTo>
                  <a:pt x="896843" y="2628451"/>
                </a:lnTo>
                <a:lnTo>
                  <a:pt x="932090" y="2651170"/>
                </a:lnTo>
                <a:lnTo>
                  <a:pt x="968290" y="2672150"/>
                </a:lnTo>
                <a:lnTo>
                  <a:pt x="1005425" y="2691441"/>
                </a:lnTo>
                <a:lnTo>
                  <a:pt x="1043476" y="2709093"/>
                </a:lnTo>
                <a:lnTo>
                  <a:pt x="1082424" y="2725158"/>
                </a:lnTo>
                <a:lnTo>
                  <a:pt x="1122250" y="2739686"/>
                </a:lnTo>
                <a:lnTo>
                  <a:pt x="1162936" y="2752729"/>
                </a:lnTo>
                <a:lnTo>
                  <a:pt x="1204464" y="2764336"/>
                </a:lnTo>
                <a:lnTo>
                  <a:pt x="1246815" y="2774558"/>
                </a:lnTo>
                <a:lnTo>
                  <a:pt x="1289969" y="2783446"/>
                </a:lnTo>
                <a:lnTo>
                  <a:pt x="1333910" y="2791051"/>
                </a:lnTo>
                <a:lnTo>
                  <a:pt x="1378617" y="2797424"/>
                </a:lnTo>
                <a:lnTo>
                  <a:pt x="1424072" y="2802615"/>
                </a:lnTo>
                <a:lnTo>
                  <a:pt x="1470257" y="2806675"/>
                </a:lnTo>
                <a:lnTo>
                  <a:pt x="1517154" y="2809654"/>
                </a:lnTo>
                <a:lnTo>
                  <a:pt x="1564743" y="2811604"/>
                </a:lnTo>
                <a:lnTo>
                  <a:pt x="1613005" y="2812575"/>
                </a:lnTo>
                <a:lnTo>
                  <a:pt x="1661923" y="2812617"/>
                </a:lnTo>
                <a:lnTo>
                  <a:pt x="1711478" y="2811782"/>
                </a:lnTo>
                <a:lnTo>
                  <a:pt x="1761651" y="2810121"/>
                </a:lnTo>
                <a:lnTo>
                  <a:pt x="1812423" y="2807683"/>
                </a:lnTo>
                <a:lnTo>
                  <a:pt x="1863776" y="2804520"/>
                </a:lnTo>
                <a:lnTo>
                  <a:pt x="1915692" y="2800682"/>
                </a:lnTo>
                <a:lnTo>
                  <a:pt x="2021135" y="2791185"/>
                </a:lnTo>
                <a:lnTo>
                  <a:pt x="2128603" y="2779597"/>
                </a:lnTo>
                <a:lnTo>
                  <a:pt x="2293279" y="2759185"/>
                </a:lnTo>
                <a:lnTo>
                  <a:pt x="2145079" y="2700314"/>
                </a:lnTo>
                <a:lnTo>
                  <a:pt x="2033825" y="2654171"/>
                </a:lnTo>
                <a:lnTo>
                  <a:pt x="1959755" y="2622271"/>
                </a:lnTo>
                <a:lnTo>
                  <a:pt x="1885857" y="2589343"/>
                </a:lnTo>
                <a:lnTo>
                  <a:pt x="1812210" y="2555284"/>
                </a:lnTo>
                <a:lnTo>
                  <a:pt x="1738895" y="2519994"/>
                </a:lnTo>
                <a:lnTo>
                  <a:pt x="1702387" y="2501856"/>
                </a:lnTo>
                <a:lnTo>
                  <a:pt x="1665991" y="2483371"/>
                </a:lnTo>
                <a:lnTo>
                  <a:pt x="1629717" y="2464528"/>
                </a:lnTo>
                <a:lnTo>
                  <a:pt x="1593576" y="2445313"/>
                </a:lnTo>
                <a:lnTo>
                  <a:pt x="1557578" y="2425714"/>
                </a:lnTo>
                <a:lnTo>
                  <a:pt x="1521731" y="2405719"/>
                </a:lnTo>
                <a:lnTo>
                  <a:pt x="1486047" y="2385314"/>
                </a:lnTo>
                <a:lnTo>
                  <a:pt x="1450536" y="2364487"/>
                </a:lnTo>
                <a:lnTo>
                  <a:pt x="1415206" y="2343225"/>
                </a:lnTo>
                <a:lnTo>
                  <a:pt x="1380068" y="2321516"/>
                </a:lnTo>
                <a:lnTo>
                  <a:pt x="1345133" y="2299347"/>
                </a:lnTo>
                <a:lnTo>
                  <a:pt x="1310409" y="2276704"/>
                </a:lnTo>
                <a:lnTo>
                  <a:pt x="1275907" y="2253576"/>
                </a:lnTo>
                <a:lnTo>
                  <a:pt x="1241637" y="2229950"/>
                </a:lnTo>
                <a:lnTo>
                  <a:pt x="1207609" y="2205813"/>
                </a:lnTo>
                <a:lnTo>
                  <a:pt x="1173832" y="2181152"/>
                </a:lnTo>
                <a:lnTo>
                  <a:pt x="1140317" y="2155955"/>
                </a:lnTo>
                <a:lnTo>
                  <a:pt x="1107073" y="2130209"/>
                </a:lnTo>
                <a:lnTo>
                  <a:pt x="1074111" y="2103901"/>
                </a:lnTo>
                <a:lnTo>
                  <a:pt x="1041441" y="2077018"/>
                </a:lnTo>
                <a:lnTo>
                  <a:pt x="1009071" y="2049549"/>
                </a:lnTo>
                <a:lnTo>
                  <a:pt x="977013" y="2021480"/>
                </a:lnTo>
                <a:lnTo>
                  <a:pt x="945276" y="1992798"/>
                </a:lnTo>
                <a:lnTo>
                  <a:pt x="913871" y="1963491"/>
                </a:lnTo>
                <a:lnTo>
                  <a:pt x="882806" y="1933546"/>
                </a:lnTo>
                <a:lnTo>
                  <a:pt x="852092" y="1902951"/>
                </a:lnTo>
                <a:lnTo>
                  <a:pt x="821740" y="1871692"/>
                </a:lnTo>
                <a:lnTo>
                  <a:pt x="791758" y="1839758"/>
                </a:lnTo>
                <a:lnTo>
                  <a:pt x="762157" y="1807135"/>
                </a:lnTo>
                <a:lnTo>
                  <a:pt x="732947" y="1773811"/>
                </a:lnTo>
                <a:lnTo>
                  <a:pt x="704137" y="1739772"/>
                </a:lnTo>
                <a:lnTo>
                  <a:pt x="675738" y="1705007"/>
                </a:lnTo>
                <a:lnTo>
                  <a:pt x="647760" y="1669502"/>
                </a:lnTo>
                <a:lnTo>
                  <a:pt x="620212" y="1633246"/>
                </a:lnTo>
                <a:lnTo>
                  <a:pt x="593104" y="1596225"/>
                </a:lnTo>
                <a:lnTo>
                  <a:pt x="566447" y="1558426"/>
                </a:lnTo>
                <a:lnTo>
                  <a:pt x="540250" y="1519837"/>
                </a:lnTo>
                <a:lnTo>
                  <a:pt x="514523" y="1480445"/>
                </a:lnTo>
                <a:lnTo>
                  <a:pt x="489277" y="1440238"/>
                </a:lnTo>
                <a:lnTo>
                  <a:pt x="464520" y="1399202"/>
                </a:lnTo>
                <a:lnTo>
                  <a:pt x="440264" y="1357326"/>
                </a:lnTo>
                <a:lnTo>
                  <a:pt x="416518" y="1314596"/>
                </a:lnTo>
                <a:lnTo>
                  <a:pt x="393291" y="1270999"/>
                </a:lnTo>
                <a:lnTo>
                  <a:pt x="370594" y="1226524"/>
                </a:lnTo>
                <a:lnTo>
                  <a:pt x="348437" y="1181157"/>
                </a:lnTo>
                <a:lnTo>
                  <a:pt x="326830" y="1134886"/>
                </a:lnTo>
                <a:lnTo>
                  <a:pt x="305668" y="1087430"/>
                </a:lnTo>
                <a:lnTo>
                  <a:pt x="285304" y="1039579"/>
                </a:lnTo>
                <a:lnTo>
                  <a:pt x="265405" y="990519"/>
                </a:lnTo>
                <a:lnTo>
                  <a:pt x="246096" y="940503"/>
                </a:lnTo>
                <a:lnTo>
                  <a:pt x="227386" y="889519"/>
                </a:lnTo>
                <a:lnTo>
                  <a:pt x="209286" y="837555"/>
                </a:lnTo>
                <a:lnTo>
                  <a:pt x="191804" y="784598"/>
                </a:lnTo>
                <a:lnTo>
                  <a:pt x="174952" y="730635"/>
                </a:lnTo>
                <a:lnTo>
                  <a:pt x="158739" y="675653"/>
                </a:lnTo>
                <a:lnTo>
                  <a:pt x="143175" y="619640"/>
                </a:lnTo>
                <a:lnTo>
                  <a:pt x="128270" y="562584"/>
                </a:lnTo>
                <a:lnTo>
                  <a:pt x="114034" y="504470"/>
                </a:lnTo>
                <a:lnTo>
                  <a:pt x="100477" y="445287"/>
                </a:lnTo>
                <a:lnTo>
                  <a:pt x="87608" y="385022"/>
                </a:lnTo>
                <a:lnTo>
                  <a:pt x="75438" y="323663"/>
                </a:lnTo>
                <a:lnTo>
                  <a:pt x="63977" y="261196"/>
                </a:lnTo>
                <a:lnTo>
                  <a:pt x="53234" y="197608"/>
                </a:lnTo>
                <a:lnTo>
                  <a:pt x="43220" y="132888"/>
                </a:lnTo>
                <a:lnTo>
                  <a:pt x="33944" y="67023"/>
                </a:lnTo>
                <a:lnTo>
                  <a:pt x="254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81843" y="2630906"/>
            <a:ext cx="1502410" cy="851535"/>
          </a:xfrm>
          <a:custGeom>
            <a:avLst/>
            <a:gdLst/>
            <a:ahLst/>
            <a:cxnLst/>
            <a:rect l="l" t="t" r="r" b="b"/>
            <a:pathLst>
              <a:path w="1502409" h="851535">
                <a:moveTo>
                  <a:pt x="144493" y="185322"/>
                </a:moveTo>
                <a:lnTo>
                  <a:pt x="559294" y="341997"/>
                </a:lnTo>
                <a:lnTo>
                  <a:pt x="706064" y="400207"/>
                </a:lnTo>
                <a:lnTo>
                  <a:pt x="801517" y="439959"/>
                </a:lnTo>
                <a:lnTo>
                  <a:pt x="848440" y="460227"/>
                </a:lnTo>
                <a:lnTo>
                  <a:pt x="894790" y="480805"/>
                </a:lnTo>
                <a:lnTo>
                  <a:pt x="940538" y="501727"/>
                </a:lnTo>
                <a:lnTo>
                  <a:pt x="985657" y="523030"/>
                </a:lnTo>
                <a:lnTo>
                  <a:pt x="1030119" y="544750"/>
                </a:lnTo>
                <a:lnTo>
                  <a:pt x="1073894" y="566922"/>
                </a:lnTo>
                <a:lnTo>
                  <a:pt x="1116954" y="589584"/>
                </a:lnTo>
                <a:lnTo>
                  <a:pt x="1159272" y="612770"/>
                </a:lnTo>
                <a:lnTo>
                  <a:pt x="1200819" y="636517"/>
                </a:lnTo>
                <a:lnTo>
                  <a:pt x="1241567" y="660860"/>
                </a:lnTo>
                <a:lnTo>
                  <a:pt x="1281488" y="685835"/>
                </a:lnTo>
                <a:lnTo>
                  <a:pt x="1320553" y="711479"/>
                </a:lnTo>
                <a:lnTo>
                  <a:pt x="1358734" y="737828"/>
                </a:lnTo>
                <a:lnTo>
                  <a:pt x="1396003" y="764916"/>
                </a:lnTo>
                <a:lnTo>
                  <a:pt x="1432332" y="792781"/>
                </a:lnTo>
                <a:lnTo>
                  <a:pt x="1467692" y="821458"/>
                </a:lnTo>
                <a:lnTo>
                  <a:pt x="1502055" y="850982"/>
                </a:lnTo>
                <a:lnTo>
                  <a:pt x="1502055" y="238194"/>
                </a:lnTo>
                <a:lnTo>
                  <a:pt x="287730" y="238194"/>
                </a:lnTo>
                <a:lnTo>
                  <a:pt x="144493" y="185322"/>
                </a:lnTo>
                <a:close/>
              </a:path>
              <a:path w="1502409" h="851535">
                <a:moveTo>
                  <a:pt x="1298414" y="0"/>
                </a:moveTo>
                <a:lnTo>
                  <a:pt x="1247392" y="263"/>
                </a:lnTo>
                <a:lnTo>
                  <a:pt x="1196352" y="1157"/>
                </a:lnTo>
                <a:lnTo>
                  <a:pt x="1145308" y="2648"/>
                </a:lnTo>
                <a:lnTo>
                  <a:pt x="1094271" y="4706"/>
                </a:lnTo>
                <a:lnTo>
                  <a:pt x="992273" y="10391"/>
                </a:lnTo>
                <a:lnTo>
                  <a:pt x="890465" y="17956"/>
                </a:lnTo>
                <a:lnTo>
                  <a:pt x="788951" y="27145"/>
                </a:lnTo>
                <a:lnTo>
                  <a:pt x="687835" y="37701"/>
                </a:lnTo>
                <a:lnTo>
                  <a:pt x="537139" y="55541"/>
                </a:lnTo>
                <a:lnTo>
                  <a:pt x="0" y="128386"/>
                </a:lnTo>
                <a:lnTo>
                  <a:pt x="145471" y="184895"/>
                </a:lnTo>
                <a:lnTo>
                  <a:pt x="287730" y="238194"/>
                </a:lnTo>
                <a:lnTo>
                  <a:pt x="1502055" y="238194"/>
                </a:lnTo>
                <a:lnTo>
                  <a:pt x="1502055" y="5886"/>
                </a:lnTo>
                <a:lnTo>
                  <a:pt x="1451237" y="3309"/>
                </a:lnTo>
                <a:lnTo>
                  <a:pt x="1400349" y="1490"/>
                </a:lnTo>
                <a:lnTo>
                  <a:pt x="1349404" y="398"/>
                </a:lnTo>
                <a:lnTo>
                  <a:pt x="12984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93793" y="107"/>
            <a:ext cx="1635125" cy="2438400"/>
          </a:xfrm>
          <a:custGeom>
            <a:avLst/>
            <a:gdLst/>
            <a:ahLst/>
            <a:cxnLst/>
            <a:rect l="l" t="t" r="r" b="b"/>
            <a:pathLst>
              <a:path w="1635125" h="2438400">
                <a:moveTo>
                  <a:pt x="1633034" y="2357884"/>
                </a:moveTo>
                <a:lnTo>
                  <a:pt x="1631862" y="2387405"/>
                </a:lnTo>
                <a:lnTo>
                  <a:pt x="1631862" y="2438031"/>
                </a:lnTo>
                <a:lnTo>
                  <a:pt x="1633157" y="2404877"/>
                </a:lnTo>
                <a:lnTo>
                  <a:pt x="1633370" y="2371255"/>
                </a:lnTo>
                <a:lnTo>
                  <a:pt x="1633034" y="2357884"/>
                </a:lnTo>
                <a:close/>
              </a:path>
              <a:path w="1635125" h="2438400">
                <a:moveTo>
                  <a:pt x="678985" y="0"/>
                </a:moveTo>
                <a:lnTo>
                  <a:pt x="0" y="0"/>
                </a:lnTo>
                <a:lnTo>
                  <a:pt x="43291" y="33301"/>
                </a:lnTo>
                <a:lnTo>
                  <a:pt x="91582" y="71204"/>
                </a:lnTo>
                <a:lnTo>
                  <a:pt x="139301" y="109418"/>
                </a:lnTo>
                <a:lnTo>
                  <a:pt x="186439" y="147929"/>
                </a:lnTo>
                <a:lnTo>
                  <a:pt x="232987" y="186723"/>
                </a:lnTo>
                <a:lnTo>
                  <a:pt x="278938" y="225788"/>
                </a:lnTo>
                <a:lnTo>
                  <a:pt x="324283" y="265110"/>
                </a:lnTo>
                <a:lnTo>
                  <a:pt x="369012" y="304677"/>
                </a:lnTo>
                <a:lnTo>
                  <a:pt x="413117" y="344474"/>
                </a:lnTo>
                <a:lnTo>
                  <a:pt x="456590" y="384489"/>
                </a:lnTo>
                <a:lnTo>
                  <a:pt x="499422" y="424709"/>
                </a:lnTo>
                <a:lnTo>
                  <a:pt x="541605" y="465120"/>
                </a:lnTo>
                <a:lnTo>
                  <a:pt x="583129" y="505710"/>
                </a:lnTo>
                <a:lnTo>
                  <a:pt x="623986" y="546464"/>
                </a:lnTo>
                <a:lnTo>
                  <a:pt x="664168" y="587370"/>
                </a:lnTo>
                <a:lnTo>
                  <a:pt x="703666" y="628415"/>
                </a:lnTo>
                <a:lnTo>
                  <a:pt x="742471" y="669585"/>
                </a:lnTo>
                <a:lnTo>
                  <a:pt x="780575" y="710867"/>
                </a:lnTo>
                <a:lnTo>
                  <a:pt x="817968" y="752249"/>
                </a:lnTo>
                <a:lnTo>
                  <a:pt x="854643" y="793716"/>
                </a:lnTo>
                <a:lnTo>
                  <a:pt x="890591" y="835256"/>
                </a:lnTo>
                <a:lnTo>
                  <a:pt x="925803" y="876855"/>
                </a:lnTo>
                <a:lnTo>
                  <a:pt x="960270" y="918500"/>
                </a:lnTo>
                <a:lnTo>
                  <a:pt x="993985" y="960179"/>
                </a:lnTo>
                <a:lnTo>
                  <a:pt x="1026937" y="1001877"/>
                </a:lnTo>
                <a:lnTo>
                  <a:pt x="1059119" y="1043582"/>
                </a:lnTo>
                <a:lnTo>
                  <a:pt x="1090522" y="1085280"/>
                </a:lnTo>
                <a:lnTo>
                  <a:pt x="1121138" y="1126959"/>
                </a:lnTo>
                <a:lnTo>
                  <a:pt x="1150957" y="1168604"/>
                </a:lnTo>
                <a:lnTo>
                  <a:pt x="1179972" y="1210204"/>
                </a:lnTo>
                <a:lnTo>
                  <a:pt x="1208173" y="1251744"/>
                </a:lnTo>
                <a:lnTo>
                  <a:pt x="1235552" y="1293211"/>
                </a:lnTo>
                <a:lnTo>
                  <a:pt x="1262100" y="1334593"/>
                </a:lnTo>
                <a:lnTo>
                  <a:pt x="1287809" y="1375875"/>
                </a:lnTo>
                <a:lnTo>
                  <a:pt x="1312670" y="1417046"/>
                </a:lnTo>
                <a:lnTo>
                  <a:pt x="1336674" y="1458091"/>
                </a:lnTo>
                <a:lnTo>
                  <a:pt x="1359813" y="1498998"/>
                </a:lnTo>
                <a:lnTo>
                  <a:pt x="1382078" y="1539753"/>
                </a:lnTo>
                <a:lnTo>
                  <a:pt x="1403461" y="1580343"/>
                </a:lnTo>
                <a:lnTo>
                  <a:pt x="1423952" y="1620754"/>
                </a:lnTo>
                <a:lnTo>
                  <a:pt x="1443544" y="1660975"/>
                </a:lnTo>
                <a:lnTo>
                  <a:pt x="1462227" y="1700991"/>
                </a:lnTo>
                <a:lnTo>
                  <a:pt x="1479994" y="1740789"/>
                </a:lnTo>
                <a:lnTo>
                  <a:pt x="1496835" y="1780356"/>
                </a:lnTo>
                <a:lnTo>
                  <a:pt x="1512741" y="1819679"/>
                </a:lnTo>
                <a:lnTo>
                  <a:pt x="1527705" y="1858745"/>
                </a:lnTo>
                <a:lnTo>
                  <a:pt x="1541718" y="1897540"/>
                </a:lnTo>
                <a:lnTo>
                  <a:pt x="1554893" y="1936442"/>
                </a:lnTo>
                <a:lnTo>
                  <a:pt x="1566853" y="1974266"/>
                </a:lnTo>
                <a:lnTo>
                  <a:pt x="1577960" y="2012171"/>
                </a:lnTo>
                <a:lnTo>
                  <a:pt x="1588080" y="2049752"/>
                </a:lnTo>
                <a:lnTo>
                  <a:pt x="1597206" y="2086997"/>
                </a:lnTo>
                <a:lnTo>
                  <a:pt x="1612439" y="2160424"/>
                </a:lnTo>
                <a:lnTo>
                  <a:pt x="1623590" y="2232346"/>
                </a:lnTo>
                <a:lnTo>
                  <a:pt x="1630590" y="2302658"/>
                </a:lnTo>
                <a:lnTo>
                  <a:pt x="1633034" y="2357884"/>
                </a:lnTo>
                <a:lnTo>
                  <a:pt x="1633451" y="2347361"/>
                </a:lnTo>
                <a:lnTo>
                  <a:pt x="1634384" y="2307128"/>
                </a:lnTo>
                <a:lnTo>
                  <a:pt x="1634654" y="2266705"/>
                </a:lnTo>
                <a:lnTo>
                  <a:pt x="1634256" y="2226091"/>
                </a:lnTo>
                <a:lnTo>
                  <a:pt x="1633183" y="2185287"/>
                </a:lnTo>
                <a:lnTo>
                  <a:pt x="1631431" y="2144292"/>
                </a:lnTo>
                <a:lnTo>
                  <a:pt x="1628994" y="2103106"/>
                </a:lnTo>
                <a:lnTo>
                  <a:pt x="1625864" y="2061728"/>
                </a:lnTo>
                <a:lnTo>
                  <a:pt x="1622038" y="2020159"/>
                </a:lnTo>
                <a:lnTo>
                  <a:pt x="1617509" y="1978397"/>
                </a:lnTo>
                <a:lnTo>
                  <a:pt x="1612216" y="1936052"/>
                </a:lnTo>
                <a:lnTo>
                  <a:pt x="1606318" y="1894294"/>
                </a:lnTo>
                <a:lnTo>
                  <a:pt x="1599645" y="1851953"/>
                </a:lnTo>
                <a:lnTo>
                  <a:pt x="1592246" y="1809418"/>
                </a:lnTo>
                <a:lnTo>
                  <a:pt x="1584115" y="1766689"/>
                </a:lnTo>
                <a:lnTo>
                  <a:pt x="1575246" y="1723766"/>
                </a:lnTo>
                <a:lnTo>
                  <a:pt x="1565634" y="1680648"/>
                </a:lnTo>
                <a:lnTo>
                  <a:pt x="1555272" y="1637335"/>
                </a:lnTo>
                <a:lnTo>
                  <a:pt x="1544155" y="1593826"/>
                </a:lnTo>
                <a:lnTo>
                  <a:pt x="1532278" y="1550122"/>
                </a:lnTo>
                <a:lnTo>
                  <a:pt x="1519633" y="1506221"/>
                </a:lnTo>
                <a:lnTo>
                  <a:pt x="1506216" y="1462124"/>
                </a:lnTo>
                <a:lnTo>
                  <a:pt x="1492021" y="1417830"/>
                </a:lnTo>
                <a:lnTo>
                  <a:pt x="1477042" y="1373338"/>
                </a:lnTo>
                <a:lnTo>
                  <a:pt x="1461273" y="1328649"/>
                </a:lnTo>
                <a:lnTo>
                  <a:pt x="1444709" y="1283763"/>
                </a:lnTo>
                <a:lnTo>
                  <a:pt x="1427343" y="1238678"/>
                </a:lnTo>
                <a:lnTo>
                  <a:pt x="1409170" y="1193394"/>
                </a:lnTo>
                <a:lnTo>
                  <a:pt x="1390184" y="1147911"/>
                </a:lnTo>
                <a:lnTo>
                  <a:pt x="1370379" y="1102229"/>
                </a:lnTo>
                <a:lnTo>
                  <a:pt x="1349749" y="1056347"/>
                </a:lnTo>
                <a:lnTo>
                  <a:pt x="1328289" y="1010266"/>
                </a:lnTo>
                <a:lnTo>
                  <a:pt x="1305993" y="963984"/>
                </a:lnTo>
                <a:lnTo>
                  <a:pt x="1282856" y="917501"/>
                </a:lnTo>
                <a:lnTo>
                  <a:pt x="1258870" y="870817"/>
                </a:lnTo>
                <a:lnTo>
                  <a:pt x="1234031" y="823931"/>
                </a:lnTo>
                <a:lnTo>
                  <a:pt x="1208332" y="776844"/>
                </a:lnTo>
                <a:lnTo>
                  <a:pt x="1181769" y="729555"/>
                </a:lnTo>
                <a:lnTo>
                  <a:pt x="1154334" y="682063"/>
                </a:lnTo>
                <a:lnTo>
                  <a:pt x="1126023" y="634369"/>
                </a:lnTo>
                <a:lnTo>
                  <a:pt x="1096830" y="586471"/>
                </a:lnTo>
                <a:lnTo>
                  <a:pt x="1066748" y="538369"/>
                </a:lnTo>
                <a:lnTo>
                  <a:pt x="1035772" y="490064"/>
                </a:lnTo>
                <a:lnTo>
                  <a:pt x="1003896" y="441555"/>
                </a:lnTo>
                <a:lnTo>
                  <a:pt x="971115" y="392841"/>
                </a:lnTo>
                <a:lnTo>
                  <a:pt x="937422" y="343922"/>
                </a:lnTo>
                <a:lnTo>
                  <a:pt x="902812" y="294797"/>
                </a:lnTo>
                <a:lnTo>
                  <a:pt x="867279" y="245467"/>
                </a:lnTo>
                <a:lnTo>
                  <a:pt x="830818" y="195932"/>
                </a:lnTo>
                <a:lnTo>
                  <a:pt x="793421" y="146189"/>
                </a:lnTo>
                <a:lnTo>
                  <a:pt x="755085" y="96240"/>
                </a:lnTo>
                <a:lnTo>
                  <a:pt x="715802" y="46084"/>
                </a:lnTo>
                <a:lnTo>
                  <a:pt x="678985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8724" y="3352412"/>
            <a:ext cx="435823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5" dirty="0">
                <a:solidFill>
                  <a:srgbClr val="000000"/>
                </a:solidFill>
              </a:rPr>
              <a:t>Система «</a:t>
            </a:r>
            <a:r>
              <a:rPr spc="-15" dirty="0" err="1">
                <a:solidFill>
                  <a:srgbClr val="000000"/>
                </a:solidFill>
              </a:rPr>
              <a:t>Умный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lang="ru-RU" spc="-15" dirty="0">
                <a:solidFill>
                  <a:srgbClr val="000000"/>
                </a:solidFill>
              </a:rPr>
              <a:t>Саров»</a:t>
            </a:r>
            <a:endParaRPr spc="-15" dirty="0">
              <a:solidFill>
                <a:srgbClr val="000000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800" y="5769965"/>
            <a:ext cx="8769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>
                <a:latin typeface="Trebuchet MS"/>
                <a:cs typeface="Trebuchet MS"/>
              </a:rPr>
              <a:t>Август </a:t>
            </a:r>
            <a:r>
              <a:rPr sz="1100" b="1" dirty="0">
                <a:latin typeface="Trebuchet MS"/>
                <a:cs typeface="Trebuchet MS"/>
              </a:rPr>
              <a:t>2019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F665BF0A-C763-4974-A40E-9A6B4D7E2FEB}"/>
              </a:ext>
            </a:extLst>
          </p:cNvPr>
          <p:cNvSpPr>
            <a:spLocks noChangeAspect="1"/>
          </p:cNvSpPr>
          <p:nvPr/>
        </p:nvSpPr>
        <p:spPr>
          <a:xfrm>
            <a:off x="1001506" y="490800"/>
            <a:ext cx="576000" cy="57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Picture 6" descr="https://sarov-realty.ru/art_system/img/art/101.gif">
            <a:extLst>
              <a:ext uri="{FF2B5EF4-FFF2-40B4-BE49-F238E27FC236}">
                <a16:creationId xmlns:a16="http://schemas.microsoft.com/office/drawing/2014/main" id="{ED2C8A8C-EB11-4C96-98C9-C08DFD8B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191" y="490800"/>
            <a:ext cx="686882" cy="5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85383D2-9CED-4E04-8E7D-984E3A4F1ABD}"/>
              </a:ext>
            </a:extLst>
          </p:cNvPr>
          <p:cNvSpPr/>
          <p:nvPr/>
        </p:nvSpPr>
        <p:spPr>
          <a:xfrm>
            <a:off x="301484" y="4408975"/>
            <a:ext cx="11634595" cy="18394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11"/>
          <p:cNvSpPr/>
          <p:nvPr/>
        </p:nvSpPr>
        <p:spPr>
          <a:xfrm>
            <a:off x="301484" y="2250004"/>
            <a:ext cx="2292522" cy="147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164205" y="2666094"/>
            <a:ext cx="1407795" cy="868680"/>
          </a:xfrm>
          <a:custGeom>
            <a:avLst/>
            <a:gdLst/>
            <a:ahLst/>
            <a:cxnLst/>
            <a:rect l="l" t="t" r="r" b="b"/>
            <a:pathLst>
              <a:path w="1407795" h="868680">
                <a:moveTo>
                  <a:pt x="1100747" y="0"/>
                </a:moveTo>
                <a:lnTo>
                  <a:pt x="0" y="0"/>
                </a:lnTo>
                <a:lnTo>
                  <a:pt x="0" y="689610"/>
                </a:lnTo>
                <a:lnTo>
                  <a:pt x="3193" y="792988"/>
                </a:lnTo>
                <a:lnTo>
                  <a:pt x="25547" y="846074"/>
                </a:lnTo>
                <a:lnTo>
                  <a:pt x="86223" y="865632"/>
                </a:lnTo>
                <a:lnTo>
                  <a:pt x="204381" y="868426"/>
                </a:lnTo>
                <a:lnTo>
                  <a:pt x="1407325" y="868426"/>
                </a:lnTo>
                <a:lnTo>
                  <a:pt x="1407325" y="268224"/>
                </a:lnTo>
                <a:lnTo>
                  <a:pt x="1402534" y="113157"/>
                </a:lnTo>
                <a:lnTo>
                  <a:pt x="1369002" y="33528"/>
                </a:lnTo>
                <a:lnTo>
                  <a:pt x="1277987" y="4191"/>
                </a:lnTo>
                <a:lnTo>
                  <a:pt x="11007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90405" y="2981435"/>
            <a:ext cx="767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Да</a:t>
            </a: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нн</a:t>
            </a:r>
            <a:r>
              <a:rPr sz="1600" b="1" spc="-45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600" b="1" spc="-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02829" y="2843574"/>
            <a:ext cx="480059" cy="515620"/>
          </a:xfrm>
          <a:custGeom>
            <a:avLst/>
            <a:gdLst/>
            <a:ahLst/>
            <a:cxnLst/>
            <a:rect l="l" t="t" r="r" b="b"/>
            <a:pathLst>
              <a:path w="480060" h="515619">
                <a:moveTo>
                  <a:pt x="240030" y="0"/>
                </a:moveTo>
                <a:lnTo>
                  <a:pt x="0" y="0"/>
                </a:lnTo>
                <a:lnTo>
                  <a:pt x="240030" y="257555"/>
                </a:lnTo>
                <a:lnTo>
                  <a:pt x="0" y="515238"/>
                </a:lnTo>
                <a:lnTo>
                  <a:pt x="240030" y="515238"/>
                </a:lnTo>
                <a:lnTo>
                  <a:pt x="480060" y="257555"/>
                </a:lnTo>
                <a:lnTo>
                  <a:pt x="240030" y="0"/>
                </a:lnTo>
                <a:close/>
              </a:path>
            </a:pathLst>
          </a:custGeom>
          <a:solidFill>
            <a:srgbClr val="2C4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7800" y="2649206"/>
            <a:ext cx="1407795" cy="868680"/>
          </a:xfrm>
          <a:custGeom>
            <a:avLst/>
            <a:gdLst/>
            <a:ahLst/>
            <a:cxnLst/>
            <a:rect l="l" t="t" r="r" b="b"/>
            <a:pathLst>
              <a:path w="1407795" h="868680">
                <a:moveTo>
                  <a:pt x="1100709" y="0"/>
                </a:moveTo>
                <a:lnTo>
                  <a:pt x="0" y="0"/>
                </a:lnTo>
                <a:lnTo>
                  <a:pt x="0" y="689610"/>
                </a:lnTo>
                <a:lnTo>
                  <a:pt x="3192" y="792988"/>
                </a:lnTo>
                <a:lnTo>
                  <a:pt x="25542" y="846074"/>
                </a:lnTo>
                <a:lnTo>
                  <a:pt x="86207" y="865632"/>
                </a:lnTo>
                <a:lnTo>
                  <a:pt x="204342" y="868426"/>
                </a:lnTo>
                <a:lnTo>
                  <a:pt x="1407287" y="868426"/>
                </a:lnTo>
                <a:lnTo>
                  <a:pt x="1407287" y="268224"/>
                </a:lnTo>
                <a:lnTo>
                  <a:pt x="1402496" y="113157"/>
                </a:lnTo>
                <a:lnTo>
                  <a:pt x="1368964" y="33528"/>
                </a:lnTo>
                <a:lnTo>
                  <a:pt x="1277949" y="4191"/>
                </a:lnTo>
                <a:lnTo>
                  <a:pt x="1100709" y="0"/>
                </a:lnTo>
                <a:close/>
              </a:path>
            </a:pathLst>
          </a:custGeom>
          <a:solidFill>
            <a:srgbClr val="009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6586" y="2842624"/>
            <a:ext cx="480059" cy="515620"/>
          </a:xfrm>
          <a:custGeom>
            <a:avLst/>
            <a:gdLst/>
            <a:ahLst/>
            <a:cxnLst/>
            <a:rect l="l" t="t" r="r" b="b"/>
            <a:pathLst>
              <a:path w="480060" h="515619">
                <a:moveTo>
                  <a:pt x="239903" y="0"/>
                </a:moveTo>
                <a:lnTo>
                  <a:pt x="0" y="0"/>
                </a:lnTo>
                <a:lnTo>
                  <a:pt x="239903" y="257682"/>
                </a:lnTo>
                <a:lnTo>
                  <a:pt x="0" y="515365"/>
                </a:lnTo>
                <a:lnTo>
                  <a:pt x="239903" y="515365"/>
                </a:lnTo>
                <a:lnTo>
                  <a:pt x="479933" y="257682"/>
                </a:lnTo>
                <a:lnTo>
                  <a:pt x="239903" y="0"/>
                </a:lnTo>
                <a:close/>
              </a:path>
            </a:pathLst>
          </a:custGeom>
          <a:solidFill>
            <a:srgbClr val="2C4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75351" y="2948799"/>
            <a:ext cx="1031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Аналитика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575542" y="6618336"/>
            <a:ext cx="165735" cy="1466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z="700" spc="-5" dirty="0">
                <a:solidFill>
                  <a:srgbClr val="221F1F"/>
                </a:solidFill>
                <a:latin typeface="Trebuchet MS"/>
                <a:cs typeface="Trebuchet MS"/>
              </a:rPr>
              <a:pPr marL="45085">
                <a:lnSpc>
                  <a:spcPct val="100000"/>
                </a:lnSpc>
                <a:spcBef>
                  <a:spcPts val="195"/>
                </a:spcBef>
              </a:pPr>
              <a:t>2</a:t>
            </a:fld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1772" y="4457954"/>
            <a:ext cx="11374307" cy="151708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700" b="1" spc="-10" dirty="0">
                <a:solidFill>
                  <a:srgbClr val="2C417D"/>
                </a:solidFill>
                <a:latin typeface="Trebuchet MS"/>
                <a:cs typeface="Trebuchet MS"/>
              </a:rPr>
              <a:t>Назначение</a:t>
            </a:r>
            <a:endParaRPr sz="1700" dirty="0">
              <a:latin typeface="Trebuchet MS"/>
              <a:cs typeface="Trebuchet MS"/>
            </a:endParaRPr>
          </a:p>
          <a:p>
            <a:pPr marL="27305" marR="5080">
              <a:lnSpc>
                <a:spcPct val="100000"/>
              </a:lnSpc>
              <a:spcBef>
                <a:spcPts val="565"/>
              </a:spcBef>
            </a:pPr>
            <a:r>
              <a:rPr sz="1500" spc="-5" dirty="0">
                <a:latin typeface="Trebuchet MS"/>
                <a:cs typeface="Trebuchet MS"/>
              </a:rPr>
              <a:t>цифровизация городских сервисов </a:t>
            </a:r>
            <a:r>
              <a:rPr sz="1500" dirty="0">
                <a:latin typeface="Trebuchet MS"/>
                <a:cs typeface="Trebuchet MS"/>
              </a:rPr>
              <a:t>и </a:t>
            </a:r>
            <a:r>
              <a:rPr sz="1500" spc="-5" dirty="0">
                <a:latin typeface="Trebuchet MS"/>
                <a:cs typeface="Trebuchet MS"/>
              </a:rPr>
              <a:t>процессов для решения  задач развития городов, создания комфортной, безопасной </a:t>
            </a:r>
            <a:r>
              <a:rPr sz="1500" dirty="0">
                <a:latin typeface="Trebuchet MS"/>
                <a:cs typeface="Trebuchet MS"/>
              </a:rPr>
              <a:t>и  </a:t>
            </a:r>
            <a:r>
              <a:rPr sz="1500" spc="-5" dirty="0">
                <a:latin typeface="Trebuchet MS"/>
                <a:cs typeface="Trebuchet MS"/>
              </a:rPr>
              <a:t>интеллектуальной среды, повышения эффективности управления  </a:t>
            </a:r>
            <a:r>
              <a:rPr sz="1500" dirty="0">
                <a:latin typeface="Trebuchet MS"/>
                <a:cs typeface="Trebuchet MS"/>
              </a:rPr>
              <a:t>и </a:t>
            </a:r>
            <a:r>
              <a:rPr sz="1500" spc="-5" dirty="0">
                <a:latin typeface="Trebuchet MS"/>
                <a:cs typeface="Trebuchet MS"/>
              </a:rPr>
              <a:t>качества жизни</a:t>
            </a:r>
            <a:r>
              <a:rPr sz="1500" spc="-1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граждан</a:t>
            </a: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700" b="1" spc="-15" dirty="0" err="1">
                <a:solidFill>
                  <a:srgbClr val="2C417D"/>
                </a:solidFill>
                <a:latin typeface="Trebuchet MS"/>
                <a:cs typeface="Trebuchet MS"/>
              </a:rPr>
              <a:t>Пользователи</a:t>
            </a:r>
            <a:endParaRPr sz="1700" dirty="0">
              <a:latin typeface="Trebuchet MS"/>
              <a:cs typeface="Trebuchet MS"/>
            </a:endParaRPr>
          </a:p>
          <a:p>
            <a:pPr marL="27305" marR="842644">
              <a:lnSpc>
                <a:spcPct val="100000"/>
              </a:lnSpc>
              <a:spcBef>
                <a:spcPts val="535"/>
              </a:spcBef>
            </a:pPr>
            <a:r>
              <a:rPr sz="1500" spc="-5" dirty="0">
                <a:latin typeface="Trebuchet MS"/>
                <a:cs typeface="Trebuchet MS"/>
              </a:rPr>
              <a:t>граждане, коммерческие организации, некоммерческие  организации, бюджетные организации,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муниципалитет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9E04E8E5-F2A0-45D8-A8D4-0595376BCDF6}"/>
              </a:ext>
            </a:extLst>
          </p:cNvPr>
          <p:cNvSpPr txBox="1">
            <a:spLocks/>
          </p:cNvSpPr>
          <p:nvPr/>
        </p:nvSpPr>
        <p:spPr>
          <a:xfrm>
            <a:off x="1704975" y="492760"/>
            <a:ext cx="3781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z="1800" b="0" kern="0" dirty="0">
                <a:solidFill>
                  <a:srgbClr val="000000"/>
                </a:solidFill>
              </a:rPr>
              <a:t>Базовая платформа </a:t>
            </a:r>
            <a:r>
              <a:rPr lang="ru-RU" sz="1800" b="0" kern="0" spc="-5" dirty="0">
                <a:solidFill>
                  <a:srgbClr val="000000"/>
                </a:solidFill>
              </a:rPr>
              <a:t>«Умный</a:t>
            </a:r>
            <a:r>
              <a:rPr lang="ru-RU" sz="1800" b="0" kern="0" spc="-114" dirty="0">
                <a:solidFill>
                  <a:srgbClr val="000000"/>
                </a:solidFill>
              </a:rPr>
              <a:t> </a:t>
            </a:r>
            <a:r>
              <a:rPr lang="ru-RU" sz="1800" b="0" kern="0" spc="-5" dirty="0">
                <a:solidFill>
                  <a:srgbClr val="000000"/>
                </a:solidFill>
              </a:rPr>
              <a:t>город»  </a:t>
            </a:r>
            <a:r>
              <a:rPr lang="ru-RU" sz="1800" b="0" kern="0" spc="-5" dirty="0">
                <a:solidFill>
                  <a:srgbClr val="7E7E7E"/>
                </a:solidFill>
              </a:rPr>
              <a:t>Назначение и пользователи</a:t>
            </a:r>
            <a:endParaRPr lang="ru-RU" sz="1800" kern="0" dirty="0"/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5028548F-7ABC-4529-8815-2FB2DCB76051}"/>
              </a:ext>
            </a:extLst>
          </p:cNvPr>
          <p:cNvSpPr>
            <a:spLocks noChangeAspect="1"/>
          </p:cNvSpPr>
          <p:nvPr/>
        </p:nvSpPr>
        <p:spPr>
          <a:xfrm>
            <a:off x="1001506" y="490800"/>
            <a:ext cx="576000" cy="57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Picture 6" descr="https://sarov-realty.ru/art_system/img/art/101.gif">
            <a:extLst>
              <a:ext uri="{FF2B5EF4-FFF2-40B4-BE49-F238E27FC236}">
                <a16:creationId xmlns:a16="http://schemas.microsoft.com/office/drawing/2014/main" id="{7D375047-49F5-41E5-A188-43CFFAB5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191" y="490800"/>
            <a:ext cx="686882" cy="576000"/>
          </a:xfrm>
          <a:prstGeom prst="rect">
            <a:avLst/>
          </a:prstGeom>
          <a:noFill/>
        </p:spPr>
      </p:pic>
      <p:sp>
        <p:nvSpPr>
          <p:cNvPr id="30" name="object 17">
            <a:extLst>
              <a:ext uri="{FF2B5EF4-FFF2-40B4-BE49-F238E27FC236}">
                <a16:creationId xmlns:a16="http://schemas.microsoft.com/office/drawing/2014/main" id="{6BA6649F-88BE-4EA2-85C2-CBAEEA409876}"/>
              </a:ext>
            </a:extLst>
          </p:cNvPr>
          <p:cNvSpPr/>
          <p:nvPr/>
        </p:nvSpPr>
        <p:spPr>
          <a:xfrm>
            <a:off x="6758941" y="2839947"/>
            <a:ext cx="480059" cy="515620"/>
          </a:xfrm>
          <a:custGeom>
            <a:avLst/>
            <a:gdLst/>
            <a:ahLst/>
            <a:cxnLst/>
            <a:rect l="l" t="t" r="r" b="b"/>
            <a:pathLst>
              <a:path w="480060" h="515619">
                <a:moveTo>
                  <a:pt x="239903" y="0"/>
                </a:moveTo>
                <a:lnTo>
                  <a:pt x="0" y="0"/>
                </a:lnTo>
                <a:lnTo>
                  <a:pt x="239903" y="257682"/>
                </a:lnTo>
                <a:lnTo>
                  <a:pt x="0" y="515365"/>
                </a:lnTo>
                <a:lnTo>
                  <a:pt x="239903" y="515365"/>
                </a:lnTo>
                <a:lnTo>
                  <a:pt x="479933" y="257682"/>
                </a:lnTo>
                <a:lnTo>
                  <a:pt x="239903" y="0"/>
                </a:lnTo>
                <a:close/>
              </a:path>
            </a:pathLst>
          </a:custGeom>
          <a:solidFill>
            <a:srgbClr val="2C4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FBF0917E-CA03-4098-8FA9-32ED89CE159C}"/>
              </a:ext>
            </a:extLst>
          </p:cNvPr>
          <p:cNvSpPr/>
          <p:nvPr/>
        </p:nvSpPr>
        <p:spPr>
          <a:xfrm>
            <a:off x="7315200" y="2649206"/>
            <a:ext cx="1752600" cy="868680"/>
          </a:xfrm>
          <a:custGeom>
            <a:avLst/>
            <a:gdLst/>
            <a:ahLst/>
            <a:cxnLst/>
            <a:rect l="l" t="t" r="r" b="b"/>
            <a:pathLst>
              <a:path w="1407795" h="868680">
                <a:moveTo>
                  <a:pt x="1100709" y="0"/>
                </a:moveTo>
                <a:lnTo>
                  <a:pt x="0" y="0"/>
                </a:lnTo>
                <a:lnTo>
                  <a:pt x="0" y="689610"/>
                </a:lnTo>
                <a:lnTo>
                  <a:pt x="3192" y="792988"/>
                </a:lnTo>
                <a:lnTo>
                  <a:pt x="25542" y="846074"/>
                </a:lnTo>
                <a:lnTo>
                  <a:pt x="86207" y="865632"/>
                </a:lnTo>
                <a:lnTo>
                  <a:pt x="204342" y="868426"/>
                </a:lnTo>
                <a:lnTo>
                  <a:pt x="1407287" y="868426"/>
                </a:lnTo>
                <a:lnTo>
                  <a:pt x="1407287" y="268224"/>
                </a:lnTo>
                <a:lnTo>
                  <a:pt x="1402496" y="113157"/>
                </a:lnTo>
                <a:lnTo>
                  <a:pt x="1368964" y="33528"/>
                </a:lnTo>
                <a:lnTo>
                  <a:pt x="1277949" y="4191"/>
                </a:lnTo>
                <a:lnTo>
                  <a:pt x="1100709" y="0"/>
                </a:lnTo>
                <a:close/>
              </a:path>
            </a:pathLst>
          </a:custGeom>
          <a:solidFill>
            <a:srgbClr val="2E6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679554C7-2DBE-442E-91D0-0F47EF6156E5}"/>
              </a:ext>
            </a:extLst>
          </p:cNvPr>
          <p:cNvSpPr txBox="1"/>
          <p:nvPr/>
        </p:nvSpPr>
        <p:spPr>
          <a:xfrm>
            <a:off x="7437373" y="2823577"/>
            <a:ext cx="15350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40" dirty="0">
                <a:solidFill>
                  <a:srgbClr val="FFFFFF"/>
                </a:solidFill>
                <a:latin typeface="Trebuchet MS"/>
                <a:cs typeface="Trebuchet MS"/>
              </a:rPr>
              <a:t>Оптимизация и новые сервисы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4862AE63-EC00-4260-8AC7-1875EF650235}"/>
              </a:ext>
            </a:extLst>
          </p:cNvPr>
          <p:cNvSpPr/>
          <p:nvPr/>
        </p:nvSpPr>
        <p:spPr>
          <a:xfrm>
            <a:off x="9197341" y="2837039"/>
            <a:ext cx="480059" cy="515620"/>
          </a:xfrm>
          <a:custGeom>
            <a:avLst/>
            <a:gdLst/>
            <a:ahLst/>
            <a:cxnLst/>
            <a:rect l="l" t="t" r="r" b="b"/>
            <a:pathLst>
              <a:path w="480060" h="515619">
                <a:moveTo>
                  <a:pt x="239903" y="0"/>
                </a:moveTo>
                <a:lnTo>
                  <a:pt x="0" y="0"/>
                </a:lnTo>
                <a:lnTo>
                  <a:pt x="239903" y="257682"/>
                </a:lnTo>
                <a:lnTo>
                  <a:pt x="0" y="515365"/>
                </a:lnTo>
                <a:lnTo>
                  <a:pt x="239903" y="515365"/>
                </a:lnTo>
                <a:lnTo>
                  <a:pt x="479933" y="257682"/>
                </a:lnTo>
                <a:lnTo>
                  <a:pt x="239903" y="0"/>
                </a:lnTo>
                <a:close/>
              </a:path>
            </a:pathLst>
          </a:custGeom>
          <a:solidFill>
            <a:srgbClr val="2C41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1">
            <a:extLst>
              <a:ext uri="{FF2B5EF4-FFF2-40B4-BE49-F238E27FC236}">
                <a16:creationId xmlns:a16="http://schemas.microsoft.com/office/drawing/2014/main" id="{F52DBE63-1472-4740-B28B-FFBCD870608D}"/>
              </a:ext>
            </a:extLst>
          </p:cNvPr>
          <p:cNvSpPr/>
          <p:nvPr/>
        </p:nvSpPr>
        <p:spPr>
          <a:xfrm>
            <a:off x="9635431" y="2259696"/>
            <a:ext cx="2292522" cy="147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357" y="5589244"/>
            <a:ext cx="11667490" cy="850900"/>
          </a:xfrm>
          <a:custGeom>
            <a:avLst/>
            <a:gdLst/>
            <a:ahLst/>
            <a:cxnLst/>
            <a:rect l="l" t="t" r="r" b="b"/>
            <a:pathLst>
              <a:path w="11667490" h="850900">
                <a:moveTo>
                  <a:pt x="11261445" y="0"/>
                </a:moveTo>
                <a:lnTo>
                  <a:pt x="0" y="0"/>
                </a:lnTo>
                <a:lnTo>
                  <a:pt x="0" y="692340"/>
                </a:lnTo>
                <a:lnTo>
                  <a:pt x="4273" y="783912"/>
                </a:lnTo>
                <a:lnTo>
                  <a:pt x="34185" y="830935"/>
                </a:lnTo>
                <a:lnTo>
                  <a:pt x="115375" y="848259"/>
                </a:lnTo>
                <a:lnTo>
                  <a:pt x="273481" y="850734"/>
                </a:lnTo>
                <a:lnTo>
                  <a:pt x="11667337" y="850734"/>
                </a:lnTo>
                <a:lnTo>
                  <a:pt x="11667337" y="237591"/>
                </a:lnTo>
                <a:lnTo>
                  <a:pt x="11660995" y="100233"/>
                </a:lnTo>
                <a:lnTo>
                  <a:pt x="11616601" y="29698"/>
                </a:lnTo>
                <a:lnTo>
                  <a:pt x="11496101" y="3712"/>
                </a:lnTo>
                <a:lnTo>
                  <a:pt x="11261445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930" y="1901951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39">
                <a:moveTo>
                  <a:pt x="413994" y="0"/>
                </a:moveTo>
                <a:lnTo>
                  <a:pt x="365714" y="2786"/>
                </a:lnTo>
                <a:lnTo>
                  <a:pt x="319070" y="10937"/>
                </a:lnTo>
                <a:lnTo>
                  <a:pt x="274373" y="24142"/>
                </a:lnTo>
                <a:lnTo>
                  <a:pt x="231932" y="42091"/>
                </a:lnTo>
                <a:lnTo>
                  <a:pt x="192059" y="64471"/>
                </a:lnTo>
                <a:lnTo>
                  <a:pt x="155064" y="90973"/>
                </a:lnTo>
                <a:lnTo>
                  <a:pt x="121258" y="121285"/>
                </a:lnTo>
                <a:lnTo>
                  <a:pt x="90951" y="155095"/>
                </a:lnTo>
                <a:lnTo>
                  <a:pt x="64455" y="192093"/>
                </a:lnTo>
                <a:lnTo>
                  <a:pt x="42079" y="231969"/>
                </a:lnTo>
                <a:lnTo>
                  <a:pt x="24135" y="274410"/>
                </a:lnTo>
                <a:lnTo>
                  <a:pt x="10934" y="319106"/>
                </a:lnTo>
                <a:lnTo>
                  <a:pt x="2785" y="365747"/>
                </a:lnTo>
                <a:lnTo>
                  <a:pt x="0" y="414020"/>
                </a:lnTo>
                <a:lnTo>
                  <a:pt x="2785" y="462292"/>
                </a:lnTo>
                <a:lnTo>
                  <a:pt x="10934" y="508933"/>
                </a:lnTo>
                <a:lnTo>
                  <a:pt x="24135" y="553629"/>
                </a:lnTo>
                <a:lnTo>
                  <a:pt x="42079" y="596070"/>
                </a:lnTo>
                <a:lnTo>
                  <a:pt x="64455" y="635946"/>
                </a:lnTo>
                <a:lnTo>
                  <a:pt x="90951" y="672944"/>
                </a:lnTo>
                <a:lnTo>
                  <a:pt x="121258" y="706754"/>
                </a:lnTo>
                <a:lnTo>
                  <a:pt x="155064" y="737066"/>
                </a:lnTo>
                <a:lnTo>
                  <a:pt x="192059" y="763568"/>
                </a:lnTo>
                <a:lnTo>
                  <a:pt x="231932" y="785948"/>
                </a:lnTo>
                <a:lnTo>
                  <a:pt x="274373" y="803897"/>
                </a:lnTo>
                <a:lnTo>
                  <a:pt x="319070" y="817102"/>
                </a:lnTo>
                <a:lnTo>
                  <a:pt x="365714" y="825253"/>
                </a:lnTo>
                <a:lnTo>
                  <a:pt x="413994" y="828039"/>
                </a:lnTo>
                <a:lnTo>
                  <a:pt x="462277" y="825253"/>
                </a:lnTo>
                <a:lnTo>
                  <a:pt x="508925" y="817102"/>
                </a:lnTo>
                <a:lnTo>
                  <a:pt x="553627" y="803897"/>
                </a:lnTo>
                <a:lnTo>
                  <a:pt x="596072" y="785948"/>
                </a:lnTo>
                <a:lnTo>
                  <a:pt x="635950" y="763568"/>
                </a:lnTo>
                <a:lnTo>
                  <a:pt x="672950" y="737066"/>
                </a:lnTo>
                <a:lnTo>
                  <a:pt x="706761" y="706754"/>
                </a:lnTo>
                <a:lnTo>
                  <a:pt x="737072" y="672944"/>
                </a:lnTo>
                <a:lnTo>
                  <a:pt x="763573" y="635946"/>
                </a:lnTo>
                <a:lnTo>
                  <a:pt x="785952" y="596070"/>
                </a:lnTo>
                <a:lnTo>
                  <a:pt x="803899" y="553629"/>
                </a:lnTo>
                <a:lnTo>
                  <a:pt x="817103" y="508933"/>
                </a:lnTo>
                <a:lnTo>
                  <a:pt x="825254" y="462292"/>
                </a:lnTo>
                <a:lnTo>
                  <a:pt x="828040" y="414020"/>
                </a:lnTo>
                <a:lnTo>
                  <a:pt x="825254" y="365747"/>
                </a:lnTo>
                <a:lnTo>
                  <a:pt x="817103" y="319106"/>
                </a:lnTo>
                <a:lnTo>
                  <a:pt x="803899" y="274410"/>
                </a:lnTo>
                <a:lnTo>
                  <a:pt x="785952" y="231969"/>
                </a:lnTo>
                <a:lnTo>
                  <a:pt x="763573" y="192093"/>
                </a:lnTo>
                <a:lnTo>
                  <a:pt x="737072" y="155095"/>
                </a:lnTo>
                <a:lnTo>
                  <a:pt x="706761" y="121285"/>
                </a:lnTo>
                <a:lnTo>
                  <a:pt x="672950" y="90973"/>
                </a:lnTo>
                <a:lnTo>
                  <a:pt x="635950" y="64471"/>
                </a:lnTo>
                <a:lnTo>
                  <a:pt x="596072" y="42091"/>
                </a:lnTo>
                <a:lnTo>
                  <a:pt x="553627" y="24142"/>
                </a:lnTo>
                <a:lnTo>
                  <a:pt x="508925" y="10937"/>
                </a:lnTo>
                <a:lnTo>
                  <a:pt x="462277" y="2786"/>
                </a:lnTo>
                <a:lnTo>
                  <a:pt x="413994" y="0"/>
                </a:lnTo>
                <a:close/>
              </a:path>
            </a:pathLst>
          </a:custGeom>
          <a:solidFill>
            <a:srgbClr val="2D41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814" y="1785073"/>
            <a:ext cx="714006" cy="72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5752" y="1403350"/>
            <a:ext cx="3825240" cy="340360"/>
          </a:xfrm>
          <a:custGeom>
            <a:avLst/>
            <a:gdLst/>
            <a:ahLst/>
            <a:cxnLst/>
            <a:rect l="l" t="t" r="r" b="b"/>
            <a:pathLst>
              <a:path w="3825240" h="340360">
                <a:moveTo>
                  <a:pt x="3654932" y="0"/>
                </a:moveTo>
                <a:lnTo>
                  <a:pt x="0" y="0"/>
                </a:lnTo>
                <a:lnTo>
                  <a:pt x="0" y="339978"/>
                </a:lnTo>
                <a:lnTo>
                  <a:pt x="3654932" y="339978"/>
                </a:lnTo>
                <a:lnTo>
                  <a:pt x="3824858" y="170052"/>
                </a:lnTo>
                <a:lnTo>
                  <a:pt x="3654932" y="0"/>
                </a:lnTo>
                <a:close/>
              </a:path>
            </a:pathLst>
          </a:custGeom>
          <a:solidFill>
            <a:srgbClr val="009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1689" y="1404238"/>
            <a:ext cx="1959610" cy="338455"/>
          </a:xfrm>
          <a:custGeom>
            <a:avLst/>
            <a:gdLst/>
            <a:ahLst/>
            <a:cxnLst/>
            <a:rect l="l" t="t" r="r" b="b"/>
            <a:pathLst>
              <a:path w="1959609" h="338455">
                <a:moveTo>
                  <a:pt x="1790445" y="0"/>
                </a:moveTo>
                <a:lnTo>
                  <a:pt x="0" y="0"/>
                </a:lnTo>
                <a:lnTo>
                  <a:pt x="0" y="338200"/>
                </a:lnTo>
                <a:lnTo>
                  <a:pt x="1790445" y="338200"/>
                </a:lnTo>
                <a:lnTo>
                  <a:pt x="1959483" y="169163"/>
                </a:lnTo>
                <a:lnTo>
                  <a:pt x="17904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84421" y="2573782"/>
            <a:ext cx="43675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80" dirty="0">
                <a:solidFill>
                  <a:srgbClr val="A6A6A6"/>
                </a:solidFill>
                <a:latin typeface="Trebuchet MS"/>
                <a:cs typeface="Trebuchet MS"/>
              </a:rPr>
              <a:t>ЦИФРОВЫЕ </a:t>
            </a:r>
            <a:r>
              <a:rPr sz="1500" b="1" spc="-114" dirty="0">
                <a:solidFill>
                  <a:srgbClr val="A6A6A6"/>
                </a:solidFill>
                <a:latin typeface="Trebuchet MS"/>
                <a:cs typeface="Trebuchet MS"/>
              </a:rPr>
              <a:t>ТЕХНОЛОГИИ </a:t>
            </a:r>
            <a:r>
              <a:rPr sz="1500" b="1" spc="-135" dirty="0">
                <a:solidFill>
                  <a:srgbClr val="A6A6A6"/>
                </a:solidFill>
                <a:latin typeface="Trebuchet MS"/>
                <a:cs typeface="Trebuchet MS"/>
              </a:rPr>
              <a:t>+ </a:t>
            </a:r>
            <a:r>
              <a:rPr sz="1500" b="1" spc="-105" dirty="0">
                <a:solidFill>
                  <a:srgbClr val="A6A6A6"/>
                </a:solidFill>
                <a:latin typeface="Trebuchet MS"/>
                <a:cs typeface="Trebuchet MS"/>
              </a:rPr>
              <a:t>ИНЖЕНЕРНЫЕ</a:t>
            </a:r>
            <a:r>
              <a:rPr sz="1500" b="1" spc="-114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500" b="1" spc="-95" dirty="0">
                <a:solidFill>
                  <a:srgbClr val="A6A6A6"/>
                </a:solidFill>
                <a:latin typeface="Trebuchet MS"/>
                <a:cs typeface="Trebuchet MS"/>
              </a:rPr>
              <a:t>РЕШЕНИЯ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9171" y="1864613"/>
            <a:ext cx="2067560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700" b="1" spc="-15" dirty="0">
                <a:solidFill>
                  <a:srgbClr val="2C417D"/>
                </a:solidFill>
                <a:latin typeface="Trebuchet MS"/>
                <a:cs typeface="Trebuchet MS"/>
              </a:rPr>
              <a:t>Базовая</a:t>
            </a:r>
            <a:r>
              <a:rPr sz="1700" b="1" spc="-40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700" b="1" spc="-15" dirty="0">
                <a:solidFill>
                  <a:srgbClr val="2C417D"/>
                </a:solidFill>
                <a:latin typeface="Trebuchet MS"/>
                <a:cs typeface="Trebuchet MS"/>
              </a:rPr>
              <a:t>платформа</a:t>
            </a:r>
            <a:endParaRPr sz="17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</a:pPr>
            <a:r>
              <a:rPr sz="1700" b="1" spc="-15" dirty="0">
                <a:solidFill>
                  <a:srgbClr val="2C417D"/>
                </a:solidFill>
                <a:latin typeface="Trebuchet MS"/>
                <a:cs typeface="Trebuchet MS"/>
              </a:rPr>
              <a:t>«Умный</a:t>
            </a:r>
            <a:r>
              <a:rPr sz="1700" b="1" spc="-10" dirty="0">
                <a:solidFill>
                  <a:srgbClr val="2C417D"/>
                </a:solidFill>
                <a:latin typeface="Trebuchet MS"/>
                <a:cs typeface="Trebuchet MS"/>
              </a:rPr>
              <a:t> город»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7892" y="4900041"/>
            <a:ext cx="191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1454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Запрос </a:t>
            </a:r>
            <a:r>
              <a:rPr sz="1200" b="1" dirty="0">
                <a:solidFill>
                  <a:srgbClr val="2C417D"/>
                </a:solidFill>
                <a:latin typeface="Trebuchet MS"/>
                <a:cs typeface="Trebuchet MS"/>
              </a:rPr>
              <a:t>и </a:t>
            </a: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получение  информации </a:t>
            </a:r>
            <a:r>
              <a:rPr sz="1200" b="1" dirty="0">
                <a:solidFill>
                  <a:srgbClr val="2C417D"/>
                </a:solidFill>
                <a:latin typeface="Trebuchet MS"/>
                <a:cs typeface="Trebuchet MS"/>
              </a:rPr>
              <a:t>– </a:t>
            </a:r>
            <a:r>
              <a:rPr sz="1200" b="1" spc="-5" dirty="0">
                <a:solidFill>
                  <a:srgbClr val="2C417D"/>
                </a:solidFill>
                <a:latin typeface="Trebuchet MS"/>
                <a:cs typeface="Trebuchet MS"/>
              </a:rPr>
              <a:t>до 30</a:t>
            </a:r>
            <a:r>
              <a:rPr sz="1200" b="1" spc="-65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C417D"/>
                </a:solidFill>
                <a:latin typeface="Trebuchet MS"/>
                <a:cs typeface="Trebuchet MS"/>
              </a:rPr>
              <a:t>дней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92920" y="4940934"/>
            <a:ext cx="2912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5080" indent="-39624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Данные </a:t>
            </a:r>
            <a:r>
              <a:rPr sz="1200" b="1" dirty="0">
                <a:solidFill>
                  <a:srgbClr val="2C417D"/>
                </a:solidFill>
                <a:latin typeface="Trebuchet MS"/>
                <a:cs typeface="Trebuchet MS"/>
              </a:rPr>
              <a:t>и </a:t>
            </a: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аналитика </a:t>
            </a:r>
            <a:r>
              <a:rPr sz="1200" b="1" dirty="0">
                <a:solidFill>
                  <a:srgbClr val="2C417D"/>
                </a:solidFill>
                <a:latin typeface="Trebuchet MS"/>
                <a:cs typeface="Trebuchet MS"/>
              </a:rPr>
              <a:t>в </a:t>
            </a: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режиме онлайн:  удобный </a:t>
            </a:r>
            <a:r>
              <a:rPr sz="1200" b="1" dirty="0">
                <a:solidFill>
                  <a:srgbClr val="2C417D"/>
                </a:solidFill>
                <a:latin typeface="Trebuchet MS"/>
                <a:cs typeface="Trebuchet MS"/>
              </a:rPr>
              <a:t>и </a:t>
            </a: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понятный</a:t>
            </a:r>
            <a:r>
              <a:rPr sz="1200" b="1" spc="50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формат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20378" y="2608833"/>
            <a:ext cx="2267966" cy="1682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1069" y="3871886"/>
            <a:ext cx="766533" cy="766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356" y="3873715"/>
            <a:ext cx="764705" cy="764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960" y="2608833"/>
            <a:ext cx="0" cy="1229360"/>
          </a:xfrm>
          <a:custGeom>
            <a:avLst/>
            <a:gdLst/>
            <a:ahLst/>
            <a:cxnLst/>
            <a:rect l="l" t="t" r="r" b="b"/>
            <a:pathLst>
              <a:path h="1229360">
                <a:moveTo>
                  <a:pt x="0" y="0"/>
                </a:moveTo>
                <a:lnTo>
                  <a:pt x="0" y="1229233"/>
                </a:lnTo>
              </a:path>
            </a:pathLst>
          </a:custGeom>
          <a:ln w="158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426" y="3504565"/>
            <a:ext cx="163055" cy="162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277" y="3200780"/>
            <a:ext cx="127050" cy="127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7288" y="2930905"/>
            <a:ext cx="91046" cy="91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7143" y="2800476"/>
            <a:ext cx="698500" cy="998855"/>
          </a:xfrm>
          <a:custGeom>
            <a:avLst/>
            <a:gdLst/>
            <a:ahLst/>
            <a:cxnLst/>
            <a:rect l="l" t="t" r="r" b="b"/>
            <a:pathLst>
              <a:path w="698500" h="998854">
                <a:moveTo>
                  <a:pt x="0" y="0"/>
                </a:moveTo>
                <a:lnTo>
                  <a:pt x="698080" y="998728"/>
                </a:lnTo>
              </a:path>
            </a:pathLst>
          </a:custGeom>
          <a:ln w="158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9649" y="3247770"/>
            <a:ext cx="163004" cy="1630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6474" y="2948939"/>
            <a:ext cx="127050" cy="127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6535" y="3559809"/>
            <a:ext cx="91059" cy="90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34107" y="3965117"/>
            <a:ext cx="518744" cy="5187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5489" y="3869816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5" h="756285">
                <a:moveTo>
                  <a:pt x="0" y="378078"/>
                </a:moveTo>
                <a:lnTo>
                  <a:pt x="2946" y="330657"/>
                </a:lnTo>
                <a:lnTo>
                  <a:pt x="11547" y="284992"/>
                </a:lnTo>
                <a:lnTo>
                  <a:pt x="25449" y="241438"/>
                </a:lnTo>
                <a:lnTo>
                  <a:pt x="44297" y="200350"/>
                </a:lnTo>
                <a:lnTo>
                  <a:pt x="67737" y="162082"/>
                </a:lnTo>
                <a:lnTo>
                  <a:pt x="95412" y="126989"/>
                </a:lnTo>
                <a:lnTo>
                  <a:pt x="126969" y="95425"/>
                </a:lnTo>
                <a:lnTo>
                  <a:pt x="162053" y="67744"/>
                </a:lnTo>
                <a:lnTo>
                  <a:pt x="200308" y="44301"/>
                </a:lnTo>
                <a:lnTo>
                  <a:pt x="241380" y="25451"/>
                </a:lnTo>
                <a:lnTo>
                  <a:pt x="284915" y="11548"/>
                </a:lnTo>
                <a:lnTo>
                  <a:pt x="330557" y="2946"/>
                </a:lnTo>
                <a:lnTo>
                  <a:pt x="377952" y="0"/>
                </a:lnTo>
                <a:lnTo>
                  <a:pt x="425373" y="2946"/>
                </a:lnTo>
                <a:lnTo>
                  <a:pt x="471038" y="11548"/>
                </a:lnTo>
                <a:lnTo>
                  <a:pt x="514592" y="25451"/>
                </a:lnTo>
                <a:lnTo>
                  <a:pt x="555680" y="44301"/>
                </a:lnTo>
                <a:lnTo>
                  <a:pt x="593948" y="67744"/>
                </a:lnTo>
                <a:lnTo>
                  <a:pt x="629041" y="95425"/>
                </a:lnTo>
                <a:lnTo>
                  <a:pt x="660605" y="126989"/>
                </a:lnTo>
                <a:lnTo>
                  <a:pt x="688286" y="162082"/>
                </a:lnTo>
                <a:lnTo>
                  <a:pt x="711729" y="200350"/>
                </a:lnTo>
                <a:lnTo>
                  <a:pt x="730579" y="241438"/>
                </a:lnTo>
                <a:lnTo>
                  <a:pt x="744482" y="284992"/>
                </a:lnTo>
                <a:lnTo>
                  <a:pt x="753084" y="330657"/>
                </a:lnTo>
                <a:lnTo>
                  <a:pt x="756031" y="378078"/>
                </a:lnTo>
                <a:lnTo>
                  <a:pt x="753084" y="425498"/>
                </a:lnTo>
                <a:lnTo>
                  <a:pt x="744482" y="471157"/>
                </a:lnTo>
                <a:lnTo>
                  <a:pt x="730579" y="514702"/>
                </a:lnTo>
                <a:lnTo>
                  <a:pt x="711729" y="555778"/>
                </a:lnTo>
                <a:lnTo>
                  <a:pt x="688286" y="594033"/>
                </a:lnTo>
                <a:lnTo>
                  <a:pt x="660605" y="629112"/>
                </a:lnTo>
                <a:lnTo>
                  <a:pt x="629041" y="660662"/>
                </a:lnTo>
                <a:lnTo>
                  <a:pt x="593948" y="688328"/>
                </a:lnTo>
                <a:lnTo>
                  <a:pt x="555680" y="711758"/>
                </a:lnTo>
                <a:lnTo>
                  <a:pt x="514592" y="730596"/>
                </a:lnTo>
                <a:lnTo>
                  <a:pt x="471038" y="744491"/>
                </a:lnTo>
                <a:lnTo>
                  <a:pt x="425373" y="753087"/>
                </a:lnTo>
                <a:lnTo>
                  <a:pt x="377952" y="756030"/>
                </a:lnTo>
                <a:lnTo>
                  <a:pt x="330557" y="753087"/>
                </a:lnTo>
                <a:lnTo>
                  <a:pt x="284915" y="744491"/>
                </a:lnTo>
                <a:lnTo>
                  <a:pt x="241380" y="730596"/>
                </a:lnTo>
                <a:lnTo>
                  <a:pt x="200308" y="711758"/>
                </a:lnTo>
                <a:lnTo>
                  <a:pt x="162053" y="688328"/>
                </a:lnTo>
                <a:lnTo>
                  <a:pt x="126969" y="660662"/>
                </a:lnTo>
                <a:lnTo>
                  <a:pt x="95412" y="629112"/>
                </a:lnTo>
                <a:lnTo>
                  <a:pt x="67737" y="594033"/>
                </a:lnTo>
                <a:lnTo>
                  <a:pt x="44297" y="555778"/>
                </a:lnTo>
                <a:lnTo>
                  <a:pt x="25449" y="514702"/>
                </a:lnTo>
                <a:lnTo>
                  <a:pt x="11547" y="471157"/>
                </a:lnTo>
                <a:lnTo>
                  <a:pt x="2946" y="425498"/>
                </a:lnTo>
                <a:lnTo>
                  <a:pt x="0" y="378078"/>
                </a:lnTo>
                <a:close/>
              </a:path>
            </a:pathLst>
          </a:custGeom>
          <a:ln w="508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1971" y="2627502"/>
            <a:ext cx="1493520" cy="1174750"/>
          </a:xfrm>
          <a:custGeom>
            <a:avLst/>
            <a:gdLst/>
            <a:ahLst/>
            <a:cxnLst/>
            <a:rect l="l" t="t" r="r" b="b"/>
            <a:pathLst>
              <a:path w="1493520" h="1174750">
                <a:moveTo>
                  <a:pt x="0" y="0"/>
                </a:moveTo>
                <a:lnTo>
                  <a:pt x="1493266" y="1174496"/>
                </a:lnTo>
              </a:path>
            </a:pathLst>
          </a:custGeom>
          <a:ln w="158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1107" y="2777617"/>
            <a:ext cx="163068" cy="1630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43607" y="3532251"/>
            <a:ext cx="127000" cy="127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13585" y="3202304"/>
            <a:ext cx="91058" cy="910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09311" y="1399794"/>
            <a:ext cx="1835150" cy="347345"/>
          </a:xfrm>
          <a:custGeom>
            <a:avLst/>
            <a:gdLst/>
            <a:ahLst/>
            <a:cxnLst/>
            <a:rect l="l" t="t" r="r" b="b"/>
            <a:pathLst>
              <a:path w="1835150" h="347344">
                <a:moveTo>
                  <a:pt x="1661287" y="0"/>
                </a:moveTo>
                <a:lnTo>
                  <a:pt x="0" y="0"/>
                </a:lnTo>
                <a:lnTo>
                  <a:pt x="0" y="347090"/>
                </a:lnTo>
                <a:lnTo>
                  <a:pt x="1661287" y="347090"/>
                </a:lnTo>
                <a:lnTo>
                  <a:pt x="1834768" y="173608"/>
                </a:lnTo>
                <a:lnTo>
                  <a:pt x="16612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3655" y="1397635"/>
            <a:ext cx="2248535" cy="351790"/>
          </a:xfrm>
          <a:custGeom>
            <a:avLst/>
            <a:gdLst/>
            <a:ahLst/>
            <a:cxnLst/>
            <a:rect l="l" t="t" r="r" b="b"/>
            <a:pathLst>
              <a:path w="2248535" h="351789">
                <a:moveTo>
                  <a:pt x="2072513" y="0"/>
                </a:moveTo>
                <a:lnTo>
                  <a:pt x="0" y="0"/>
                </a:lnTo>
                <a:lnTo>
                  <a:pt x="0" y="351536"/>
                </a:lnTo>
                <a:lnTo>
                  <a:pt x="2072513" y="351536"/>
                </a:lnTo>
                <a:lnTo>
                  <a:pt x="2248281" y="175767"/>
                </a:lnTo>
                <a:lnTo>
                  <a:pt x="20725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7365" y="1399413"/>
            <a:ext cx="3347085" cy="347980"/>
          </a:xfrm>
          <a:custGeom>
            <a:avLst/>
            <a:gdLst/>
            <a:ahLst/>
            <a:cxnLst/>
            <a:rect l="l" t="t" r="r" b="b"/>
            <a:pathLst>
              <a:path w="3347085" h="347980">
                <a:moveTo>
                  <a:pt x="3173018" y="0"/>
                </a:moveTo>
                <a:lnTo>
                  <a:pt x="0" y="0"/>
                </a:lnTo>
                <a:lnTo>
                  <a:pt x="0" y="347979"/>
                </a:lnTo>
                <a:lnTo>
                  <a:pt x="3173018" y="347979"/>
                </a:lnTo>
                <a:lnTo>
                  <a:pt x="3347008" y="173989"/>
                </a:lnTo>
                <a:lnTo>
                  <a:pt x="31730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722501" y="1287062"/>
            <a:ext cx="1082675" cy="104394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b="1" spc="-160" dirty="0">
                <a:solidFill>
                  <a:srgbClr val="FFFFFF"/>
                </a:solidFill>
                <a:latin typeface="Trebuchet MS"/>
                <a:cs typeface="Trebuchet MS"/>
              </a:rPr>
              <a:t>СЕГОДНЯ</a:t>
            </a:r>
            <a:endParaRPr sz="2000">
              <a:latin typeface="Trebuchet MS"/>
              <a:cs typeface="Trebuchet MS"/>
            </a:endParaRPr>
          </a:p>
          <a:p>
            <a:pPr marL="65405" marR="5080" indent="1905" algn="ctr">
              <a:lnSpc>
                <a:spcPct val="100000"/>
              </a:lnSpc>
              <a:spcBef>
                <a:spcPts val="710"/>
              </a:spcBef>
            </a:pPr>
            <a:r>
              <a:rPr sz="1700" b="1" spc="-10" dirty="0">
                <a:solidFill>
                  <a:srgbClr val="2C417D"/>
                </a:solidFill>
                <a:latin typeface="Trebuchet MS"/>
                <a:cs typeface="Trebuchet MS"/>
              </a:rPr>
              <a:t>Ручные  </a:t>
            </a:r>
            <a:r>
              <a:rPr sz="1700" b="1" spc="-15" dirty="0">
                <a:solidFill>
                  <a:srgbClr val="2C417D"/>
                </a:solidFill>
                <a:latin typeface="Trebuchet MS"/>
                <a:cs typeface="Trebuchet MS"/>
              </a:rPr>
              <a:t>про</a:t>
            </a:r>
            <a:r>
              <a:rPr sz="1700" b="1" spc="-20" dirty="0">
                <a:solidFill>
                  <a:srgbClr val="2C417D"/>
                </a:solidFill>
                <a:latin typeface="Trebuchet MS"/>
                <a:cs typeface="Trebuchet MS"/>
              </a:rPr>
              <a:t>ц</a:t>
            </a:r>
            <a:r>
              <a:rPr sz="1700" b="1" spc="-15" dirty="0">
                <a:solidFill>
                  <a:srgbClr val="2C417D"/>
                </a:solidFill>
                <a:latin typeface="Trebuchet MS"/>
                <a:cs typeface="Trebuchet MS"/>
              </a:rPr>
              <a:t>е</a:t>
            </a:r>
            <a:r>
              <a:rPr sz="1700" b="1" spc="-20" dirty="0">
                <a:solidFill>
                  <a:srgbClr val="2C417D"/>
                </a:solidFill>
                <a:latin typeface="Trebuchet MS"/>
                <a:cs typeface="Trebuchet MS"/>
              </a:rPr>
              <a:t>сс</a:t>
            </a:r>
            <a:r>
              <a:rPr sz="1700" b="1" dirty="0">
                <a:solidFill>
                  <a:srgbClr val="2C417D"/>
                </a:solidFill>
                <a:latin typeface="Trebuchet MS"/>
                <a:cs typeface="Trebuchet MS"/>
              </a:rPr>
              <a:t>ы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0084" y="2332101"/>
            <a:ext cx="485140" cy="3181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51435">
              <a:lnSpc>
                <a:spcPct val="60000"/>
              </a:lnSpc>
              <a:spcBef>
                <a:spcPts val="675"/>
              </a:spcBef>
            </a:pPr>
            <a:r>
              <a:rPr sz="1200" b="1" spc="-110" dirty="0">
                <a:solidFill>
                  <a:srgbClr val="FFFFFF"/>
                </a:solidFill>
                <a:latin typeface="Trebuchet MS"/>
                <a:cs typeface="Trebuchet MS"/>
              </a:rPr>
              <a:t>Глава  </a:t>
            </a:r>
            <a:r>
              <a:rPr sz="1200" b="1" spc="-150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200" b="1" spc="-5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200" b="1" spc="-65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да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01821" y="4003040"/>
            <a:ext cx="7581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755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A6A6A6"/>
                </a:solidFill>
                <a:latin typeface="Trebuchet MS"/>
                <a:cs typeface="Trebuchet MS"/>
              </a:rPr>
              <a:t>ГОРОД</a:t>
            </a:r>
            <a:r>
              <a:rPr sz="1100" b="1" spc="-65" dirty="0">
                <a:solidFill>
                  <a:srgbClr val="A6A6A6"/>
                </a:solidFill>
                <a:latin typeface="Trebuchet MS"/>
                <a:cs typeface="Trebuchet MS"/>
              </a:rPr>
              <a:t>СКИЕ  </a:t>
            </a:r>
            <a:r>
              <a:rPr sz="1100" b="1" spc="-90" dirty="0">
                <a:solidFill>
                  <a:srgbClr val="A6A6A6"/>
                </a:solidFill>
                <a:latin typeface="Trebuchet MS"/>
                <a:cs typeface="Trebuchet MS"/>
              </a:rPr>
              <a:t>ОБЪЕКТЫ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92371" y="4379297"/>
            <a:ext cx="4277360" cy="92392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116330">
              <a:lnSpc>
                <a:spcPct val="100000"/>
              </a:lnSpc>
              <a:spcBef>
                <a:spcPts val="790"/>
              </a:spcBef>
            </a:pPr>
            <a:r>
              <a:rPr sz="1100" b="1" spc="-70" dirty="0">
                <a:solidFill>
                  <a:srgbClr val="A6A6A6"/>
                </a:solidFill>
                <a:latin typeface="Trebuchet MS"/>
                <a:cs typeface="Trebuchet MS"/>
              </a:rPr>
              <a:t>ГОРОДСКАЯ</a:t>
            </a:r>
            <a:r>
              <a:rPr sz="1100" b="1" spc="-100" dirty="0">
                <a:solidFill>
                  <a:srgbClr val="A6A6A6"/>
                </a:solidFill>
                <a:latin typeface="Trebuchet MS"/>
                <a:cs typeface="Trebuchet MS"/>
              </a:rPr>
              <a:t> </a:t>
            </a:r>
            <a:r>
              <a:rPr sz="1100" b="1" spc="-80" dirty="0">
                <a:solidFill>
                  <a:srgbClr val="A6A6A6"/>
                </a:solidFill>
                <a:latin typeface="Trebuchet MS"/>
                <a:cs typeface="Trebuchet MS"/>
              </a:rPr>
              <a:t>ИНФРАСТРУКТУРА</a:t>
            </a:r>
            <a:endParaRPr sz="11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740"/>
              </a:spcBef>
            </a:pP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Сбор </a:t>
            </a:r>
            <a:r>
              <a:rPr sz="1200" b="1" dirty="0">
                <a:solidFill>
                  <a:srgbClr val="2C417D"/>
                </a:solidFill>
                <a:latin typeface="Trebuchet MS"/>
                <a:cs typeface="Trebuchet MS"/>
              </a:rPr>
              <a:t>и </a:t>
            </a: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обработка данных </a:t>
            </a:r>
            <a:r>
              <a:rPr sz="1200" b="1" spc="-10" dirty="0">
                <a:solidFill>
                  <a:srgbClr val="2C417D"/>
                </a:solidFill>
                <a:latin typeface="Trebuchet MS"/>
                <a:cs typeface="Trebuchet MS"/>
              </a:rPr>
              <a:t>для </a:t>
            </a: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оптимизации процессов  управления городским хозяйством, создания безопасной  </a:t>
            </a:r>
            <a:r>
              <a:rPr sz="1200" b="1" dirty="0">
                <a:solidFill>
                  <a:srgbClr val="2C417D"/>
                </a:solidFill>
                <a:latin typeface="Trebuchet MS"/>
                <a:cs typeface="Trebuchet MS"/>
              </a:rPr>
              <a:t>и </a:t>
            </a:r>
            <a:r>
              <a:rPr sz="1200" b="1" spc="-15" dirty="0">
                <a:solidFill>
                  <a:srgbClr val="2C417D"/>
                </a:solidFill>
                <a:latin typeface="Trebuchet MS"/>
                <a:cs typeface="Trebuchet MS"/>
              </a:rPr>
              <a:t>комфортной городской</a:t>
            </a:r>
            <a:r>
              <a:rPr sz="1200" b="1" spc="50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2C417D"/>
                </a:solidFill>
                <a:latin typeface="Trebuchet MS"/>
                <a:cs typeface="Trebuchet MS"/>
              </a:rPr>
              <a:t>среды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27797" y="3989577"/>
            <a:ext cx="88391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  <a:spcBef>
                <a:spcPts val="100"/>
              </a:spcBef>
            </a:pPr>
            <a:r>
              <a:rPr sz="1100" b="1" spc="-90" dirty="0">
                <a:solidFill>
                  <a:srgbClr val="A6A6A6"/>
                </a:solidFill>
                <a:latin typeface="Trebuchet MS"/>
                <a:cs typeface="Trebuchet MS"/>
              </a:rPr>
              <a:t>С</a:t>
            </a:r>
            <a:r>
              <a:rPr sz="1100" b="1" spc="-40" dirty="0">
                <a:solidFill>
                  <a:srgbClr val="A6A6A6"/>
                </a:solidFill>
                <a:latin typeface="Trebuchet MS"/>
                <a:cs typeface="Trebuchet MS"/>
              </a:rPr>
              <a:t>ОЦ</a:t>
            </a:r>
            <a:r>
              <a:rPr sz="1100" b="1" spc="-35" dirty="0">
                <a:solidFill>
                  <a:srgbClr val="A6A6A6"/>
                </a:solidFill>
                <a:latin typeface="Trebuchet MS"/>
                <a:cs typeface="Trebuchet MS"/>
              </a:rPr>
              <a:t>И</a:t>
            </a:r>
            <a:r>
              <a:rPr sz="1100" b="1" spc="-55" dirty="0">
                <a:solidFill>
                  <a:srgbClr val="A6A6A6"/>
                </a:solidFill>
                <a:latin typeface="Trebuchet MS"/>
                <a:cs typeface="Trebuchet MS"/>
              </a:rPr>
              <a:t>АЛЬН</a:t>
            </a:r>
            <a:r>
              <a:rPr sz="1100" b="1" spc="-50" dirty="0">
                <a:solidFill>
                  <a:srgbClr val="A6A6A6"/>
                </a:solidFill>
                <a:latin typeface="Trebuchet MS"/>
                <a:cs typeface="Trebuchet MS"/>
              </a:rPr>
              <a:t>АЯ  </a:t>
            </a:r>
            <a:r>
              <a:rPr sz="1100" b="1" spc="-70" dirty="0">
                <a:solidFill>
                  <a:srgbClr val="A6A6A6"/>
                </a:solidFill>
                <a:latin typeface="Trebuchet MS"/>
                <a:cs typeface="Trebuchet MS"/>
              </a:rPr>
              <a:t>СФЕРА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881871" y="4043984"/>
            <a:ext cx="377113" cy="5282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20476" y="3424644"/>
            <a:ext cx="886891" cy="10385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27191" y="1274813"/>
            <a:ext cx="598754" cy="5971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27246" y="2497963"/>
            <a:ext cx="4989195" cy="2875280"/>
          </a:xfrm>
          <a:custGeom>
            <a:avLst/>
            <a:gdLst/>
            <a:ahLst/>
            <a:cxnLst/>
            <a:rect l="l" t="t" r="r" b="b"/>
            <a:pathLst>
              <a:path w="4989195" h="2875279">
                <a:moveTo>
                  <a:pt x="0" y="0"/>
                </a:moveTo>
                <a:lnTo>
                  <a:pt x="0" y="1446264"/>
                </a:lnTo>
                <a:lnTo>
                  <a:pt x="0" y="2188940"/>
                </a:lnTo>
                <a:lnTo>
                  <a:pt x="0" y="2462557"/>
                </a:lnTo>
                <a:lnTo>
                  <a:pt x="0" y="2501646"/>
                </a:lnTo>
                <a:lnTo>
                  <a:pt x="4175" y="2717653"/>
                </a:lnTo>
                <a:lnTo>
                  <a:pt x="33400" y="2828575"/>
                </a:lnTo>
                <a:lnTo>
                  <a:pt x="112728" y="2869441"/>
                </a:lnTo>
                <a:lnTo>
                  <a:pt x="267207" y="2875280"/>
                </a:lnTo>
                <a:lnTo>
                  <a:pt x="2997033" y="2875280"/>
                </a:lnTo>
                <a:lnTo>
                  <a:pt x="4398835" y="2875280"/>
                </a:lnTo>
                <a:lnTo>
                  <a:pt x="4915288" y="2875280"/>
                </a:lnTo>
                <a:lnTo>
                  <a:pt x="4989068" y="2875280"/>
                </a:lnTo>
                <a:lnTo>
                  <a:pt x="4989068" y="1535477"/>
                </a:lnTo>
                <a:lnTo>
                  <a:pt x="4989068" y="847471"/>
                </a:lnTo>
                <a:lnTo>
                  <a:pt x="4989068" y="593994"/>
                </a:lnTo>
                <a:lnTo>
                  <a:pt x="4989068" y="557784"/>
                </a:lnTo>
                <a:lnTo>
                  <a:pt x="4982833" y="235315"/>
                </a:lnTo>
                <a:lnTo>
                  <a:pt x="4939188" y="69723"/>
                </a:lnTo>
                <a:lnTo>
                  <a:pt x="4820725" y="8715"/>
                </a:lnTo>
                <a:lnTo>
                  <a:pt x="4590033" y="0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80B8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83328" y="2934970"/>
            <a:ext cx="2676779" cy="15064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31580" y="2455291"/>
            <a:ext cx="3169030" cy="22231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909431" y="1317531"/>
            <a:ext cx="2494280" cy="97345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921385">
              <a:lnSpc>
                <a:spcPct val="100000"/>
              </a:lnSpc>
              <a:spcBef>
                <a:spcPts val="685"/>
              </a:spcBef>
            </a:pPr>
            <a:r>
              <a:rPr sz="2000" b="1" spc="-160" dirty="0">
                <a:solidFill>
                  <a:srgbClr val="FFFFFF"/>
                </a:solidFill>
                <a:latin typeface="Trebuchet MS"/>
                <a:cs typeface="Trebuchet MS"/>
              </a:rPr>
              <a:t>ЗАВТРА</a:t>
            </a:r>
            <a:endParaRPr sz="2000" dirty="0">
              <a:latin typeface="Trebuchet MS"/>
              <a:cs typeface="Trebuchet MS"/>
            </a:endParaRPr>
          </a:p>
          <a:p>
            <a:pPr algn="ctr">
              <a:lnSpc>
                <a:spcPts val="1985"/>
              </a:lnSpc>
              <a:spcBef>
                <a:spcPts val="505"/>
              </a:spcBef>
            </a:pPr>
            <a:r>
              <a:rPr sz="1700" b="1" dirty="0">
                <a:solidFill>
                  <a:srgbClr val="2C417D"/>
                </a:solidFill>
                <a:latin typeface="Trebuchet MS"/>
                <a:cs typeface="Trebuchet MS"/>
              </a:rPr>
              <a:t>Цифровой</a:t>
            </a:r>
            <a:r>
              <a:rPr sz="1700" b="1" spc="-35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700" b="1" spc="-5" dirty="0">
                <a:solidFill>
                  <a:srgbClr val="2C417D"/>
                </a:solidFill>
                <a:latin typeface="Trebuchet MS"/>
                <a:cs typeface="Trebuchet MS"/>
              </a:rPr>
              <a:t>кабинет</a:t>
            </a:r>
            <a:endParaRPr sz="1700" dirty="0">
              <a:latin typeface="Trebuchet MS"/>
              <a:cs typeface="Trebuchet MS"/>
            </a:endParaRPr>
          </a:p>
          <a:p>
            <a:pPr algn="ctr">
              <a:lnSpc>
                <a:spcPts val="1985"/>
              </a:lnSpc>
            </a:pPr>
            <a:r>
              <a:rPr sz="1700" b="1" dirty="0">
                <a:solidFill>
                  <a:srgbClr val="2C417D"/>
                </a:solidFill>
                <a:latin typeface="Trebuchet MS"/>
                <a:cs typeface="Trebuchet MS"/>
              </a:rPr>
              <a:t>главы города,</a:t>
            </a:r>
            <a:r>
              <a:rPr sz="1700" b="1" spc="-95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700" b="1" dirty="0">
                <a:solidFill>
                  <a:srgbClr val="2C417D"/>
                </a:solidFill>
                <a:latin typeface="Trebuchet MS"/>
                <a:cs typeface="Trebuchet MS"/>
              </a:rPr>
              <a:t>жителей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575542" y="6526387"/>
            <a:ext cx="165735" cy="1466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z="700" spc="-5" dirty="0">
                <a:solidFill>
                  <a:srgbClr val="221F1F"/>
                </a:solidFill>
                <a:latin typeface="Trebuchet MS"/>
                <a:cs typeface="Trebuchet MS"/>
              </a:rPr>
              <a:pPr marL="45085">
                <a:lnSpc>
                  <a:spcPct val="100000"/>
                </a:lnSpc>
                <a:spcBef>
                  <a:spcPts val="195"/>
                </a:spcBef>
              </a:pPr>
              <a:t>3</a:t>
            </a:fld>
            <a:endParaRPr sz="70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7613" y="5747105"/>
            <a:ext cx="105086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latin typeface="Trebuchet MS"/>
                <a:cs typeface="Trebuchet MS"/>
              </a:rPr>
              <a:t>Мы </a:t>
            </a:r>
            <a:r>
              <a:rPr sz="1600" spc="-90" dirty="0">
                <a:latin typeface="Trebuchet MS"/>
                <a:cs typeface="Trebuchet MS"/>
              </a:rPr>
              <a:t>создаем </a:t>
            </a:r>
            <a:r>
              <a:rPr sz="1600" spc="-85" dirty="0">
                <a:latin typeface="Trebuchet MS"/>
                <a:cs typeface="Trebuchet MS"/>
              </a:rPr>
              <a:t>индивидуальный </a:t>
            </a:r>
            <a:r>
              <a:rPr sz="1600" spc="-75" dirty="0">
                <a:latin typeface="Trebuchet MS"/>
                <a:cs typeface="Trebuchet MS"/>
              </a:rPr>
              <a:t>набор </a:t>
            </a:r>
            <a:r>
              <a:rPr sz="1600" spc="-105" dirty="0">
                <a:latin typeface="Trebuchet MS"/>
                <a:cs typeface="Trebuchet MS"/>
              </a:rPr>
              <a:t>инструментов </a:t>
            </a:r>
            <a:r>
              <a:rPr sz="1600" spc="-75" dirty="0">
                <a:latin typeface="Trebuchet MS"/>
                <a:cs typeface="Trebuchet MS"/>
              </a:rPr>
              <a:t>и </a:t>
            </a:r>
            <a:r>
              <a:rPr sz="1600" spc="-90" dirty="0">
                <a:latin typeface="Trebuchet MS"/>
                <a:cs typeface="Trebuchet MS"/>
              </a:rPr>
              <a:t>обработанных данных </a:t>
            </a:r>
            <a:r>
              <a:rPr sz="1600" spc="-100" dirty="0">
                <a:latin typeface="Trebuchet MS"/>
                <a:cs typeface="Trebuchet MS"/>
              </a:rPr>
              <a:t>для </a:t>
            </a:r>
            <a:r>
              <a:rPr sz="1600" spc="-95" dirty="0">
                <a:latin typeface="Trebuchet MS"/>
                <a:cs typeface="Trebuchet MS"/>
              </a:rPr>
              <a:t>города </a:t>
            </a:r>
            <a:r>
              <a:rPr sz="1600" spc="-160" dirty="0">
                <a:latin typeface="Trebuchet MS"/>
                <a:cs typeface="Trebuchet MS"/>
              </a:rPr>
              <a:t>с </a:t>
            </a:r>
            <a:r>
              <a:rPr sz="1600" spc="-100" dirty="0">
                <a:latin typeface="Trebuchet MS"/>
                <a:cs typeface="Trebuchet MS"/>
              </a:rPr>
              <a:t>учетом </a:t>
            </a:r>
            <a:r>
              <a:rPr sz="1600" spc="-110" dirty="0">
                <a:latin typeface="Trebuchet MS"/>
                <a:cs typeface="Trebuchet MS"/>
              </a:rPr>
              <a:t>специфики </a:t>
            </a:r>
            <a:r>
              <a:rPr sz="1600" spc="-105" dirty="0">
                <a:latin typeface="Trebuchet MS"/>
                <a:cs typeface="Trebuchet MS"/>
              </a:rPr>
              <a:t>региона.  </a:t>
            </a:r>
            <a:r>
              <a:rPr sz="1600" spc="-85" dirty="0">
                <a:latin typeface="Trebuchet MS"/>
                <a:cs typeface="Trebuchet MS"/>
              </a:rPr>
              <a:t>Визуализация </a:t>
            </a:r>
            <a:r>
              <a:rPr sz="1600" spc="-100" dirty="0">
                <a:latin typeface="Trebuchet MS"/>
                <a:cs typeface="Trebuchet MS"/>
              </a:rPr>
              <a:t>аналитической </a:t>
            </a:r>
            <a:r>
              <a:rPr sz="1600" spc="-80" dirty="0">
                <a:latin typeface="Trebuchet MS"/>
                <a:cs typeface="Trebuchet MS"/>
              </a:rPr>
              <a:t>информации </a:t>
            </a:r>
            <a:r>
              <a:rPr sz="1600" spc="-55" dirty="0">
                <a:latin typeface="Trebuchet MS"/>
                <a:cs typeface="Trebuchet MS"/>
              </a:rPr>
              <a:t>о </a:t>
            </a:r>
            <a:r>
              <a:rPr sz="1600" spc="-110" dirty="0">
                <a:latin typeface="Trebuchet MS"/>
                <a:cs typeface="Trebuchet MS"/>
              </a:rPr>
              <a:t>городских </a:t>
            </a:r>
            <a:r>
              <a:rPr sz="1600" spc="-100" dirty="0">
                <a:latin typeface="Trebuchet MS"/>
                <a:cs typeface="Trebuchet MS"/>
              </a:rPr>
              <a:t>процессов </a:t>
            </a:r>
            <a:r>
              <a:rPr sz="1600" spc="-85" dirty="0">
                <a:latin typeface="Trebuchet MS"/>
                <a:cs typeface="Trebuchet MS"/>
              </a:rPr>
              <a:t>в режиме </a:t>
            </a:r>
            <a:r>
              <a:rPr sz="1600" spc="-95" dirty="0">
                <a:latin typeface="Trebuchet MS"/>
                <a:cs typeface="Trebuchet MS"/>
              </a:rPr>
              <a:t>реального</a:t>
            </a:r>
            <a:r>
              <a:rPr sz="1600" spc="-35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времени.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CBA0D871-04A8-4E41-A464-73136F7FF30B}"/>
              </a:ext>
            </a:extLst>
          </p:cNvPr>
          <p:cNvSpPr txBox="1">
            <a:spLocks/>
          </p:cNvSpPr>
          <p:nvPr/>
        </p:nvSpPr>
        <p:spPr>
          <a:xfrm>
            <a:off x="1704975" y="492760"/>
            <a:ext cx="43910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z="1800" b="0" kern="0" dirty="0">
                <a:solidFill>
                  <a:srgbClr val="000000"/>
                </a:solidFill>
              </a:rPr>
              <a:t>Базовая платформа </a:t>
            </a:r>
            <a:r>
              <a:rPr lang="ru-RU" sz="1800" b="0" kern="0" spc="-5" dirty="0">
                <a:solidFill>
                  <a:srgbClr val="000000"/>
                </a:solidFill>
              </a:rPr>
              <a:t>«Умный</a:t>
            </a:r>
            <a:r>
              <a:rPr lang="ru-RU" sz="1800" b="0" kern="0" spc="-114" dirty="0">
                <a:solidFill>
                  <a:srgbClr val="000000"/>
                </a:solidFill>
              </a:rPr>
              <a:t> </a:t>
            </a:r>
            <a:r>
              <a:rPr lang="ru-RU" sz="1800" b="0" kern="0" spc="-5" dirty="0">
                <a:solidFill>
                  <a:srgbClr val="000000"/>
                </a:solidFill>
              </a:rPr>
              <a:t>город»  </a:t>
            </a:r>
            <a:r>
              <a:rPr lang="ru-RU" sz="1800" b="0" kern="0" spc="-5" dirty="0">
                <a:solidFill>
                  <a:srgbClr val="7E7E7E"/>
                </a:solidFill>
              </a:rPr>
              <a:t>Оптимизация процессов управления</a:t>
            </a:r>
            <a:endParaRPr lang="ru-RU" sz="1800" kern="0" dirty="0"/>
          </a:p>
        </p:txBody>
      </p:sp>
      <p:sp>
        <p:nvSpPr>
          <p:cNvPr id="48" name="object 24">
            <a:extLst>
              <a:ext uri="{FF2B5EF4-FFF2-40B4-BE49-F238E27FC236}">
                <a16:creationId xmlns:a16="http://schemas.microsoft.com/office/drawing/2014/main" id="{BF3BC283-71A6-400C-9E37-247AD2EC09E7}"/>
              </a:ext>
            </a:extLst>
          </p:cNvPr>
          <p:cNvSpPr>
            <a:spLocks noChangeAspect="1"/>
          </p:cNvSpPr>
          <p:nvPr/>
        </p:nvSpPr>
        <p:spPr>
          <a:xfrm>
            <a:off x="1001506" y="490800"/>
            <a:ext cx="576000" cy="576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9" name="Picture 6" descr="https://sarov-realty.ru/art_system/img/art/101.gif">
            <a:extLst>
              <a:ext uri="{FF2B5EF4-FFF2-40B4-BE49-F238E27FC236}">
                <a16:creationId xmlns:a16="http://schemas.microsoft.com/office/drawing/2014/main" id="{DC6621D5-8F24-4A36-923E-AE76D57C7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66191" y="490800"/>
            <a:ext cx="686882" cy="5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74">
            <a:extLst>
              <a:ext uri="{FF2B5EF4-FFF2-40B4-BE49-F238E27FC236}">
                <a16:creationId xmlns:a16="http://schemas.microsoft.com/office/drawing/2014/main" id="{B319C9D0-E0F8-FD42-BAB0-E8157772B87D}"/>
              </a:ext>
            </a:extLst>
          </p:cNvPr>
          <p:cNvSpPr txBox="1">
            <a:spLocks/>
          </p:cNvSpPr>
          <p:nvPr/>
        </p:nvSpPr>
        <p:spPr>
          <a:xfrm>
            <a:off x="10640479" y="6595056"/>
            <a:ext cx="1355724" cy="168361"/>
          </a:xfrm>
          <a:prstGeom prst="rect">
            <a:avLst/>
          </a:prstGeom>
        </p:spPr>
        <p:txBody>
          <a:bodyPr lIns="0" tIns="14371" rIns="0" bIns="0">
            <a:spAutoFit/>
          </a:bodyPr>
          <a:lstStyle>
            <a:lvl1pPr marL="15875" defTabSz="90646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12096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452438" indent="-227013" defTabSz="90646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2096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06463" indent="-227013" defTabSz="90646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2096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60488" indent="-227013" defTabSz="90646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209675" algn="l"/>
              </a:tabLst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1814513" indent="-227013" defTabSz="906463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209675" algn="l"/>
              </a:tabLst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271713" indent="-227013" defTabSz="9064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9675" algn="l"/>
              </a:tabLs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728913" indent="-227013" defTabSz="9064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9675" algn="l"/>
              </a:tabLs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186113" indent="-227013" defTabSz="9064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9675" algn="l"/>
              </a:tabLs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643313" indent="-227013" defTabSz="9064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209675" algn="l"/>
              </a:tabLs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ts val="113"/>
              </a:spcBef>
              <a:spcAft>
                <a:spcPct val="0"/>
              </a:spcAft>
              <a:buNone/>
            </a:pPr>
            <a:r>
              <a:rPr lang="en-US" altLang="ru-RU" sz="1000" dirty="0">
                <a:solidFill>
                  <a:srgbClr val="231F2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t> 	</a:t>
            </a:r>
            <a:fld id="{429889BA-95F9-4513-965D-9A0A0974E186}" type="slidenum">
              <a:rPr lang="en-US" altLang="ru-RU" sz="1000">
                <a:solidFill>
                  <a:srgbClr val="231F2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rPr>
              <a:pPr fontAlgn="base">
                <a:lnSpc>
                  <a:spcPct val="100000"/>
                </a:lnSpc>
                <a:spcBef>
                  <a:spcPts val="113"/>
                </a:spcBef>
                <a:spcAft>
                  <a:spcPct val="0"/>
                </a:spcAft>
                <a:buNone/>
              </a:pPr>
              <a:t>4</a:t>
            </a:fld>
            <a:endParaRPr lang="en-US" altLang="ru-RU" sz="1000" dirty="0">
              <a:solidFill>
                <a:srgbClr val="231F20"/>
              </a:solidFill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7924452" y="3729588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484692" y="4167926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7469839" y="2810206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7471703" y="3731087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950588" y="2804864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515565" y="4936512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937788" y="3392575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4469445" y="3392575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7029551" y="3729588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6572993" y="3729588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480609" y="3798046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3425710" y="4167926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023897" y="3392575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570158" y="3392575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6117056" y="3729588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414773" y="3392575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835769" y="4459092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6425256" y="2804864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8366852" y="3723942"/>
            <a:ext cx="73085" cy="68458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4A7B678-050B-4D98-B343-F70F65943F76}"/>
              </a:ext>
            </a:extLst>
          </p:cNvPr>
          <p:cNvGrpSpPr/>
          <p:nvPr/>
        </p:nvGrpSpPr>
        <p:grpSpPr>
          <a:xfrm>
            <a:off x="-1037465" y="920316"/>
            <a:ext cx="10229457" cy="4882678"/>
            <a:chOff x="-1037465" y="920316"/>
            <a:chExt cx="10229457" cy="4882678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584" y="1846830"/>
              <a:ext cx="5704416" cy="3474513"/>
            </a:xfrm>
            <a:prstGeom prst="rect">
              <a:avLst/>
            </a:prstGeom>
          </p:spPr>
        </p:pic>
        <p:sp>
          <p:nvSpPr>
            <p:cNvPr id="72" name="Прямоугольник 71"/>
            <p:cNvSpPr/>
            <p:nvPr/>
          </p:nvSpPr>
          <p:spPr>
            <a:xfrm>
              <a:off x="5799864" y="4657094"/>
              <a:ext cx="3392128" cy="1015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7609"/>
              <a:r>
                <a:rPr lang="ru-RU" sz="1200" dirty="0">
                  <a:solidFill>
                    <a:prstClr val="black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Обучен 31 руководитель и сотрудник Администрации.</a:t>
              </a:r>
              <a:endPara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endParaRPr>
            </a:p>
            <a:p>
              <a:pPr defTabSz="1217609"/>
              <a:endPara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defTabSz="1217609"/>
              <a:r>
                <a:rPr lang="ru-RU" sz="1200" dirty="0">
                  <a:solidFill>
                    <a:prstClr val="black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В расширенном списке более 80 тем для открытия проектов на 2019-2020 годы.</a:t>
              </a:r>
              <a:endPara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791200" y="4313662"/>
              <a:ext cx="2142911" cy="276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7609"/>
              <a:r>
                <a:rPr lang="ru-RU" sz="1200" b="1" dirty="0">
                  <a:solidFill>
                    <a:prstClr val="black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Охват Проектами 2019 г.</a:t>
              </a:r>
            </a:p>
          </p:txBody>
        </p:sp>
        <p:graphicFrame>
          <p:nvGraphicFramePr>
            <p:cNvPr id="49" name="Диаграмма 4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4663641"/>
                </p:ext>
              </p:extLst>
            </p:nvPr>
          </p:nvGraphicFramePr>
          <p:xfrm>
            <a:off x="-1037465" y="920316"/>
            <a:ext cx="4635332" cy="48826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4" name="Прямая соединительная линия 53"/>
          <p:cNvCxnSpPr/>
          <p:nvPr/>
        </p:nvCxnSpPr>
        <p:spPr>
          <a:xfrm>
            <a:off x="5843045" y="4605187"/>
            <a:ext cx="2753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7978118" y="2808673"/>
            <a:ext cx="73085" cy="68459"/>
          </a:xfrm>
          <a:prstGeom prst="ellipse">
            <a:avLst/>
          </a:prstGeom>
          <a:solidFill>
            <a:srgbClr val="00B050"/>
          </a:solidFill>
          <a:ln w="222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609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05609" y="1437161"/>
            <a:ext cx="3171811" cy="43658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Content Placeholder 2"/>
          <p:cNvSpPr>
            <a:spLocks noGrp="1"/>
          </p:cNvSpPr>
          <p:nvPr/>
        </p:nvSpPr>
        <p:spPr>
          <a:xfrm>
            <a:off x="9179600" y="3950472"/>
            <a:ext cx="2897821" cy="1470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сокращение времени протекания процессов 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повышение загрузки муниципальных объектов 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увеличение выручки 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повышение безопасности </a:t>
            </a:r>
          </a:p>
          <a:p>
            <a:pPr marL="1778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сокращение затрат</a:t>
            </a:r>
            <a:endParaRPr lang="en-US" sz="1200" dirty="0">
              <a:solidFill>
                <a:prstClr val="black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5" name="Группа 76"/>
          <p:cNvGrpSpPr/>
          <p:nvPr/>
        </p:nvGrpSpPr>
        <p:grpSpPr>
          <a:xfrm>
            <a:off x="9148112" y="1581260"/>
            <a:ext cx="474725" cy="476140"/>
            <a:chOff x="7705725" y="1906588"/>
            <a:chExt cx="474663" cy="476250"/>
          </a:xfrm>
        </p:grpSpPr>
        <p:sp>
          <p:nvSpPr>
            <p:cNvPr id="78" name="Oval 371"/>
            <p:cNvSpPr>
              <a:spLocks noChangeArrowheads="1"/>
            </p:cNvSpPr>
            <p:nvPr/>
          </p:nvSpPr>
          <p:spPr bwMode="auto">
            <a:xfrm>
              <a:off x="7705725" y="1906588"/>
              <a:ext cx="474663" cy="476250"/>
            </a:xfrm>
            <a:prstGeom prst="ellipse">
              <a:avLst/>
            </a:prstGeom>
            <a:solidFill>
              <a:srgbClr val="2E4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372"/>
            <p:cNvSpPr>
              <a:spLocks/>
            </p:cNvSpPr>
            <p:nvPr/>
          </p:nvSpPr>
          <p:spPr bwMode="auto">
            <a:xfrm>
              <a:off x="7867650" y="2082801"/>
              <a:ext cx="34925" cy="34925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9 h 11"/>
                <a:gd name="T4" fmla="*/ 8 w 11"/>
                <a:gd name="T5" fmla="*/ 0 h 11"/>
                <a:gd name="T6" fmla="*/ 11 w 11"/>
                <a:gd name="T7" fmla="*/ 0 h 11"/>
                <a:gd name="T8" fmla="*/ 0 w 11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8" y="5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6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373"/>
            <p:cNvSpPr>
              <a:spLocks noEditPoints="1"/>
            </p:cNvSpPr>
            <p:nvPr/>
          </p:nvSpPr>
          <p:spPr bwMode="auto">
            <a:xfrm>
              <a:off x="7788275" y="2028826"/>
              <a:ext cx="160338" cy="260350"/>
            </a:xfrm>
            <a:custGeom>
              <a:avLst/>
              <a:gdLst>
                <a:gd name="T0" fmla="*/ 7 w 50"/>
                <a:gd name="T1" fmla="*/ 80 h 82"/>
                <a:gd name="T2" fmla="*/ 3 w 50"/>
                <a:gd name="T3" fmla="*/ 73 h 82"/>
                <a:gd name="T4" fmla="*/ 0 w 50"/>
                <a:gd name="T5" fmla="*/ 66 h 82"/>
                <a:gd name="T6" fmla="*/ 7 w 50"/>
                <a:gd name="T7" fmla="*/ 34 h 82"/>
                <a:gd name="T8" fmla="*/ 17 w 50"/>
                <a:gd name="T9" fmla="*/ 26 h 82"/>
                <a:gd name="T10" fmla="*/ 13 w 50"/>
                <a:gd name="T11" fmla="*/ 12 h 82"/>
                <a:gd name="T12" fmla="*/ 32 w 50"/>
                <a:gd name="T13" fmla="*/ 3 h 82"/>
                <a:gd name="T14" fmla="*/ 36 w 50"/>
                <a:gd name="T15" fmla="*/ 12 h 82"/>
                <a:gd name="T16" fmla="*/ 32 w 50"/>
                <a:gd name="T17" fmla="*/ 26 h 82"/>
                <a:gd name="T18" fmla="*/ 43 w 50"/>
                <a:gd name="T19" fmla="*/ 34 h 82"/>
                <a:gd name="T20" fmla="*/ 42 w 50"/>
                <a:gd name="T21" fmla="*/ 37 h 82"/>
                <a:gd name="T22" fmla="*/ 29 w 50"/>
                <a:gd name="T23" fmla="*/ 32 h 82"/>
                <a:gd name="T24" fmla="*/ 30 w 50"/>
                <a:gd name="T25" fmla="*/ 24 h 82"/>
                <a:gd name="T26" fmla="*/ 33 w 50"/>
                <a:gd name="T27" fmla="*/ 12 h 82"/>
                <a:gd name="T28" fmla="*/ 30 w 50"/>
                <a:gd name="T29" fmla="*/ 5 h 82"/>
                <a:gd name="T30" fmla="*/ 16 w 50"/>
                <a:gd name="T31" fmla="*/ 12 h 82"/>
                <a:gd name="T32" fmla="*/ 20 w 50"/>
                <a:gd name="T33" fmla="*/ 24 h 82"/>
                <a:gd name="T34" fmla="*/ 20 w 50"/>
                <a:gd name="T35" fmla="*/ 32 h 82"/>
                <a:gd name="T36" fmla="*/ 8 w 50"/>
                <a:gd name="T37" fmla="*/ 37 h 82"/>
                <a:gd name="T38" fmla="*/ 2 w 50"/>
                <a:gd name="T39" fmla="*/ 66 h 82"/>
                <a:gd name="T40" fmla="*/ 5 w 50"/>
                <a:gd name="T41" fmla="*/ 70 h 82"/>
                <a:gd name="T42" fmla="*/ 30 w 50"/>
                <a:gd name="T43" fmla="*/ 62 h 82"/>
                <a:gd name="T44" fmla="*/ 37 w 50"/>
                <a:gd name="T45" fmla="*/ 62 h 82"/>
                <a:gd name="T46" fmla="*/ 39 w 50"/>
                <a:gd name="T47" fmla="*/ 48 h 82"/>
                <a:gd name="T48" fmla="*/ 40 w 50"/>
                <a:gd name="T49" fmla="*/ 64 h 82"/>
                <a:gd name="T50" fmla="*/ 31 w 50"/>
                <a:gd name="T51" fmla="*/ 65 h 82"/>
                <a:gd name="T52" fmla="*/ 45 w 50"/>
                <a:gd name="T53" fmla="*/ 73 h 82"/>
                <a:gd name="T54" fmla="*/ 44 w 50"/>
                <a:gd name="T55" fmla="*/ 76 h 82"/>
                <a:gd name="T56" fmla="*/ 19 w 50"/>
                <a:gd name="T57" fmla="*/ 70 h 82"/>
                <a:gd name="T58" fmla="*/ 10 w 50"/>
                <a:gd name="T59" fmla="*/ 80 h 82"/>
                <a:gd name="T60" fmla="*/ 11 w 50"/>
                <a:gd name="T61" fmla="*/ 63 h 82"/>
                <a:gd name="T62" fmla="*/ 9 w 50"/>
                <a:gd name="T63" fmla="*/ 62 h 82"/>
                <a:gd name="T64" fmla="*/ 11 w 50"/>
                <a:gd name="T65" fmla="*/ 48 h 82"/>
                <a:gd name="T66" fmla="*/ 12 w 50"/>
                <a:gd name="T67" fmla="*/ 60 h 82"/>
                <a:gd name="T68" fmla="*/ 25 w 50"/>
                <a:gd name="T69" fmla="*/ 56 h 82"/>
                <a:gd name="T70" fmla="*/ 34 w 50"/>
                <a:gd name="T71" fmla="*/ 58 h 82"/>
                <a:gd name="T72" fmla="*/ 25 w 50"/>
                <a:gd name="T73" fmla="*/ 59 h 82"/>
                <a:gd name="T74" fmla="*/ 11 w 50"/>
                <a:gd name="T75" fmla="*/ 63 h 82"/>
                <a:gd name="T76" fmla="*/ 47 w 50"/>
                <a:gd name="T77" fmla="*/ 58 h 82"/>
                <a:gd name="T78" fmla="*/ 46 w 50"/>
                <a:gd name="T79" fmla="*/ 41 h 82"/>
                <a:gd name="T80" fmla="*/ 49 w 50"/>
                <a:gd name="T81" fmla="*/ 40 h 82"/>
                <a:gd name="T82" fmla="*/ 50 w 50"/>
                <a:gd name="T8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82">
                  <a:moveTo>
                    <a:pt x="9" y="82"/>
                  </a:moveTo>
                  <a:cubicBezTo>
                    <a:pt x="8" y="82"/>
                    <a:pt x="7" y="81"/>
                    <a:pt x="7" y="80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5" y="73"/>
                    <a:pt x="3" y="73"/>
                  </a:cubicBezTo>
                  <a:cubicBezTo>
                    <a:pt x="2" y="72"/>
                    <a:pt x="0" y="70"/>
                    <a:pt x="0" y="68"/>
                  </a:cubicBezTo>
                  <a:cubicBezTo>
                    <a:pt x="0" y="68"/>
                    <a:pt x="0" y="67"/>
                    <a:pt x="0" y="6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3" y="35"/>
                    <a:pt x="7" y="34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4"/>
                    <a:pt x="13" y="21"/>
                    <a:pt x="13" y="18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6"/>
                    <a:pt x="18" y="1"/>
                    <a:pt x="24" y="0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4" y="5"/>
                    <a:pt x="36" y="7"/>
                    <a:pt x="36" y="10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21"/>
                    <a:pt x="35" y="24"/>
                    <a:pt x="32" y="26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4" y="35"/>
                    <a:pt x="44" y="36"/>
                  </a:cubicBezTo>
                  <a:cubicBezTo>
                    <a:pt x="43" y="36"/>
                    <a:pt x="43" y="37"/>
                    <a:pt x="42" y="37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29" y="32"/>
                    <a:pt x="29" y="32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30" y="25"/>
                    <a:pt x="30" y="24"/>
                  </a:cubicBezTo>
                  <a:cubicBezTo>
                    <a:pt x="32" y="23"/>
                    <a:pt x="33" y="20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8"/>
                    <a:pt x="32" y="6"/>
                    <a:pt x="30" y="5"/>
                  </a:cubicBezTo>
                  <a:cubicBezTo>
                    <a:pt x="29" y="3"/>
                    <a:pt x="26" y="3"/>
                    <a:pt x="24" y="3"/>
                  </a:cubicBezTo>
                  <a:cubicBezTo>
                    <a:pt x="20" y="3"/>
                    <a:pt x="16" y="7"/>
                    <a:pt x="16" y="1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20"/>
                    <a:pt x="18" y="23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3"/>
                    <a:pt x="19" y="3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8"/>
                    <a:pt x="2" y="41"/>
                    <a:pt x="2" y="45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7"/>
                    <a:pt x="2" y="67"/>
                    <a:pt x="2" y="68"/>
                  </a:cubicBezTo>
                  <a:cubicBezTo>
                    <a:pt x="3" y="69"/>
                    <a:pt x="4" y="70"/>
                    <a:pt x="5" y="70"/>
                  </a:cubicBezTo>
                  <a:cubicBezTo>
                    <a:pt x="6" y="71"/>
                    <a:pt x="7" y="71"/>
                    <a:pt x="8" y="7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1" y="62"/>
                    <a:pt x="31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49"/>
                    <a:pt x="38" y="48"/>
                    <a:pt x="39" y="48"/>
                  </a:cubicBezTo>
                  <a:cubicBezTo>
                    <a:pt x="40" y="48"/>
                    <a:pt x="40" y="49"/>
                    <a:pt x="40" y="5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5"/>
                    <a:pt x="39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3"/>
                    <a:pt x="46" y="74"/>
                    <a:pt x="46" y="75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1"/>
                    <a:pt x="10" y="82"/>
                    <a:pt x="9" y="82"/>
                  </a:cubicBezTo>
                  <a:close/>
                  <a:moveTo>
                    <a:pt x="11" y="63"/>
                  </a:moveTo>
                  <a:cubicBezTo>
                    <a:pt x="11" y="63"/>
                    <a:pt x="10" y="63"/>
                    <a:pt x="10" y="63"/>
                  </a:cubicBezTo>
                  <a:cubicBezTo>
                    <a:pt x="10" y="62"/>
                    <a:pt x="9" y="62"/>
                    <a:pt x="9" y="6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9"/>
                    <a:pt x="10" y="48"/>
                    <a:pt x="11" y="48"/>
                  </a:cubicBezTo>
                  <a:cubicBezTo>
                    <a:pt x="12" y="48"/>
                    <a:pt x="12" y="49"/>
                    <a:pt x="12" y="5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7"/>
                    <a:pt x="34" y="58"/>
                  </a:cubicBezTo>
                  <a:cubicBezTo>
                    <a:pt x="34" y="58"/>
                    <a:pt x="34" y="59"/>
                    <a:pt x="33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lose/>
                  <a:moveTo>
                    <a:pt x="49" y="59"/>
                  </a:moveTo>
                  <a:cubicBezTo>
                    <a:pt x="48" y="59"/>
                    <a:pt x="47" y="59"/>
                    <a:pt x="47" y="58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3"/>
                    <a:pt x="47" y="42"/>
                    <a:pt x="46" y="41"/>
                  </a:cubicBezTo>
                  <a:cubicBezTo>
                    <a:pt x="46" y="40"/>
                    <a:pt x="46" y="39"/>
                    <a:pt x="47" y="39"/>
                  </a:cubicBezTo>
                  <a:cubicBezTo>
                    <a:pt x="48" y="39"/>
                    <a:pt x="49" y="39"/>
                    <a:pt x="49" y="40"/>
                  </a:cubicBezTo>
                  <a:cubicBezTo>
                    <a:pt x="50" y="41"/>
                    <a:pt x="50" y="43"/>
                    <a:pt x="50" y="45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59"/>
                    <a:pt x="50" y="59"/>
                    <a:pt x="4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374"/>
            <p:cNvSpPr>
              <a:spLocks/>
            </p:cNvSpPr>
            <p:nvPr/>
          </p:nvSpPr>
          <p:spPr bwMode="auto">
            <a:xfrm>
              <a:off x="8012113" y="2155826"/>
              <a:ext cx="31750" cy="34925"/>
            </a:xfrm>
            <a:custGeom>
              <a:avLst/>
              <a:gdLst>
                <a:gd name="T0" fmla="*/ 0 w 10"/>
                <a:gd name="T1" fmla="*/ 11 h 11"/>
                <a:gd name="T2" fmla="*/ 0 w 10"/>
                <a:gd name="T3" fmla="*/ 8 h 11"/>
                <a:gd name="T4" fmla="*/ 8 w 10"/>
                <a:gd name="T5" fmla="*/ 0 h 11"/>
                <a:gd name="T6" fmla="*/ 10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8"/>
                    <a:pt x="8" y="4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6" y="11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375"/>
            <p:cNvSpPr>
              <a:spLocks noEditPoints="1"/>
            </p:cNvSpPr>
            <p:nvPr/>
          </p:nvSpPr>
          <p:spPr bwMode="auto">
            <a:xfrm>
              <a:off x="7929563" y="2098676"/>
              <a:ext cx="161925" cy="190500"/>
            </a:xfrm>
            <a:custGeom>
              <a:avLst/>
              <a:gdLst>
                <a:gd name="T0" fmla="*/ 49 w 51"/>
                <a:gd name="T1" fmla="*/ 60 h 60"/>
                <a:gd name="T2" fmla="*/ 48 w 51"/>
                <a:gd name="T3" fmla="*/ 58 h 60"/>
                <a:gd name="T4" fmla="*/ 48 w 51"/>
                <a:gd name="T5" fmla="*/ 45 h 60"/>
                <a:gd name="T6" fmla="*/ 42 w 51"/>
                <a:gd name="T7" fmla="*/ 37 h 60"/>
                <a:gd name="T8" fmla="*/ 31 w 51"/>
                <a:gd name="T9" fmla="*/ 33 h 60"/>
                <a:gd name="T10" fmla="*/ 30 w 51"/>
                <a:gd name="T11" fmla="*/ 32 h 60"/>
                <a:gd name="T12" fmla="*/ 30 w 51"/>
                <a:gd name="T13" fmla="*/ 26 h 60"/>
                <a:gd name="T14" fmla="*/ 30 w 51"/>
                <a:gd name="T15" fmla="*/ 25 h 60"/>
                <a:gd name="T16" fmla="*/ 34 w 51"/>
                <a:gd name="T17" fmla="*/ 18 h 60"/>
                <a:gd name="T18" fmla="*/ 34 w 51"/>
                <a:gd name="T19" fmla="*/ 12 h 60"/>
                <a:gd name="T20" fmla="*/ 34 w 51"/>
                <a:gd name="T21" fmla="*/ 11 h 60"/>
                <a:gd name="T22" fmla="*/ 31 w 51"/>
                <a:gd name="T23" fmla="*/ 5 h 60"/>
                <a:gd name="T24" fmla="*/ 24 w 51"/>
                <a:gd name="T25" fmla="*/ 3 h 60"/>
                <a:gd name="T26" fmla="*/ 17 w 51"/>
                <a:gd name="T27" fmla="*/ 12 h 60"/>
                <a:gd name="T28" fmla="*/ 17 w 51"/>
                <a:gd name="T29" fmla="*/ 18 h 60"/>
                <a:gd name="T30" fmla="*/ 20 w 51"/>
                <a:gd name="T31" fmla="*/ 25 h 60"/>
                <a:gd name="T32" fmla="*/ 21 w 51"/>
                <a:gd name="T33" fmla="*/ 26 h 60"/>
                <a:gd name="T34" fmla="*/ 21 w 51"/>
                <a:gd name="T35" fmla="*/ 32 h 60"/>
                <a:gd name="T36" fmla="*/ 20 w 51"/>
                <a:gd name="T37" fmla="*/ 33 h 60"/>
                <a:gd name="T38" fmla="*/ 8 w 51"/>
                <a:gd name="T39" fmla="*/ 37 h 60"/>
                <a:gd name="T40" fmla="*/ 3 w 51"/>
                <a:gd name="T41" fmla="*/ 45 h 60"/>
                <a:gd name="T42" fmla="*/ 3 w 51"/>
                <a:gd name="T43" fmla="*/ 58 h 60"/>
                <a:gd name="T44" fmla="*/ 1 w 51"/>
                <a:gd name="T45" fmla="*/ 60 h 60"/>
                <a:gd name="T46" fmla="*/ 0 w 51"/>
                <a:gd name="T47" fmla="*/ 58 h 60"/>
                <a:gd name="T48" fmla="*/ 0 w 51"/>
                <a:gd name="T49" fmla="*/ 45 h 60"/>
                <a:gd name="T50" fmla="*/ 7 w 51"/>
                <a:gd name="T51" fmla="*/ 34 h 60"/>
                <a:gd name="T52" fmla="*/ 18 w 51"/>
                <a:gd name="T53" fmla="*/ 31 h 60"/>
                <a:gd name="T54" fmla="*/ 18 w 51"/>
                <a:gd name="T55" fmla="*/ 26 h 60"/>
                <a:gd name="T56" fmla="*/ 14 w 51"/>
                <a:gd name="T57" fmla="*/ 18 h 60"/>
                <a:gd name="T58" fmla="*/ 14 w 51"/>
                <a:gd name="T59" fmla="*/ 12 h 60"/>
                <a:gd name="T60" fmla="*/ 24 w 51"/>
                <a:gd name="T61" fmla="*/ 0 h 60"/>
                <a:gd name="T62" fmla="*/ 33 w 51"/>
                <a:gd name="T63" fmla="*/ 3 h 60"/>
                <a:gd name="T64" fmla="*/ 37 w 51"/>
                <a:gd name="T65" fmla="*/ 11 h 60"/>
                <a:gd name="T66" fmla="*/ 37 w 51"/>
                <a:gd name="T67" fmla="*/ 12 h 60"/>
                <a:gd name="T68" fmla="*/ 37 w 51"/>
                <a:gd name="T69" fmla="*/ 18 h 60"/>
                <a:gd name="T70" fmla="*/ 33 w 51"/>
                <a:gd name="T71" fmla="*/ 26 h 60"/>
                <a:gd name="T72" fmla="*/ 33 w 51"/>
                <a:gd name="T73" fmla="*/ 31 h 60"/>
                <a:gd name="T74" fmla="*/ 43 w 51"/>
                <a:gd name="T75" fmla="*/ 34 h 60"/>
                <a:gd name="T76" fmla="*/ 51 w 51"/>
                <a:gd name="T77" fmla="*/ 45 h 60"/>
                <a:gd name="T78" fmla="*/ 51 w 51"/>
                <a:gd name="T79" fmla="*/ 58 h 60"/>
                <a:gd name="T80" fmla="*/ 49 w 51"/>
                <a:gd name="T81" fmla="*/ 60 h 60"/>
                <a:gd name="T82" fmla="*/ 39 w 51"/>
                <a:gd name="T83" fmla="*/ 60 h 60"/>
                <a:gd name="T84" fmla="*/ 38 w 51"/>
                <a:gd name="T85" fmla="*/ 58 h 60"/>
                <a:gd name="T86" fmla="*/ 38 w 51"/>
                <a:gd name="T87" fmla="*/ 50 h 60"/>
                <a:gd name="T88" fmla="*/ 39 w 51"/>
                <a:gd name="T89" fmla="*/ 48 h 60"/>
                <a:gd name="T90" fmla="*/ 41 w 51"/>
                <a:gd name="T91" fmla="*/ 50 h 60"/>
                <a:gd name="T92" fmla="*/ 41 w 51"/>
                <a:gd name="T93" fmla="*/ 58 h 60"/>
                <a:gd name="T94" fmla="*/ 39 w 51"/>
                <a:gd name="T95" fmla="*/ 60 h 60"/>
                <a:gd name="T96" fmla="*/ 11 w 51"/>
                <a:gd name="T97" fmla="*/ 60 h 60"/>
                <a:gd name="T98" fmla="*/ 10 w 51"/>
                <a:gd name="T99" fmla="*/ 58 h 60"/>
                <a:gd name="T100" fmla="*/ 10 w 51"/>
                <a:gd name="T101" fmla="*/ 50 h 60"/>
                <a:gd name="T102" fmla="*/ 11 w 51"/>
                <a:gd name="T103" fmla="*/ 48 h 60"/>
                <a:gd name="T104" fmla="*/ 13 w 51"/>
                <a:gd name="T105" fmla="*/ 50 h 60"/>
                <a:gd name="T106" fmla="*/ 13 w 51"/>
                <a:gd name="T107" fmla="*/ 58 h 60"/>
                <a:gd name="T108" fmla="*/ 11 w 51"/>
                <a:gd name="T10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60">
                  <a:moveTo>
                    <a:pt x="49" y="60"/>
                  </a:moveTo>
                  <a:cubicBezTo>
                    <a:pt x="48" y="60"/>
                    <a:pt x="48" y="59"/>
                    <a:pt x="48" y="5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1"/>
                    <a:pt x="46" y="38"/>
                    <a:pt x="42" y="37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3" y="23"/>
                    <a:pt x="34" y="20"/>
                    <a:pt x="34" y="18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3" y="7"/>
                    <a:pt x="31" y="5"/>
                  </a:cubicBezTo>
                  <a:cubicBezTo>
                    <a:pt x="29" y="4"/>
                    <a:pt x="27" y="3"/>
                    <a:pt x="24" y="3"/>
                  </a:cubicBezTo>
                  <a:cubicBezTo>
                    <a:pt x="20" y="4"/>
                    <a:pt x="17" y="8"/>
                    <a:pt x="17" y="1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8" y="23"/>
                    <a:pt x="20" y="25"/>
                  </a:cubicBezTo>
                  <a:cubicBezTo>
                    <a:pt x="21" y="25"/>
                    <a:pt x="21" y="25"/>
                    <a:pt x="21" y="26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3"/>
                    <a:pt x="20" y="3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5" y="38"/>
                    <a:pt x="3" y="41"/>
                    <a:pt x="3" y="45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9"/>
                    <a:pt x="2" y="60"/>
                    <a:pt x="1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3" y="36"/>
                    <a:pt x="7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5" y="24"/>
                    <a:pt x="14" y="21"/>
                    <a:pt x="14" y="1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6"/>
                    <a:pt x="18" y="1"/>
                    <a:pt x="24" y="0"/>
                  </a:cubicBezTo>
                  <a:cubicBezTo>
                    <a:pt x="27" y="0"/>
                    <a:pt x="30" y="1"/>
                    <a:pt x="33" y="3"/>
                  </a:cubicBezTo>
                  <a:cubicBezTo>
                    <a:pt x="35" y="5"/>
                    <a:pt x="36" y="8"/>
                    <a:pt x="37" y="11"/>
                  </a:cubicBezTo>
                  <a:cubicBezTo>
                    <a:pt x="37" y="11"/>
                    <a:pt x="37" y="11"/>
                    <a:pt x="37" y="1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21"/>
                    <a:pt x="35" y="24"/>
                    <a:pt x="33" y="26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6"/>
                    <a:pt x="51" y="40"/>
                    <a:pt x="51" y="4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9"/>
                    <a:pt x="50" y="60"/>
                    <a:pt x="49" y="60"/>
                  </a:cubicBezTo>
                  <a:close/>
                  <a:moveTo>
                    <a:pt x="39" y="60"/>
                  </a:moveTo>
                  <a:cubicBezTo>
                    <a:pt x="39" y="60"/>
                    <a:pt x="38" y="59"/>
                    <a:pt x="38" y="58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9"/>
                    <a:pt x="39" y="48"/>
                    <a:pt x="39" y="48"/>
                  </a:cubicBezTo>
                  <a:cubicBezTo>
                    <a:pt x="40" y="48"/>
                    <a:pt x="41" y="49"/>
                    <a:pt x="41" y="50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9"/>
                    <a:pt x="40" y="60"/>
                    <a:pt x="39" y="60"/>
                  </a:cubicBezTo>
                  <a:close/>
                  <a:moveTo>
                    <a:pt x="11" y="60"/>
                  </a:moveTo>
                  <a:cubicBezTo>
                    <a:pt x="11" y="60"/>
                    <a:pt x="10" y="59"/>
                    <a:pt x="10" y="5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49"/>
                    <a:pt x="11" y="48"/>
                    <a:pt x="11" y="48"/>
                  </a:cubicBezTo>
                  <a:cubicBezTo>
                    <a:pt x="12" y="48"/>
                    <a:pt x="13" y="49"/>
                    <a:pt x="13" y="5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2" y="60"/>
                    <a:pt x="1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376"/>
            <p:cNvSpPr>
              <a:spLocks/>
            </p:cNvSpPr>
            <p:nvPr/>
          </p:nvSpPr>
          <p:spPr bwMode="auto">
            <a:xfrm>
              <a:off x="7923213" y="1987551"/>
              <a:ext cx="168275" cy="171450"/>
            </a:xfrm>
            <a:custGeom>
              <a:avLst/>
              <a:gdLst>
                <a:gd name="T0" fmla="*/ 4 w 53"/>
                <a:gd name="T1" fmla="*/ 54 h 54"/>
                <a:gd name="T2" fmla="*/ 0 w 53"/>
                <a:gd name="T3" fmla="*/ 54 h 54"/>
                <a:gd name="T4" fmla="*/ 0 w 53"/>
                <a:gd name="T5" fmla="*/ 5 h 54"/>
                <a:gd name="T6" fmla="*/ 5 w 53"/>
                <a:gd name="T7" fmla="*/ 0 h 54"/>
                <a:gd name="T8" fmla="*/ 47 w 53"/>
                <a:gd name="T9" fmla="*/ 0 h 54"/>
                <a:gd name="T10" fmla="*/ 53 w 53"/>
                <a:gd name="T11" fmla="*/ 5 h 54"/>
                <a:gd name="T12" fmla="*/ 53 w 53"/>
                <a:gd name="T13" fmla="*/ 41 h 54"/>
                <a:gd name="T14" fmla="*/ 47 w 53"/>
                <a:gd name="T15" fmla="*/ 46 h 54"/>
                <a:gd name="T16" fmla="*/ 43 w 53"/>
                <a:gd name="T17" fmla="*/ 46 h 54"/>
                <a:gd name="T18" fmla="*/ 42 w 53"/>
                <a:gd name="T19" fmla="*/ 45 h 54"/>
                <a:gd name="T20" fmla="*/ 43 w 53"/>
                <a:gd name="T21" fmla="*/ 44 h 54"/>
                <a:gd name="T22" fmla="*/ 47 w 53"/>
                <a:gd name="T23" fmla="*/ 44 h 54"/>
                <a:gd name="T24" fmla="*/ 50 w 53"/>
                <a:gd name="T25" fmla="*/ 41 h 54"/>
                <a:gd name="T26" fmla="*/ 50 w 53"/>
                <a:gd name="T27" fmla="*/ 5 h 54"/>
                <a:gd name="T28" fmla="*/ 47 w 53"/>
                <a:gd name="T29" fmla="*/ 2 h 54"/>
                <a:gd name="T30" fmla="*/ 5 w 53"/>
                <a:gd name="T31" fmla="*/ 2 h 54"/>
                <a:gd name="T32" fmla="*/ 3 w 53"/>
                <a:gd name="T33" fmla="*/ 5 h 54"/>
                <a:gd name="T34" fmla="*/ 3 w 53"/>
                <a:gd name="T35" fmla="*/ 52 h 54"/>
                <a:gd name="T36" fmla="*/ 10 w 53"/>
                <a:gd name="T37" fmla="*/ 44 h 54"/>
                <a:gd name="T38" fmla="*/ 12 w 53"/>
                <a:gd name="T39" fmla="*/ 44 h 54"/>
                <a:gd name="T40" fmla="*/ 12 w 53"/>
                <a:gd name="T41" fmla="*/ 46 h 54"/>
                <a:gd name="T42" fmla="*/ 4 w 53"/>
                <a:gd name="T4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54">
                  <a:moveTo>
                    <a:pt x="4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3" y="2"/>
                    <a:pt x="53" y="5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4"/>
                    <a:pt x="50" y="46"/>
                    <a:pt x="47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6"/>
                    <a:pt x="42" y="46"/>
                    <a:pt x="42" y="45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0" y="42"/>
                    <a:pt x="50" y="41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4"/>
                    <a:pt x="49" y="2"/>
                    <a:pt x="4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3"/>
                    <a:pt x="12" y="43"/>
                    <a:pt x="12" y="44"/>
                  </a:cubicBezTo>
                  <a:cubicBezTo>
                    <a:pt x="13" y="44"/>
                    <a:pt x="13" y="45"/>
                    <a:pt x="12" y="46"/>
                  </a:cubicBezTo>
                  <a:lnTo>
                    <a:pt x="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377"/>
            <p:cNvSpPr>
              <a:spLocks/>
            </p:cNvSpPr>
            <p:nvPr/>
          </p:nvSpPr>
          <p:spPr bwMode="auto">
            <a:xfrm>
              <a:off x="7974013" y="2032001"/>
              <a:ext cx="73025" cy="50800"/>
            </a:xfrm>
            <a:custGeom>
              <a:avLst/>
              <a:gdLst>
                <a:gd name="T0" fmla="*/ 7 w 23"/>
                <a:gd name="T1" fmla="*/ 16 h 16"/>
                <a:gd name="T2" fmla="*/ 6 w 23"/>
                <a:gd name="T3" fmla="*/ 16 h 16"/>
                <a:gd name="T4" fmla="*/ 1 w 23"/>
                <a:gd name="T5" fmla="*/ 10 h 16"/>
                <a:gd name="T6" fmla="*/ 1 w 23"/>
                <a:gd name="T7" fmla="*/ 8 h 16"/>
                <a:gd name="T8" fmla="*/ 3 w 23"/>
                <a:gd name="T9" fmla="*/ 8 h 16"/>
                <a:gd name="T10" fmla="*/ 7 w 23"/>
                <a:gd name="T11" fmla="*/ 13 h 16"/>
                <a:gd name="T12" fmla="*/ 20 w 23"/>
                <a:gd name="T13" fmla="*/ 0 h 16"/>
                <a:gd name="T14" fmla="*/ 22 w 23"/>
                <a:gd name="T15" fmla="*/ 0 h 16"/>
                <a:gd name="T16" fmla="*/ 22 w 23"/>
                <a:gd name="T17" fmla="*/ 2 h 16"/>
                <a:gd name="T18" fmla="*/ 8 w 23"/>
                <a:gd name="T19" fmla="*/ 16 h 16"/>
                <a:gd name="T20" fmla="*/ 7 w 23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6">
                  <a:moveTo>
                    <a:pt x="7" y="16"/>
                  </a:moveTo>
                  <a:cubicBezTo>
                    <a:pt x="7" y="16"/>
                    <a:pt x="7" y="16"/>
                    <a:pt x="6" y="1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1" y="7"/>
                    <a:pt x="2" y="7"/>
                    <a:pt x="3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23" y="1"/>
                    <a:pt x="23" y="2"/>
                    <a:pt x="22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749358" y="1696808"/>
            <a:ext cx="1548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Цели проектов: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48112" y="2140059"/>
            <a:ext cx="284809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Повышение эффективности муниципальных услуг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Повышение удовлетворенности жителей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9703881" y="3502318"/>
            <a:ext cx="18582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Метрики проектов:</a:t>
            </a:r>
          </a:p>
        </p:txBody>
      </p:sp>
      <p:grpSp>
        <p:nvGrpSpPr>
          <p:cNvPr id="6" name="Группа 85"/>
          <p:cNvGrpSpPr/>
          <p:nvPr/>
        </p:nvGrpSpPr>
        <p:grpSpPr>
          <a:xfrm>
            <a:off x="9146065" y="3410060"/>
            <a:ext cx="474725" cy="476140"/>
            <a:chOff x="3411538" y="1906588"/>
            <a:chExt cx="474663" cy="476250"/>
          </a:xfrm>
        </p:grpSpPr>
        <p:sp>
          <p:nvSpPr>
            <p:cNvPr id="87" name="Oval 216"/>
            <p:cNvSpPr>
              <a:spLocks noChangeArrowheads="1"/>
            </p:cNvSpPr>
            <p:nvPr/>
          </p:nvSpPr>
          <p:spPr bwMode="auto">
            <a:xfrm>
              <a:off x="3411538" y="1906588"/>
              <a:ext cx="474663" cy="476250"/>
            </a:xfrm>
            <a:prstGeom prst="ellipse">
              <a:avLst/>
            </a:prstGeom>
            <a:solidFill>
              <a:srgbClr val="2E4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217"/>
            <p:cNvSpPr>
              <a:spLocks/>
            </p:cNvSpPr>
            <p:nvPr/>
          </p:nvSpPr>
          <p:spPr bwMode="auto">
            <a:xfrm>
              <a:off x="3500438" y="1984376"/>
              <a:ext cx="177800" cy="298450"/>
            </a:xfrm>
            <a:custGeom>
              <a:avLst/>
              <a:gdLst>
                <a:gd name="T0" fmla="*/ 47 w 56"/>
                <a:gd name="T1" fmla="*/ 94 h 94"/>
                <a:gd name="T2" fmla="*/ 9 w 56"/>
                <a:gd name="T3" fmla="*/ 94 h 94"/>
                <a:gd name="T4" fmla="*/ 0 w 56"/>
                <a:gd name="T5" fmla="*/ 85 h 94"/>
                <a:gd name="T6" fmla="*/ 0 w 56"/>
                <a:gd name="T7" fmla="*/ 9 h 94"/>
                <a:gd name="T8" fmla="*/ 9 w 56"/>
                <a:gd name="T9" fmla="*/ 0 h 94"/>
                <a:gd name="T10" fmla="*/ 47 w 56"/>
                <a:gd name="T11" fmla="*/ 0 h 94"/>
                <a:gd name="T12" fmla="*/ 56 w 56"/>
                <a:gd name="T13" fmla="*/ 9 h 94"/>
                <a:gd name="T14" fmla="*/ 56 w 56"/>
                <a:gd name="T15" fmla="*/ 13 h 94"/>
                <a:gd name="T16" fmla="*/ 55 w 56"/>
                <a:gd name="T17" fmla="*/ 14 h 94"/>
                <a:gd name="T18" fmla="*/ 54 w 56"/>
                <a:gd name="T19" fmla="*/ 13 h 94"/>
                <a:gd name="T20" fmla="*/ 54 w 56"/>
                <a:gd name="T21" fmla="*/ 9 h 94"/>
                <a:gd name="T22" fmla="*/ 47 w 56"/>
                <a:gd name="T23" fmla="*/ 3 h 94"/>
                <a:gd name="T24" fmla="*/ 9 w 56"/>
                <a:gd name="T25" fmla="*/ 3 h 94"/>
                <a:gd name="T26" fmla="*/ 3 w 56"/>
                <a:gd name="T27" fmla="*/ 9 h 94"/>
                <a:gd name="T28" fmla="*/ 3 w 56"/>
                <a:gd name="T29" fmla="*/ 85 h 94"/>
                <a:gd name="T30" fmla="*/ 9 w 56"/>
                <a:gd name="T31" fmla="*/ 92 h 94"/>
                <a:gd name="T32" fmla="*/ 47 w 56"/>
                <a:gd name="T33" fmla="*/ 92 h 94"/>
                <a:gd name="T34" fmla="*/ 54 w 56"/>
                <a:gd name="T35" fmla="*/ 85 h 94"/>
                <a:gd name="T36" fmla="*/ 54 w 56"/>
                <a:gd name="T37" fmla="*/ 71 h 94"/>
                <a:gd name="T38" fmla="*/ 55 w 56"/>
                <a:gd name="T39" fmla="*/ 69 h 94"/>
                <a:gd name="T40" fmla="*/ 56 w 56"/>
                <a:gd name="T41" fmla="*/ 71 h 94"/>
                <a:gd name="T42" fmla="*/ 56 w 56"/>
                <a:gd name="T43" fmla="*/ 85 h 94"/>
                <a:gd name="T44" fmla="*/ 47 w 56"/>
                <a:gd name="T4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94">
                  <a:moveTo>
                    <a:pt x="47" y="94"/>
                  </a:moveTo>
                  <a:cubicBezTo>
                    <a:pt x="9" y="94"/>
                    <a:pt x="9" y="94"/>
                    <a:pt x="9" y="94"/>
                  </a:cubicBezTo>
                  <a:cubicBezTo>
                    <a:pt x="4" y="94"/>
                    <a:pt x="0" y="90"/>
                    <a:pt x="0" y="8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0"/>
                    <a:pt x="56" y="4"/>
                    <a:pt x="56" y="9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4"/>
                    <a:pt x="55" y="14"/>
                  </a:cubicBezTo>
                  <a:cubicBezTo>
                    <a:pt x="54" y="14"/>
                    <a:pt x="54" y="13"/>
                    <a:pt x="54" y="13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6"/>
                    <a:pt x="51" y="3"/>
                    <a:pt x="47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3"/>
                    <a:pt x="3" y="6"/>
                    <a:pt x="3" y="9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9"/>
                    <a:pt x="6" y="92"/>
                    <a:pt x="9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51" y="92"/>
                    <a:pt x="54" y="89"/>
                    <a:pt x="54" y="85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4" y="69"/>
                    <a:pt x="55" y="69"/>
                  </a:cubicBezTo>
                  <a:cubicBezTo>
                    <a:pt x="56" y="69"/>
                    <a:pt x="56" y="70"/>
                    <a:pt x="56" y="7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90"/>
                    <a:pt x="52" y="94"/>
                    <a:pt x="47" y="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218"/>
            <p:cNvSpPr>
              <a:spLocks/>
            </p:cNvSpPr>
            <p:nvPr/>
          </p:nvSpPr>
          <p:spPr bwMode="auto">
            <a:xfrm>
              <a:off x="3500438" y="2222501"/>
              <a:ext cx="177800" cy="9525"/>
            </a:xfrm>
            <a:custGeom>
              <a:avLst/>
              <a:gdLst>
                <a:gd name="T0" fmla="*/ 55 w 56"/>
                <a:gd name="T1" fmla="*/ 3 h 3"/>
                <a:gd name="T2" fmla="*/ 2 w 56"/>
                <a:gd name="T3" fmla="*/ 3 h 3"/>
                <a:gd name="T4" fmla="*/ 0 w 56"/>
                <a:gd name="T5" fmla="*/ 1 h 3"/>
                <a:gd name="T6" fmla="*/ 2 w 56"/>
                <a:gd name="T7" fmla="*/ 0 h 3"/>
                <a:gd name="T8" fmla="*/ 55 w 56"/>
                <a:gd name="T9" fmla="*/ 0 h 3"/>
                <a:gd name="T10" fmla="*/ 56 w 56"/>
                <a:gd name="T11" fmla="*/ 1 h 3"/>
                <a:gd name="T12" fmla="*/ 55 w 5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">
                  <a:moveTo>
                    <a:pt x="55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1"/>
                    <a:pt x="56" y="1"/>
                  </a:cubicBezTo>
                  <a:cubicBezTo>
                    <a:pt x="56" y="2"/>
                    <a:pt x="56" y="3"/>
                    <a:pt x="5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219"/>
            <p:cNvSpPr>
              <a:spLocks/>
            </p:cNvSpPr>
            <p:nvPr/>
          </p:nvSpPr>
          <p:spPr bwMode="auto">
            <a:xfrm>
              <a:off x="3576638" y="2009776"/>
              <a:ext cx="28575" cy="6350"/>
            </a:xfrm>
            <a:custGeom>
              <a:avLst/>
              <a:gdLst>
                <a:gd name="T0" fmla="*/ 8 w 9"/>
                <a:gd name="T1" fmla="*/ 2 h 2"/>
                <a:gd name="T2" fmla="*/ 1 w 9"/>
                <a:gd name="T3" fmla="*/ 2 h 2"/>
                <a:gd name="T4" fmla="*/ 0 w 9"/>
                <a:gd name="T5" fmla="*/ 1 h 2"/>
                <a:gd name="T6" fmla="*/ 1 w 9"/>
                <a:gd name="T7" fmla="*/ 0 h 2"/>
                <a:gd name="T8" fmla="*/ 8 w 9"/>
                <a:gd name="T9" fmla="*/ 0 h 2"/>
                <a:gd name="T10" fmla="*/ 9 w 9"/>
                <a:gd name="T11" fmla="*/ 1 h 2"/>
                <a:gd name="T12" fmla="*/ 8 w 9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8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220"/>
            <p:cNvSpPr>
              <a:spLocks noEditPoints="1"/>
            </p:cNvSpPr>
            <p:nvPr/>
          </p:nvSpPr>
          <p:spPr bwMode="auto">
            <a:xfrm>
              <a:off x="3576638" y="2238376"/>
              <a:ext cx="28575" cy="28575"/>
            </a:xfrm>
            <a:custGeom>
              <a:avLst/>
              <a:gdLst>
                <a:gd name="T0" fmla="*/ 5 w 9"/>
                <a:gd name="T1" fmla="*/ 3 h 9"/>
                <a:gd name="T2" fmla="*/ 3 w 9"/>
                <a:gd name="T3" fmla="*/ 5 h 9"/>
                <a:gd name="T4" fmla="*/ 5 w 9"/>
                <a:gd name="T5" fmla="*/ 7 h 9"/>
                <a:gd name="T6" fmla="*/ 7 w 9"/>
                <a:gd name="T7" fmla="*/ 5 h 9"/>
                <a:gd name="T8" fmla="*/ 5 w 9"/>
                <a:gd name="T9" fmla="*/ 3 h 9"/>
                <a:gd name="T10" fmla="*/ 5 w 9"/>
                <a:gd name="T11" fmla="*/ 9 h 9"/>
                <a:gd name="T12" fmla="*/ 0 w 9"/>
                <a:gd name="T13" fmla="*/ 5 h 9"/>
                <a:gd name="T14" fmla="*/ 5 w 9"/>
                <a:gd name="T15" fmla="*/ 0 h 9"/>
                <a:gd name="T16" fmla="*/ 9 w 9"/>
                <a:gd name="T17" fmla="*/ 5 h 9"/>
                <a:gd name="T18" fmla="*/ 5 w 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221"/>
            <p:cNvSpPr>
              <a:spLocks noEditPoints="1"/>
            </p:cNvSpPr>
            <p:nvPr/>
          </p:nvSpPr>
          <p:spPr bwMode="auto">
            <a:xfrm>
              <a:off x="3711575" y="2168526"/>
              <a:ext cx="104775" cy="104775"/>
            </a:xfrm>
            <a:custGeom>
              <a:avLst/>
              <a:gdLst>
                <a:gd name="T0" fmla="*/ 2 w 33"/>
                <a:gd name="T1" fmla="*/ 8 h 33"/>
                <a:gd name="T2" fmla="*/ 24 w 33"/>
                <a:gd name="T3" fmla="*/ 30 h 33"/>
                <a:gd name="T4" fmla="*/ 27 w 33"/>
                <a:gd name="T5" fmla="*/ 30 h 33"/>
                <a:gd name="T6" fmla="*/ 29 w 33"/>
                <a:gd name="T7" fmla="*/ 27 h 33"/>
                <a:gd name="T8" fmla="*/ 30 w 33"/>
                <a:gd name="T9" fmla="*/ 26 h 33"/>
                <a:gd name="T10" fmla="*/ 29 w 33"/>
                <a:gd name="T11" fmla="*/ 24 h 33"/>
                <a:gd name="T12" fmla="*/ 8 w 33"/>
                <a:gd name="T13" fmla="*/ 3 h 33"/>
                <a:gd name="T14" fmla="*/ 2 w 33"/>
                <a:gd name="T15" fmla="*/ 8 h 33"/>
                <a:gd name="T16" fmla="*/ 25 w 33"/>
                <a:gd name="T17" fmla="*/ 33 h 33"/>
                <a:gd name="T18" fmla="*/ 22 w 33"/>
                <a:gd name="T19" fmla="*/ 31 h 33"/>
                <a:gd name="T20" fmla="*/ 0 w 33"/>
                <a:gd name="T21" fmla="*/ 10 h 33"/>
                <a:gd name="T22" fmla="*/ 0 w 33"/>
                <a:gd name="T23" fmla="*/ 7 h 33"/>
                <a:gd name="T24" fmla="*/ 7 w 33"/>
                <a:gd name="T25" fmla="*/ 1 h 33"/>
                <a:gd name="T26" fmla="*/ 9 w 33"/>
                <a:gd name="T27" fmla="*/ 1 h 33"/>
                <a:gd name="T28" fmla="*/ 31 w 33"/>
                <a:gd name="T29" fmla="*/ 22 h 33"/>
                <a:gd name="T30" fmla="*/ 31 w 33"/>
                <a:gd name="T31" fmla="*/ 29 h 33"/>
                <a:gd name="T32" fmla="*/ 28 w 33"/>
                <a:gd name="T33" fmla="*/ 31 h 33"/>
                <a:gd name="T34" fmla="*/ 25 w 33"/>
                <a:gd name="T3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3">
                  <a:moveTo>
                    <a:pt x="2" y="8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6" y="30"/>
                    <a:pt x="27" y="3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30" y="26"/>
                    <a:pt x="30" y="26"/>
                  </a:cubicBezTo>
                  <a:cubicBezTo>
                    <a:pt x="30" y="25"/>
                    <a:pt x="29" y="24"/>
                    <a:pt x="29" y="24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2" y="8"/>
                  </a:lnTo>
                  <a:close/>
                  <a:moveTo>
                    <a:pt x="25" y="33"/>
                  </a:moveTo>
                  <a:cubicBezTo>
                    <a:pt x="24" y="33"/>
                    <a:pt x="23" y="32"/>
                    <a:pt x="22" y="3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4"/>
                    <a:pt x="33" y="27"/>
                    <a:pt x="31" y="29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2"/>
                    <a:pt x="26" y="33"/>
                    <a:pt x="25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222"/>
            <p:cNvSpPr>
              <a:spLocks/>
            </p:cNvSpPr>
            <p:nvPr/>
          </p:nvSpPr>
          <p:spPr bwMode="auto">
            <a:xfrm>
              <a:off x="3697288" y="2159001"/>
              <a:ext cx="39688" cy="34925"/>
            </a:xfrm>
            <a:custGeom>
              <a:avLst/>
              <a:gdLst>
                <a:gd name="T0" fmla="*/ 6 w 12"/>
                <a:gd name="T1" fmla="*/ 11 h 11"/>
                <a:gd name="T2" fmla="*/ 5 w 12"/>
                <a:gd name="T3" fmla="*/ 11 h 11"/>
                <a:gd name="T4" fmla="*/ 1 w 12"/>
                <a:gd name="T5" fmla="*/ 7 h 11"/>
                <a:gd name="T6" fmla="*/ 1 w 12"/>
                <a:gd name="T7" fmla="*/ 5 h 11"/>
                <a:gd name="T8" fmla="*/ 2 w 12"/>
                <a:gd name="T9" fmla="*/ 5 h 11"/>
                <a:gd name="T10" fmla="*/ 6 w 12"/>
                <a:gd name="T11" fmla="*/ 8 h 11"/>
                <a:gd name="T12" fmla="*/ 9 w 12"/>
                <a:gd name="T13" fmla="*/ 6 h 11"/>
                <a:gd name="T14" fmla="*/ 5 w 12"/>
                <a:gd name="T15" fmla="*/ 2 h 11"/>
                <a:gd name="T16" fmla="*/ 5 w 12"/>
                <a:gd name="T17" fmla="*/ 0 h 11"/>
                <a:gd name="T18" fmla="*/ 7 w 12"/>
                <a:gd name="T19" fmla="*/ 0 h 11"/>
                <a:gd name="T20" fmla="*/ 12 w 12"/>
                <a:gd name="T21" fmla="*/ 5 h 11"/>
                <a:gd name="T22" fmla="*/ 12 w 12"/>
                <a:gd name="T23" fmla="*/ 6 h 11"/>
                <a:gd name="T24" fmla="*/ 12 w 12"/>
                <a:gd name="T25" fmla="*/ 6 h 11"/>
                <a:gd name="T26" fmla="*/ 7 w 12"/>
                <a:gd name="T27" fmla="*/ 11 h 11"/>
                <a:gd name="T28" fmla="*/ 6 w 12"/>
                <a:gd name="T2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1">
                  <a:moveTo>
                    <a:pt x="6" y="11"/>
                  </a:moveTo>
                  <a:cubicBezTo>
                    <a:pt x="6" y="11"/>
                    <a:pt x="5" y="11"/>
                    <a:pt x="5" y="1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223"/>
            <p:cNvSpPr>
              <a:spLocks noEditPoints="1"/>
            </p:cNvSpPr>
            <p:nvPr/>
          </p:nvSpPr>
          <p:spPr bwMode="auto">
            <a:xfrm>
              <a:off x="3573463" y="2035176"/>
              <a:ext cx="173038" cy="161925"/>
            </a:xfrm>
            <a:custGeom>
              <a:avLst/>
              <a:gdLst>
                <a:gd name="T0" fmla="*/ 26 w 54"/>
                <a:gd name="T1" fmla="*/ 2 h 51"/>
                <a:gd name="T2" fmla="*/ 10 w 54"/>
                <a:gd name="T3" fmla="*/ 9 h 51"/>
                <a:gd name="T4" fmla="*/ 3 w 54"/>
                <a:gd name="T5" fmla="*/ 25 h 51"/>
                <a:gd name="T6" fmla="*/ 10 w 54"/>
                <a:gd name="T7" fmla="*/ 42 h 51"/>
                <a:gd name="T8" fmla="*/ 42 w 54"/>
                <a:gd name="T9" fmla="*/ 42 h 51"/>
                <a:gd name="T10" fmla="*/ 42 w 54"/>
                <a:gd name="T11" fmla="*/ 9 h 51"/>
                <a:gd name="T12" fmla="*/ 26 w 54"/>
                <a:gd name="T13" fmla="*/ 2 h 51"/>
                <a:gd name="T14" fmla="*/ 26 w 54"/>
                <a:gd name="T15" fmla="*/ 51 h 51"/>
                <a:gd name="T16" fmla="*/ 8 w 54"/>
                <a:gd name="T17" fmla="*/ 43 h 51"/>
                <a:gd name="T18" fmla="*/ 0 w 54"/>
                <a:gd name="T19" fmla="*/ 25 h 51"/>
                <a:gd name="T20" fmla="*/ 8 w 54"/>
                <a:gd name="T21" fmla="*/ 7 h 51"/>
                <a:gd name="T22" fmla="*/ 26 w 54"/>
                <a:gd name="T23" fmla="*/ 0 h 51"/>
                <a:gd name="T24" fmla="*/ 44 w 54"/>
                <a:gd name="T25" fmla="*/ 7 h 51"/>
                <a:gd name="T26" fmla="*/ 44 w 54"/>
                <a:gd name="T27" fmla="*/ 43 h 51"/>
                <a:gd name="T28" fmla="*/ 26 w 54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51">
                  <a:moveTo>
                    <a:pt x="26" y="2"/>
                  </a:moveTo>
                  <a:cubicBezTo>
                    <a:pt x="20" y="2"/>
                    <a:pt x="14" y="5"/>
                    <a:pt x="10" y="9"/>
                  </a:cubicBezTo>
                  <a:cubicBezTo>
                    <a:pt x="5" y="13"/>
                    <a:pt x="3" y="19"/>
                    <a:pt x="3" y="25"/>
                  </a:cubicBezTo>
                  <a:cubicBezTo>
                    <a:pt x="3" y="31"/>
                    <a:pt x="5" y="37"/>
                    <a:pt x="10" y="42"/>
                  </a:cubicBezTo>
                  <a:cubicBezTo>
                    <a:pt x="19" y="51"/>
                    <a:pt x="33" y="51"/>
                    <a:pt x="42" y="42"/>
                  </a:cubicBezTo>
                  <a:cubicBezTo>
                    <a:pt x="51" y="33"/>
                    <a:pt x="51" y="18"/>
                    <a:pt x="42" y="9"/>
                  </a:cubicBezTo>
                  <a:cubicBezTo>
                    <a:pt x="38" y="5"/>
                    <a:pt x="32" y="2"/>
                    <a:pt x="26" y="2"/>
                  </a:cubicBezTo>
                  <a:moveTo>
                    <a:pt x="26" y="51"/>
                  </a:moveTo>
                  <a:cubicBezTo>
                    <a:pt x="19" y="51"/>
                    <a:pt x="13" y="48"/>
                    <a:pt x="8" y="43"/>
                  </a:cubicBezTo>
                  <a:cubicBezTo>
                    <a:pt x="3" y="39"/>
                    <a:pt x="0" y="32"/>
                    <a:pt x="0" y="25"/>
                  </a:cubicBezTo>
                  <a:cubicBezTo>
                    <a:pt x="0" y="18"/>
                    <a:pt x="3" y="12"/>
                    <a:pt x="8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54" y="17"/>
                    <a:pt x="54" y="33"/>
                    <a:pt x="44" y="43"/>
                  </a:cubicBezTo>
                  <a:cubicBezTo>
                    <a:pt x="39" y="48"/>
                    <a:pt x="32" y="51"/>
                    <a:pt x="26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224"/>
            <p:cNvSpPr>
              <a:spLocks noEditPoints="1"/>
            </p:cNvSpPr>
            <p:nvPr/>
          </p:nvSpPr>
          <p:spPr bwMode="auto">
            <a:xfrm>
              <a:off x="3538538" y="2143126"/>
              <a:ext cx="38100" cy="38100"/>
            </a:xfrm>
            <a:custGeom>
              <a:avLst/>
              <a:gdLst>
                <a:gd name="T0" fmla="*/ 6 w 12"/>
                <a:gd name="T1" fmla="*/ 3 h 12"/>
                <a:gd name="T2" fmla="*/ 2 w 12"/>
                <a:gd name="T3" fmla="*/ 6 h 12"/>
                <a:gd name="T4" fmla="*/ 6 w 12"/>
                <a:gd name="T5" fmla="*/ 9 h 12"/>
                <a:gd name="T6" fmla="*/ 9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0 w 12"/>
                <a:gd name="T13" fmla="*/ 6 h 12"/>
                <a:gd name="T14" fmla="*/ 6 w 12"/>
                <a:gd name="T15" fmla="*/ 0 h 12"/>
                <a:gd name="T16" fmla="*/ 12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4" y="3"/>
                    <a:pt x="2" y="4"/>
                    <a:pt x="2" y="6"/>
                  </a:cubicBezTo>
                  <a:cubicBezTo>
                    <a:pt x="2" y="8"/>
                    <a:pt x="4" y="9"/>
                    <a:pt x="6" y="9"/>
                  </a:cubicBezTo>
                  <a:cubicBezTo>
                    <a:pt x="8" y="9"/>
                    <a:pt x="9" y="8"/>
                    <a:pt x="9" y="6"/>
                  </a:cubicBezTo>
                  <a:cubicBezTo>
                    <a:pt x="9" y="4"/>
                    <a:pt x="8" y="3"/>
                    <a:pt x="6" y="3"/>
                  </a:cubicBezTo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225"/>
            <p:cNvSpPr>
              <a:spLocks noEditPoints="1"/>
            </p:cNvSpPr>
            <p:nvPr/>
          </p:nvSpPr>
          <p:spPr bwMode="auto">
            <a:xfrm>
              <a:off x="3605213" y="2079626"/>
              <a:ext cx="34925" cy="38100"/>
            </a:xfrm>
            <a:custGeom>
              <a:avLst/>
              <a:gdLst>
                <a:gd name="T0" fmla="*/ 6 w 11"/>
                <a:gd name="T1" fmla="*/ 3 h 12"/>
                <a:gd name="T2" fmla="*/ 2 w 11"/>
                <a:gd name="T3" fmla="*/ 6 h 12"/>
                <a:gd name="T4" fmla="*/ 6 w 11"/>
                <a:gd name="T5" fmla="*/ 9 h 12"/>
                <a:gd name="T6" fmla="*/ 9 w 11"/>
                <a:gd name="T7" fmla="*/ 6 h 12"/>
                <a:gd name="T8" fmla="*/ 6 w 11"/>
                <a:gd name="T9" fmla="*/ 3 h 12"/>
                <a:gd name="T10" fmla="*/ 6 w 11"/>
                <a:gd name="T11" fmla="*/ 12 h 12"/>
                <a:gd name="T12" fmla="*/ 0 w 11"/>
                <a:gd name="T13" fmla="*/ 6 h 12"/>
                <a:gd name="T14" fmla="*/ 6 w 11"/>
                <a:gd name="T15" fmla="*/ 0 h 12"/>
                <a:gd name="T16" fmla="*/ 11 w 11"/>
                <a:gd name="T17" fmla="*/ 6 h 12"/>
                <a:gd name="T18" fmla="*/ 6 w 11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2">
                  <a:moveTo>
                    <a:pt x="6" y="3"/>
                  </a:moveTo>
                  <a:cubicBezTo>
                    <a:pt x="4" y="3"/>
                    <a:pt x="2" y="4"/>
                    <a:pt x="2" y="6"/>
                  </a:cubicBezTo>
                  <a:cubicBezTo>
                    <a:pt x="2" y="8"/>
                    <a:pt x="4" y="9"/>
                    <a:pt x="6" y="9"/>
                  </a:cubicBezTo>
                  <a:cubicBezTo>
                    <a:pt x="7" y="9"/>
                    <a:pt x="9" y="8"/>
                    <a:pt x="9" y="6"/>
                  </a:cubicBezTo>
                  <a:cubicBezTo>
                    <a:pt x="9" y="4"/>
                    <a:pt x="7" y="3"/>
                    <a:pt x="6" y="3"/>
                  </a:cubicBezTo>
                  <a:moveTo>
                    <a:pt x="6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9"/>
                    <a:pt x="9" y="12"/>
                    <a:pt x="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226"/>
            <p:cNvSpPr>
              <a:spLocks noEditPoints="1"/>
            </p:cNvSpPr>
            <p:nvPr/>
          </p:nvSpPr>
          <p:spPr bwMode="auto">
            <a:xfrm>
              <a:off x="3668713" y="2101851"/>
              <a:ext cx="39688" cy="38100"/>
            </a:xfrm>
            <a:custGeom>
              <a:avLst/>
              <a:gdLst>
                <a:gd name="T0" fmla="*/ 6 w 12"/>
                <a:gd name="T1" fmla="*/ 3 h 12"/>
                <a:gd name="T2" fmla="*/ 3 w 12"/>
                <a:gd name="T3" fmla="*/ 6 h 12"/>
                <a:gd name="T4" fmla="*/ 6 w 12"/>
                <a:gd name="T5" fmla="*/ 10 h 12"/>
                <a:gd name="T6" fmla="*/ 10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0 w 12"/>
                <a:gd name="T13" fmla="*/ 6 h 12"/>
                <a:gd name="T14" fmla="*/ 6 w 12"/>
                <a:gd name="T15" fmla="*/ 0 h 12"/>
                <a:gd name="T16" fmla="*/ 12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4" y="3"/>
                    <a:pt x="3" y="4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10" y="8"/>
                    <a:pt x="10" y="6"/>
                  </a:cubicBezTo>
                  <a:cubicBezTo>
                    <a:pt x="10" y="4"/>
                    <a:pt x="8" y="3"/>
                    <a:pt x="6" y="3"/>
                  </a:cubicBezTo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227"/>
            <p:cNvSpPr>
              <a:spLocks noEditPoints="1"/>
            </p:cNvSpPr>
            <p:nvPr/>
          </p:nvSpPr>
          <p:spPr bwMode="auto">
            <a:xfrm>
              <a:off x="3736975" y="1993901"/>
              <a:ext cx="38100" cy="38100"/>
            </a:xfrm>
            <a:custGeom>
              <a:avLst/>
              <a:gdLst>
                <a:gd name="T0" fmla="*/ 6 w 12"/>
                <a:gd name="T1" fmla="*/ 2 h 12"/>
                <a:gd name="T2" fmla="*/ 2 w 12"/>
                <a:gd name="T3" fmla="*/ 6 h 12"/>
                <a:gd name="T4" fmla="*/ 6 w 12"/>
                <a:gd name="T5" fmla="*/ 9 h 12"/>
                <a:gd name="T6" fmla="*/ 9 w 12"/>
                <a:gd name="T7" fmla="*/ 6 h 12"/>
                <a:gd name="T8" fmla="*/ 6 w 12"/>
                <a:gd name="T9" fmla="*/ 2 h 12"/>
                <a:gd name="T10" fmla="*/ 6 w 12"/>
                <a:gd name="T11" fmla="*/ 12 h 12"/>
                <a:gd name="T12" fmla="*/ 0 w 12"/>
                <a:gd name="T13" fmla="*/ 6 h 12"/>
                <a:gd name="T14" fmla="*/ 6 w 12"/>
                <a:gd name="T15" fmla="*/ 0 h 12"/>
                <a:gd name="T16" fmla="*/ 12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2"/>
                  </a:moveTo>
                  <a:cubicBezTo>
                    <a:pt x="4" y="2"/>
                    <a:pt x="2" y="4"/>
                    <a:pt x="2" y="6"/>
                  </a:cubicBezTo>
                  <a:cubicBezTo>
                    <a:pt x="2" y="8"/>
                    <a:pt x="4" y="9"/>
                    <a:pt x="6" y="9"/>
                  </a:cubicBezTo>
                  <a:cubicBezTo>
                    <a:pt x="8" y="9"/>
                    <a:pt x="9" y="8"/>
                    <a:pt x="9" y="6"/>
                  </a:cubicBezTo>
                  <a:cubicBezTo>
                    <a:pt x="9" y="4"/>
                    <a:pt x="8" y="2"/>
                    <a:pt x="6" y="2"/>
                  </a:cubicBezTo>
                  <a:moveTo>
                    <a:pt x="6" y="12"/>
                  </a:move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228"/>
            <p:cNvSpPr>
              <a:spLocks/>
            </p:cNvSpPr>
            <p:nvPr/>
          </p:nvSpPr>
          <p:spPr bwMode="auto">
            <a:xfrm>
              <a:off x="3563938" y="2105026"/>
              <a:ext cx="53975" cy="50800"/>
            </a:xfrm>
            <a:custGeom>
              <a:avLst/>
              <a:gdLst>
                <a:gd name="T0" fmla="*/ 1 w 17"/>
                <a:gd name="T1" fmla="*/ 16 h 16"/>
                <a:gd name="T2" fmla="*/ 0 w 17"/>
                <a:gd name="T3" fmla="*/ 16 h 16"/>
                <a:gd name="T4" fmla="*/ 0 w 17"/>
                <a:gd name="T5" fmla="*/ 14 h 16"/>
                <a:gd name="T6" fmla="*/ 14 w 17"/>
                <a:gd name="T7" fmla="*/ 0 h 16"/>
                <a:gd name="T8" fmla="*/ 16 w 17"/>
                <a:gd name="T9" fmla="*/ 0 h 16"/>
                <a:gd name="T10" fmla="*/ 16 w 17"/>
                <a:gd name="T11" fmla="*/ 2 h 16"/>
                <a:gd name="T12" fmla="*/ 2 w 17"/>
                <a:gd name="T13" fmla="*/ 16 h 16"/>
                <a:gd name="T14" fmla="*/ 1 w 17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1"/>
                    <a:pt x="17" y="2"/>
                    <a:pt x="16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1" y="16"/>
                    <a:pt x="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229"/>
            <p:cNvSpPr>
              <a:spLocks/>
            </p:cNvSpPr>
            <p:nvPr/>
          </p:nvSpPr>
          <p:spPr bwMode="auto">
            <a:xfrm>
              <a:off x="3690938" y="2019301"/>
              <a:ext cx="61913" cy="92075"/>
            </a:xfrm>
            <a:custGeom>
              <a:avLst/>
              <a:gdLst>
                <a:gd name="T0" fmla="*/ 2 w 19"/>
                <a:gd name="T1" fmla="*/ 29 h 29"/>
                <a:gd name="T2" fmla="*/ 1 w 19"/>
                <a:gd name="T3" fmla="*/ 29 h 29"/>
                <a:gd name="T4" fmla="*/ 1 w 19"/>
                <a:gd name="T5" fmla="*/ 28 h 29"/>
                <a:gd name="T6" fmla="*/ 16 w 19"/>
                <a:gd name="T7" fmla="*/ 1 h 29"/>
                <a:gd name="T8" fmla="*/ 18 w 19"/>
                <a:gd name="T9" fmla="*/ 1 h 29"/>
                <a:gd name="T10" fmla="*/ 19 w 19"/>
                <a:gd name="T11" fmla="*/ 2 h 29"/>
                <a:gd name="T12" fmla="*/ 3 w 19"/>
                <a:gd name="T13" fmla="*/ 29 h 29"/>
                <a:gd name="T14" fmla="*/ 2 w 19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9">
                  <a:moveTo>
                    <a:pt x="2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8"/>
                    <a:pt x="1" y="28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8" y="0"/>
                    <a:pt x="18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230"/>
            <p:cNvSpPr>
              <a:spLocks/>
            </p:cNvSpPr>
            <p:nvPr/>
          </p:nvSpPr>
          <p:spPr bwMode="auto">
            <a:xfrm>
              <a:off x="3633788" y="2098676"/>
              <a:ext cx="44450" cy="22225"/>
            </a:xfrm>
            <a:custGeom>
              <a:avLst/>
              <a:gdLst>
                <a:gd name="T0" fmla="*/ 13 w 14"/>
                <a:gd name="T1" fmla="*/ 7 h 7"/>
                <a:gd name="T2" fmla="*/ 12 w 14"/>
                <a:gd name="T3" fmla="*/ 7 h 7"/>
                <a:gd name="T4" fmla="*/ 1 w 14"/>
                <a:gd name="T5" fmla="*/ 3 h 7"/>
                <a:gd name="T6" fmla="*/ 0 w 14"/>
                <a:gd name="T7" fmla="*/ 1 h 7"/>
                <a:gd name="T8" fmla="*/ 1 w 14"/>
                <a:gd name="T9" fmla="*/ 0 h 7"/>
                <a:gd name="T10" fmla="*/ 13 w 14"/>
                <a:gd name="T11" fmla="*/ 5 h 7"/>
                <a:gd name="T12" fmla="*/ 14 w 14"/>
                <a:gd name="T13" fmla="*/ 6 h 7"/>
                <a:gd name="T14" fmla="*/ 13 w 14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13" y="7"/>
                  </a:moveTo>
                  <a:cubicBezTo>
                    <a:pt x="13" y="7"/>
                    <a:pt x="13" y="7"/>
                    <a:pt x="12" y="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7" name="object 3">
            <a:extLst>
              <a:ext uri="{FF2B5EF4-FFF2-40B4-BE49-F238E27FC236}">
                <a16:creationId xmlns:a16="http://schemas.microsoft.com/office/drawing/2014/main" id="{FCBB46BD-803B-4195-8A36-517997BB15BC}"/>
              </a:ext>
            </a:extLst>
          </p:cNvPr>
          <p:cNvSpPr txBox="1">
            <a:spLocks/>
          </p:cNvSpPr>
          <p:nvPr/>
        </p:nvSpPr>
        <p:spPr>
          <a:xfrm>
            <a:off x="1704975" y="492760"/>
            <a:ext cx="812482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z="1800" b="0" kern="0" dirty="0">
                <a:solidFill>
                  <a:srgbClr val="000000"/>
                </a:solidFill>
              </a:rPr>
              <a:t>Базовая платформа </a:t>
            </a:r>
            <a:r>
              <a:rPr lang="ru-RU" sz="1800" b="0" kern="0" spc="-5" dirty="0">
                <a:solidFill>
                  <a:srgbClr val="000000"/>
                </a:solidFill>
              </a:rPr>
              <a:t>«Умный</a:t>
            </a:r>
            <a:r>
              <a:rPr lang="ru-RU" sz="1800" b="0" kern="0" spc="-114" dirty="0">
                <a:solidFill>
                  <a:srgbClr val="000000"/>
                </a:solidFill>
              </a:rPr>
              <a:t> </a:t>
            </a:r>
            <a:r>
              <a:rPr lang="ru-RU" sz="1800" b="0" kern="0" spc="-5" dirty="0">
                <a:solidFill>
                  <a:srgbClr val="000000"/>
                </a:solidFill>
              </a:rPr>
              <a:t>город»  </a:t>
            </a:r>
          </a:p>
          <a:p>
            <a:pPr marL="12700" marR="5080">
              <a:spcBef>
                <a:spcPts val="100"/>
              </a:spcBef>
            </a:pPr>
            <a:r>
              <a:rPr lang="ru-RU" sz="1800" b="0" kern="0" spc="-5" dirty="0">
                <a:solidFill>
                  <a:srgbClr val="7E7E7E"/>
                </a:solidFill>
              </a:rPr>
              <a:t>Охват ПСР проектами подразделений и структур Администрации</a:t>
            </a:r>
            <a:endParaRPr lang="ru-RU" sz="1800" kern="0" dirty="0"/>
          </a:p>
        </p:txBody>
      </p:sp>
      <p:sp>
        <p:nvSpPr>
          <p:cNvPr id="86" name="object 24">
            <a:extLst>
              <a:ext uri="{FF2B5EF4-FFF2-40B4-BE49-F238E27FC236}">
                <a16:creationId xmlns:a16="http://schemas.microsoft.com/office/drawing/2014/main" id="{8B10F257-FB2D-4403-B9F1-12D989FB6B46}"/>
              </a:ext>
            </a:extLst>
          </p:cNvPr>
          <p:cNvSpPr>
            <a:spLocks noChangeAspect="1"/>
          </p:cNvSpPr>
          <p:nvPr/>
        </p:nvSpPr>
        <p:spPr>
          <a:xfrm>
            <a:off x="1001506" y="490800"/>
            <a:ext cx="576000" cy="57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3" name="Picture 6" descr="https://sarov-realty.ru/art_system/img/art/101.gif">
            <a:extLst>
              <a:ext uri="{FF2B5EF4-FFF2-40B4-BE49-F238E27FC236}">
                <a16:creationId xmlns:a16="http://schemas.microsoft.com/office/drawing/2014/main" id="{AA0742A5-3724-4746-B833-9E45B44B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191" y="490800"/>
            <a:ext cx="686882" cy="576000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DAD8BD6-3AA7-4AA4-9CD7-927E522A2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6" b="23414"/>
          <a:stretch/>
        </p:blipFill>
        <p:spPr bwMode="auto">
          <a:xfrm>
            <a:off x="266191" y="5867400"/>
            <a:ext cx="2477009" cy="98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8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9288" y="1363852"/>
            <a:ext cx="11887619" cy="4815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807458" y="3851275"/>
            <a:ext cx="2854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C417D"/>
                </a:solidFill>
                <a:latin typeface="Trebuchet MS"/>
                <a:cs typeface="Trebuchet MS"/>
              </a:rPr>
              <a:t>Единая информационная платформа  из различных функциональных  модулей </a:t>
            </a:r>
            <a:r>
              <a:rPr sz="1200" b="1" dirty="0">
                <a:solidFill>
                  <a:srgbClr val="2C417D"/>
                </a:solidFill>
                <a:latin typeface="Trebuchet MS"/>
                <a:cs typeface="Trebuchet MS"/>
              </a:rPr>
              <a:t>и </a:t>
            </a:r>
            <a:r>
              <a:rPr sz="1200" b="1" spc="-5" dirty="0">
                <a:solidFill>
                  <a:srgbClr val="2C417D"/>
                </a:solidFill>
                <a:latin typeface="Trebuchet MS"/>
                <a:cs typeface="Trebuchet MS"/>
              </a:rPr>
              <a:t>опционально разных</a:t>
            </a:r>
            <a:r>
              <a:rPr sz="1200" b="1" spc="-120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2C417D"/>
                </a:solidFill>
                <a:latin typeface="Trebuchet MS"/>
                <a:cs typeface="Trebuchet MS"/>
              </a:rPr>
              <a:t>групп  пользователей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4975" y="492760"/>
            <a:ext cx="3781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Trebuchet MS"/>
                <a:cs typeface="Trebuchet MS"/>
              </a:rPr>
              <a:t>Базовая платформа </a:t>
            </a:r>
            <a:r>
              <a:rPr sz="1800" b="0" spc="-5" dirty="0">
                <a:solidFill>
                  <a:srgbClr val="000000"/>
                </a:solidFill>
                <a:latin typeface="Trebuchet MS"/>
                <a:cs typeface="Trebuchet MS"/>
              </a:rPr>
              <a:t>«Умный</a:t>
            </a:r>
            <a:r>
              <a:rPr sz="1800" b="0" spc="-114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rebuchet MS"/>
                <a:cs typeface="Trebuchet MS"/>
              </a:rPr>
              <a:t>город»  </a:t>
            </a:r>
            <a:r>
              <a:rPr sz="1800" b="0" spc="-5" dirty="0">
                <a:solidFill>
                  <a:srgbClr val="7E7E7E"/>
                </a:solidFill>
                <a:latin typeface="Trebuchet MS"/>
                <a:cs typeface="Trebuchet MS"/>
              </a:rPr>
              <a:t>Модули </a:t>
            </a:r>
            <a:r>
              <a:rPr sz="1800" b="0" dirty="0">
                <a:solidFill>
                  <a:srgbClr val="7E7E7E"/>
                </a:solidFill>
                <a:latin typeface="Trebuchet MS"/>
                <a:cs typeface="Trebuchet MS"/>
              </a:rPr>
              <a:t>и</a:t>
            </a:r>
            <a:r>
              <a:rPr sz="1800" b="0" spc="-3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0" spc="-5" dirty="0">
                <a:solidFill>
                  <a:srgbClr val="7E7E7E"/>
                </a:solidFill>
                <a:latin typeface="Trebuchet MS"/>
                <a:cs typeface="Trebuchet MS"/>
              </a:rPr>
              <a:t>разделы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0783" y="2066163"/>
            <a:ext cx="2791967" cy="1712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80375" y="1958800"/>
            <a:ext cx="221551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ВОВЛЕЧЕНИЕ</a:t>
            </a:r>
            <a:r>
              <a:rPr sz="1500" b="1" spc="-75" dirty="0">
                <a:solidFill>
                  <a:srgbClr val="41414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ЖИТЕЛЕЙ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7750" y="3542831"/>
            <a:ext cx="3552825" cy="55562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615"/>
              </a:spcBef>
            </a:pP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СОЦИО-КУЛЬТУРНАЯ</a:t>
            </a:r>
            <a:r>
              <a:rPr sz="1500" b="1" spc="-30" dirty="0">
                <a:solidFill>
                  <a:srgbClr val="41414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СФЕРА</a:t>
            </a: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  <a:tabLst>
                <a:tab pos="3539490" algn="l"/>
              </a:tabLst>
            </a:pPr>
            <a:r>
              <a:rPr sz="1200" dirty="0">
                <a:solidFill>
                  <a:srgbClr val="2C417D"/>
                </a:solid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02058" y="2704227"/>
            <a:ext cx="241554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ГОРОДСКИЕ</a:t>
            </a:r>
            <a:r>
              <a:rPr sz="1500" b="1" spc="-75" dirty="0">
                <a:solidFill>
                  <a:srgbClr val="41414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ТЕРРИТОРИИ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0315" y="2719987"/>
            <a:ext cx="29038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ГОРОДСКАЯ</a:t>
            </a:r>
            <a:r>
              <a:rPr sz="1500" b="1" spc="-60" dirty="0">
                <a:solidFill>
                  <a:srgbClr val="41414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ИНФРАСТРУКТУРА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591" y="3384550"/>
            <a:ext cx="35109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3581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БЕ</a:t>
            </a:r>
            <a:r>
              <a:rPr sz="1500" b="1" spc="5" dirty="0">
                <a:solidFill>
                  <a:srgbClr val="414142"/>
                </a:solidFill>
                <a:latin typeface="Trebuchet MS"/>
                <a:cs typeface="Trebuchet MS"/>
              </a:rPr>
              <a:t>З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ОП</a:t>
            </a:r>
            <a:r>
              <a:rPr sz="1500" b="1" dirty="0">
                <a:solidFill>
                  <a:srgbClr val="414142"/>
                </a:solidFill>
                <a:latin typeface="Trebuchet MS"/>
                <a:cs typeface="Trebuchet MS"/>
              </a:rPr>
              <a:t>А</a:t>
            </a:r>
            <a:r>
              <a:rPr sz="1500" b="1" spc="-10" dirty="0">
                <a:solidFill>
                  <a:srgbClr val="414142"/>
                </a:solidFill>
                <a:latin typeface="Trebuchet MS"/>
                <a:cs typeface="Trebuchet MS"/>
              </a:rPr>
              <a:t>С</a:t>
            </a:r>
            <a:r>
              <a:rPr sz="1500" b="1" dirty="0">
                <a:solidFill>
                  <a:srgbClr val="414142"/>
                </a:solidFill>
                <a:latin typeface="Trebuchet MS"/>
                <a:cs typeface="Trebuchet MS"/>
              </a:rPr>
              <a:t>Н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ОС</a:t>
            </a:r>
            <a:r>
              <a:rPr sz="1500" b="1" dirty="0">
                <a:solidFill>
                  <a:srgbClr val="414142"/>
                </a:solidFill>
                <a:latin typeface="Trebuchet MS"/>
                <a:cs typeface="Trebuchet MS"/>
              </a:rPr>
              <a:t>ТЬ  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(ОБЩЕСТВЕННАЯ </a:t>
            </a:r>
            <a:r>
              <a:rPr sz="1500" b="1" dirty="0">
                <a:solidFill>
                  <a:srgbClr val="414142"/>
                </a:solidFill>
                <a:latin typeface="Trebuchet MS"/>
                <a:cs typeface="Trebuchet MS"/>
              </a:rPr>
              <a:t>И</a:t>
            </a:r>
            <a:r>
              <a:rPr sz="1500" b="1" spc="-80" dirty="0">
                <a:solidFill>
                  <a:srgbClr val="41414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ЭКОЛОГИЧЕСКАЯ)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8594" y="1872234"/>
            <a:ext cx="295656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МУНИЦИПАЛЬНОЕ</a:t>
            </a:r>
            <a:r>
              <a:rPr sz="1500" b="1" spc="-60" dirty="0">
                <a:solidFill>
                  <a:srgbClr val="41414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УПРАВЛЕНИЕ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7690" y="4530979"/>
            <a:ext cx="33064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ОТКРЫТЫЕ </a:t>
            </a:r>
            <a:r>
              <a:rPr sz="1500" b="1" dirty="0">
                <a:solidFill>
                  <a:srgbClr val="414142"/>
                </a:solidFill>
                <a:latin typeface="Trebuchet MS"/>
                <a:cs typeface="Trebuchet MS"/>
              </a:rPr>
              <a:t>ДАННЫЕ И</a:t>
            </a:r>
            <a:r>
              <a:rPr sz="1500" b="1" spc="-100" dirty="0">
                <a:solidFill>
                  <a:srgbClr val="41414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АНАЛИТИКА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0559" y="4530979"/>
            <a:ext cx="32759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ЗАКРЫТЫЕ </a:t>
            </a:r>
            <a:r>
              <a:rPr sz="1500" b="1" dirty="0">
                <a:solidFill>
                  <a:srgbClr val="414142"/>
                </a:solidFill>
                <a:latin typeface="Trebuchet MS"/>
                <a:cs typeface="Trebuchet MS"/>
              </a:rPr>
              <a:t>ДАННЫЕ И</a:t>
            </a:r>
            <a:r>
              <a:rPr sz="1500" b="1" spc="-85" dirty="0">
                <a:solidFill>
                  <a:srgbClr val="41414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14142"/>
                </a:solidFill>
                <a:latin typeface="Trebuchet MS"/>
                <a:cs typeface="Trebuchet MS"/>
              </a:rPr>
              <a:t>АНАЛИТИКА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0315" y="4786058"/>
            <a:ext cx="166217" cy="166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4573" y="2841815"/>
            <a:ext cx="166230" cy="166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4663" y="2122233"/>
            <a:ext cx="166293" cy="166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65472" y="2109279"/>
            <a:ext cx="166116" cy="166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41544" y="2913824"/>
            <a:ext cx="166116" cy="1662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13553" y="4786058"/>
            <a:ext cx="166115" cy="1662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4248" y="5736437"/>
            <a:ext cx="126111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C417D"/>
                </a:solidFill>
                <a:latin typeface="Trebuchet MS"/>
                <a:cs typeface="Trebuchet MS"/>
              </a:rPr>
              <a:t>Безопасность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75542" y="6526387"/>
            <a:ext cx="165735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z="700" spc="-5" dirty="0">
                <a:solidFill>
                  <a:srgbClr val="221F1F"/>
                </a:solidFill>
                <a:latin typeface="Trebuchet MS"/>
                <a:cs typeface="Trebuchet MS"/>
              </a:rPr>
              <a:pPr marL="45085">
                <a:lnSpc>
                  <a:spcPct val="100000"/>
                </a:lnSpc>
                <a:spcBef>
                  <a:spcPts val="195"/>
                </a:spcBef>
              </a:pPr>
              <a:t>5</a:t>
            </a:fld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23093" y="5760516"/>
            <a:ext cx="194563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C417D"/>
                </a:solidFill>
                <a:latin typeface="Trebuchet MS"/>
                <a:cs typeface="Trebuchet MS"/>
              </a:rPr>
              <a:t>Вовлечение</a:t>
            </a:r>
            <a:r>
              <a:rPr sz="1500" b="1" spc="-45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500" b="1" spc="-15" dirty="0">
                <a:solidFill>
                  <a:srgbClr val="2C417D"/>
                </a:solidFill>
                <a:latin typeface="Trebuchet MS"/>
                <a:cs typeface="Trebuchet MS"/>
              </a:rPr>
              <a:t>горожан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39085" y="5735523"/>
            <a:ext cx="203136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C417D"/>
                </a:solidFill>
                <a:latin typeface="Trebuchet MS"/>
                <a:cs typeface="Trebuchet MS"/>
              </a:rPr>
              <a:t>Управление</a:t>
            </a:r>
            <a:r>
              <a:rPr sz="1500" b="1" spc="-55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C417D"/>
                </a:solidFill>
                <a:latin typeface="Trebuchet MS"/>
                <a:cs typeface="Trebuchet MS"/>
              </a:rPr>
              <a:t>услугами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27778" y="5755335"/>
            <a:ext cx="21545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C417D"/>
                </a:solidFill>
                <a:latin typeface="Trebuchet MS"/>
                <a:cs typeface="Trebuchet MS"/>
              </a:rPr>
              <a:t>Управление</a:t>
            </a:r>
            <a:r>
              <a:rPr sz="1500" b="1" spc="-30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500" b="1" spc="-15" dirty="0">
                <a:solidFill>
                  <a:srgbClr val="2C417D"/>
                </a:solidFill>
                <a:latin typeface="Trebuchet MS"/>
                <a:cs typeface="Trebuchet MS"/>
              </a:rPr>
              <a:t>ресурсами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7026" y="5751982"/>
            <a:ext cx="211645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C417D"/>
                </a:solidFill>
                <a:latin typeface="Trebuchet MS"/>
                <a:cs typeface="Trebuchet MS"/>
              </a:rPr>
              <a:t>Человеческий</a:t>
            </a:r>
            <a:r>
              <a:rPr sz="1500" b="1" spc="-30" dirty="0">
                <a:solidFill>
                  <a:srgbClr val="2C417D"/>
                </a:solidFill>
                <a:latin typeface="Trebuchet MS"/>
                <a:cs typeface="Trebuchet MS"/>
              </a:rPr>
              <a:t> </a:t>
            </a:r>
            <a:r>
              <a:rPr sz="1500" b="1" spc="-15" dirty="0">
                <a:solidFill>
                  <a:srgbClr val="2C417D"/>
                </a:solidFill>
                <a:latin typeface="Trebuchet MS"/>
                <a:cs typeface="Trebuchet MS"/>
              </a:rPr>
              <a:t>капитал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128D297-C9DA-483E-AF58-D3022C9BC9D3}"/>
              </a:ext>
            </a:extLst>
          </p:cNvPr>
          <p:cNvSpPr>
            <a:spLocks noChangeAspect="1"/>
          </p:cNvSpPr>
          <p:nvPr/>
        </p:nvSpPr>
        <p:spPr>
          <a:xfrm>
            <a:off x="1001506" y="490800"/>
            <a:ext cx="576000" cy="57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Picture 6" descr="https://sarov-realty.ru/art_system/img/art/101.gif">
            <a:extLst>
              <a:ext uri="{FF2B5EF4-FFF2-40B4-BE49-F238E27FC236}">
                <a16:creationId xmlns:a16="http://schemas.microsoft.com/office/drawing/2014/main" id="{24C471C5-B9DD-4B60-A79D-CB0E31207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191" y="490800"/>
            <a:ext cx="686882" cy="5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0892" y="1751655"/>
            <a:ext cx="255016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u="heavy" spc="-15" dirty="0">
                <a:solidFill>
                  <a:srgbClr val="2C417D"/>
                </a:solidFill>
                <a:uFill>
                  <a:solidFill>
                    <a:srgbClr val="2C417D"/>
                  </a:solidFill>
                </a:uFill>
                <a:latin typeface="Trebuchet MS"/>
                <a:cs typeface="Trebuchet MS"/>
                <a:hlinkClick r:id="rId2"/>
              </a:rPr>
              <a:t>https://smartsarov.ru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249" y="2454564"/>
            <a:ext cx="3005455" cy="3635975"/>
          </a:xfrm>
          <a:custGeom>
            <a:avLst/>
            <a:gdLst/>
            <a:ahLst/>
            <a:cxnLst/>
            <a:rect l="l" t="t" r="r" b="b"/>
            <a:pathLst>
              <a:path w="3005454" h="3463925">
                <a:moveTo>
                  <a:pt x="2628760" y="0"/>
                </a:moveTo>
                <a:lnTo>
                  <a:pt x="0" y="0"/>
                </a:lnTo>
                <a:lnTo>
                  <a:pt x="0" y="3248190"/>
                </a:lnTo>
                <a:lnTo>
                  <a:pt x="3922" y="3372552"/>
                </a:lnTo>
                <a:lnTo>
                  <a:pt x="31380" y="3436413"/>
                </a:lnTo>
                <a:lnTo>
                  <a:pt x="105907" y="3459941"/>
                </a:lnTo>
                <a:lnTo>
                  <a:pt x="251040" y="3463302"/>
                </a:lnTo>
                <a:lnTo>
                  <a:pt x="3005442" y="3463302"/>
                </a:lnTo>
                <a:lnTo>
                  <a:pt x="3005442" y="322707"/>
                </a:lnTo>
                <a:lnTo>
                  <a:pt x="2999556" y="136142"/>
                </a:lnTo>
                <a:lnTo>
                  <a:pt x="2958357" y="40338"/>
                </a:lnTo>
                <a:lnTo>
                  <a:pt x="2846529" y="5042"/>
                </a:lnTo>
                <a:lnTo>
                  <a:pt x="262876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244" y="2811271"/>
            <a:ext cx="24320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spc="-5" dirty="0">
                <a:latin typeface="Trebuchet MS"/>
                <a:cs typeface="Trebuchet MS"/>
              </a:rPr>
              <a:t>30</a:t>
            </a:r>
            <a:r>
              <a:rPr sz="1500" spc="-5" dirty="0">
                <a:latin typeface="Trebuchet MS"/>
                <a:cs typeface="Trebuchet MS"/>
              </a:rPr>
              <a:t> действующих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модулей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3268726"/>
            <a:ext cx="23945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Постоянная доработка  функционала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платформы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3954526"/>
            <a:ext cx="2744470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8875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Общественные</a:t>
            </a:r>
            <a:r>
              <a:rPr sz="1500" spc="-9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и  </a:t>
            </a:r>
            <a:r>
              <a:rPr sz="1500" spc="-5" dirty="0">
                <a:latin typeface="Trebuchet MS"/>
                <a:cs typeface="Trebuchet MS"/>
              </a:rPr>
              <a:t>служебные</a:t>
            </a:r>
            <a:r>
              <a:rPr sz="1500" spc="-6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слои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Более 1800</a:t>
            </a:r>
            <a:r>
              <a:rPr sz="1500" spc="-3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уникальных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Trebuchet MS"/>
                <a:cs typeface="Trebuchet MS"/>
              </a:rPr>
              <a:t>пользователей </a:t>
            </a:r>
            <a:r>
              <a:rPr sz="1500" dirty="0">
                <a:latin typeface="Trebuchet MS"/>
                <a:cs typeface="Trebuchet MS"/>
              </a:rPr>
              <a:t>в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месяц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Потенциал масштабирования  </a:t>
            </a:r>
            <a:r>
              <a:rPr sz="1500" dirty="0">
                <a:latin typeface="Trebuchet MS"/>
                <a:cs typeface="Trebuchet MS"/>
              </a:rPr>
              <a:t>и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коммерциализации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4BF3EEE-0F5E-4F1D-AE50-A2383103DFFF}"/>
              </a:ext>
            </a:extLst>
          </p:cNvPr>
          <p:cNvGrpSpPr/>
          <p:nvPr/>
        </p:nvGrpSpPr>
        <p:grpSpPr>
          <a:xfrm>
            <a:off x="354711" y="1593031"/>
            <a:ext cx="628650" cy="628015"/>
            <a:chOff x="176555" y="1237866"/>
            <a:chExt cx="628650" cy="628015"/>
          </a:xfrm>
        </p:grpSpPr>
        <p:sp>
          <p:nvSpPr>
            <p:cNvPr id="8" name="object 8"/>
            <p:cNvSpPr/>
            <p:nvPr/>
          </p:nvSpPr>
          <p:spPr>
            <a:xfrm>
              <a:off x="176555" y="1237866"/>
              <a:ext cx="628650" cy="628015"/>
            </a:xfrm>
            <a:custGeom>
              <a:avLst/>
              <a:gdLst/>
              <a:ahLst/>
              <a:cxnLst/>
              <a:rect l="l" t="t" r="r" b="b"/>
              <a:pathLst>
                <a:path w="628650" h="628014">
                  <a:moveTo>
                    <a:pt x="314330" y="0"/>
                  </a:moveTo>
                  <a:lnTo>
                    <a:pt x="267881" y="3404"/>
                  </a:lnTo>
                  <a:lnTo>
                    <a:pt x="223548" y="13294"/>
                  </a:lnTo>
                  <a:lnTo>
                    <a:pt x="181817" y="29183"/>
                  </a:lnTo>
                  <a:lnTo>
                    <a:pt x="143175" y="50586"/>
                  </a:lnTo>
                  <a:lnTo>
                    <a:pt x="108107" y="77015"/>
                  </a:lnTo>
                  <a:lnTo>
                    <a:pt x="77101" y="107986"/>
                  </a:lnTo>
                  <a:lnTo>
                    <a:pt x="50641" y="143012"/>
                  </a:lnTo>
                  <a:lnTo>
                    <a:pt x="29215" y="181606"/>
                  </a:lnTo>
                  <a:lnTo>
                    <a:pt x="13308" y="223284"/>
                  </a:lnTo>
                  <a:lnTo>
                    <a:pt x="3408" y="267558"/>
                  </a:lnTo>
                  <a:lnTo>
                    <a:pt x="0" y="313943"/>
                  </a:lnTo>
                  <a:lnTo>
                    <a:pt x="3408" y="360329"/>
                  </a:lnTo>
                  <a:lnTo>
                    <a:pt x="13308" y="404603"/>
                  </a:lnTo>
                  <a:lnTo>
                    <a:pt x="29215" y="446281"/>
                  </a:lnTo>
                  <a:lnTo>
                    <a:pt x="50641" y="484875"/>
                  </a:lnTo>
                  <a:lnTo>
                    <a:pt x="77101" y="519901"/>
                  </a:lnTo>
                  <a:lnTo>
                    <a:pt x="108107" y="550872"/>
                  </a:lnTo>
                  <a:lnTo>
                    <a:pt x="143175" y="577301"/>
                  </a:lnTo>
                  <a:lnTo>
                    <a:pt x="181817" y="598704"/>
                  </a:lnTo>
                  <a:lnTo>
                    <a:pt x="223548" y="614593"/>
                  </a:lnTo>
                  <a:lnTo>
                    <a:pt x="267881" y="624483"/>
                  </a:lnTo>
                  <a:lnTo>
                    <a:pt x="314330" y="627888"/>
                  </a:lnTo>
                  <a:lnTo>
                    <a:pt x="360778" y="624483"/>
                  </a:lnTo>
                  <a:lnTo>
                    <a:pt x="405111" y="614593"/>
                  </a:lnTo>
                  <a:lnTo>
                    <a:pt x="446841" y="598704"/>
                  </a:lnTo>
                  <a:lnTo>
                    <a:pt x="485483" y="577301"/>
                  </a:lnTo>
                  <a:lnTo>
                    <a:pt x="520550" y="550872"/>
                  </a:lnTo>
                  <a:lnTo>
                    <a:pt x="551556" y="519901"/>
                  </a:lnTo>
                  <a:lnTo>
                    <a:pt x="578015" y="484875"/>
                  </a:lnTo>
                  <a:lnTo>
                    <a:pt x="599440" y="446281"/>
                  </a:lnTo>
                  <a:lnTo>
                    <a:pt x="615346" y="404603"/>
                  </a:lnTo>
                  <a:lnTo>
                    <a:pt x="625246" y="360329"/>
                  </a:lnTo>
                  <a:lnTo>
                    <a:pt x="628655" y="313943"/>
                  </a:lnTo>
                  <a:lnTo>
                    <a:pt x="625246" y="267558"/>
                  </a:lnTo>
                  <a:lnTo>
                    <a:pt x="615346" y="223284"/>
                  </a:lnTo>
                  <a:lnTo>
                    <a:pt x="599440" y="181606"/>
                  </a:lnTo>
                  <a:lnTo>
                    <a:pt x="578015" y="143012"/>
                  </a:lnTo>
                  <a:lnTo>
                    <a:pt x="551556" y="107986"/>
                  </a:lnTo>
                  <a:lnTo>
                    <a:pt x="520550" y="77015"/>
                  </a:lnTo>
                  <a:lnTo>
                    <a:pt x="485483" y="50586"/>
                  </a:lnTo>
                  <a:lnTo>
                    <a:pt x="446841" y="29183"/>
                  </a:lnTo>
                  <a:lnTo>
                    <a:pt x="405111" y="13294"/>
                  </a:lnTo>
                  <a:lnTo>
                    <a:pt x="360778" y="3404"/>
                  </a:lnTo>
                  <a:lnTo>
                    <a:pt x="314330" y="0"/>
                  </a:lnTo>
                  <a:close/>
                </a:path>
              </a:pathLst>
            </a:custGeom>
            <a:solidFill>
              <a:srgbClr val="2D4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018" y="1402776"/>
              <a:ext cx="294640" cy="357505"/>
            </a:xfrm>
            <a:custGeom>
              <a:avLst/>
              <a:gdLst/>
              <a:ahLst/>
              <a:cxnLst/>
              <a:rect l="l" t="t" r="r" b="b"/>
              <a:pathLst>
                <a:path w="294640" h="357505">
                  <a:moveTo>
                    <a:pt x="46913" y="204152"/>
                  </a:moveTo>
                  <a:lnTo>
                    <a:pt x="42646" y="204152"/>
                  </a:lnTo>
                  <a:lnTo>
                    <a:pt x="42646" y="208470"/>
                  </a:lnTo>
                  <a:lnTo>
                    <a:pt x="4267" y="246697"/>
                  </a:lnTo>
                  <a:lnTo>
                    <a:pt x="0" y="251015"/>
                  </a:lnTo>
                  <a:lnTo>
                    <a:pt x="4267" y="255206"/>
                  </a:lnTo>
                  <a:lnTo>
                    <a:pt x="106603" y="357314"/>
                  </a:lnTo>
                  <a:lnTo>
                    <a:pt x="115138" y="357314"/>
                  </a:lnTo>
                  <a:lnTo>
                    <a:pt x="127969" y="344487"/>
                  </a:lnTo>
                  <a:lnTo>
                    <a:pt x="110871" y="344487"/>
                  </a:lnTo>
                  <a:lnTo>
                    <a:pt x="17056" y="251015"/>
                  </a:lnTo>
                  <a:lnTo>
                    <a:pt x="46913" y="221170"/>
                  </a:lnTo>
                  <a:lnTo>
                    <a:pt x="68207" y="221170"/>
                  </a:lnTo>
                  <a:lnTo>
                    <a:pt x="68174" y="212661"/>
                  </a:lnTo>
                  <a:lnTo>
                    <a:pt x="55435" y="212661"/>
                  </a:lnTo>
                  <a:lnTo>
                    <a:pt x="51068" y="208369"/>
                  </a:lnTo>
                  <a:lnTo>
                    <a:pt x="46913" y="204152"/>
                  </a:lnTo>
                  <a:close/>
                </a:path>
                <a:path w="294640" h="357505">
                  <a:moveTo>
                    <a:pt x="68207" y="221170"/>
                  </a:moveTo>
                  <a:lnTo>
                    <a:pt x="46913" y="221170"/>
                  </a:lnTo>
                  <a:lnTo>
                    <a:pt x="140715" y="314769"/>
                  </a:lnTo>
                  <a:lnTo>
                    <a:pt x="110871" y="344487"/>
                  </a:lnTo>
                  <a:lnTo>
                    <a:pt x="127969" y="344487"/>
                  </a:lnTo>
                  <a:lnTo>
                    <a:pt x="153504" y="318960"/>
                  </a:lnTo>
                  <a:lnTo>
                    <a:pt x="153504" y="310578"/>
                  </a:lnTo>
                  <a:lnTo>
                    <a:pt x="149250" y="306260"/>
                  </a:lnTo>
                  <a:lnTo>
                    <a:pt x="156508" y="302375"/>
                  </a:lnTo>
                  <a:lnTo>
                    <a:pt x="164902" y="297751"/>
                  </a:lnTo>
                  <a:lnTo>
                    <a:pt x="140715" y="297751"/>
                  </a:lnTo>
                  <a:lnTo>
                    <a:pt x="68224" y="225488"/>
                  </a:lnTo>
                  <a:lnTo>
                    <a:pt x="68207" y="221170"/>
                  </a:lnTo>
                  <a:close/>
                </a:path>
                <a:path w="294640" h="357505">
                  <a:moveTo>
                    <a:pt x="263014" y="199961"/>
                  </a:moveTo>
                  <a:lnTo>
                    <a:pt x="247319" y="199961"/>
                  </a:lnTo>
                  <a:lnTo>
                    <a:pt x="251574" y="204152"/>
                  </a:lnTo>
                  <a:lnTo>
                    <a:pt x="255741" y="208369"/>
                  </a:lnTo>
                  <a:lnTo>
                    <a:pt x="227060" y="244046"/>
                  </a:lnTo>
                  <a:lnTo>
                    <a:pt x="183362" y="276542"/>
                  </a:lnTo>
                  <a:lnTo>
                    <a:pt x="157243" y="288766"/>
                  </a:lnTo>
                  <a:lnTo>
                    <a:pt x="146781" y="293866"/>
                  </a:lnTo>
                  <a:lnTo>
                    <a:pt x="140715" y="297751"/>
                  </a:lnTo>
                  <a:lnTo>
                    <a:pt x="164902" y="297751"/>
                  </a:lnTo>
                  <a:lnTo>
                    <a:pt x="165766" y="297275"/>
                  </a:lnTo>
                  <a:lnTo>
                    <a:pt x="177425" y="291365"/>
                  </a:lnTo>
                  <a:lnTo>
                    <a:pt x="219595" y="268509"/>
                  </a:lnTo>
                  <a:lnTo>
                    <a:pt x="260108" y="229679"/>
                  </a:lnTo>
                  <a:lnTo>
                    <a:pt x="266499" y="211089"/>
                  </a:lnTo>
                  <a:lnTo>
                    <a:pt x="264902" y="202765"/>
                  </a:lnTo>
                  <a:lnTo>
                    <a:pt x="263014" y="199961"/>
                  </a:lnTo>
                  <a:close/>
                </a:path>
                <a:path w="294640" h="357505">
                  <a:moveTo>
                    <a:pt x="85280" y="63817"/>
                  </a:moveTo>
                  <a:lnTo>
                    <a:pt x="76758" y="63817"/>
                  </a:lnTo>
                  <a:lnTo>
                    <a:pt x="72491" y="68135"/>
                  </a:lnTo>
                  <a:lnTo>
                    <a:pt x="68224" y="68135"/>
                  </a:lnTo>
                  <a:lnTo>
                    <a:pt x="52568" y="109420"/>
                  </a:lnTo>
                  <a:lnTo>
                    <a:pt x="51168" y="131889"/>
                  </a:lnTo>
                  <a:lnTo>
                    <a:pt x="53635" y="148707"/>
                  </a:lnTo>
                  <a:lnTo>
                    <a:pt x="54868" y="170116"/>
                  </a:lnTo>
                  <a:lnTo>
                    <a:pt x="54978" y="174434"/>
                  </a:lnTo>
                  <a:lnTo>
                    <a:pt x="55327" y="191452"/>
                  </a:lnTo>
                  <a:lnTo>
                    <a:pt x="55435" y="212661"/>
                  </a:lnTo>
                  <a:lnTo>
                    <a:pt x="68174" y="212661"/>
                  </a:lnTo>
                  <a:lnTo>
                    <a:pt x="68061" y="202765"/>
                  </a:lnTo>
                  <a:lnTo>
                    <a:pt x="67692" y="181308"/>
                  </a:lnTo>
                  <a:lnTo>
                    <a:pt x="66429" y="151890"/>
                  </a:lnTo>
                  <a:lnTo>
                    <a:pt x="63969" y="127698"/>
                  </a:lnTo>
                  <a:lnTo>
                    <a:pt x="65368" y="108392"/>
                  </a:lnTo>
                  <a:lnTo>
                    <a:pt x="68764" y="94694"/>
                  </a:lnTo>
                  <a:lnTo>
                    <a:pt x="72960" y="85782"/>
                  </a:lnTo>
                  <a:lnTo>
                    <a:pt x="76687" y="80928"/>
                  </a:lnTo>
                  <a:lnTo>
                    <a:pt x="76758" y="76644"/>
                  </a:lnTo>
                  <a:lnTo>
                    <a:pt x="98082" y="76644"/>
                  </a:lnTo>
                  <a:lnTo>
                    <a:pt x="93814" y="72326"/>
                  </a:lnTo>
                  <a:lnTo>
                    <a:pt x="85280" y="63817"/>
                  </a:lnTo>
                  <a:close/>
                </a:path>
                <a:path w="294640" h="357505">
                  <a:moveTo>
                    <a:pt x="260108" y="153098"/>
                  </a:moveTo>
                  <a:lnTo>
                    <a:pt x="247319" y="153098"/>
                  </a:lnTo>
                  <a:lnTo>
                    <a:pt x="247319" y="157416"/>
                  </a:lnTo>
                  <a:lnTo>
                    <a:pt x="251574" y="157416"/>
                  </a:lnTo>
                  <a:lnTo>
                    <a:pt x="251574" y="170116"/>
                  </a:lnTo>
                  <a:lnTo>
                    <a:pt x="247319" y="174434"/>
                  </a:lnTo>
                  <a:lnTo>
                    <a:pt x="225996" y="195643"/>
                  </a:lnTo>
                  <a:lnTo>
                    <a:pt x="221729" y="195643"/>
                  </a:lnTo>
                  <a:lnTo>
                    <a:pt x="221729" y="199961"/>
                  </a:lnTo>
                  <a:lnTo>
                    <a:pt x="225996" y="204152"/>
                  </a:lnTo>
                  <a:lnTo>
                    <a:pt x="234518" y="204152"/>
                  </a:lnTo>
                  <a:lnTo>
                    <a:pt x="238785" y="199961"/>
                  </a:lnTo>
                  <a:lnTo>
                    <a:pt x="263014" y="199961"/>
                  </a:lnTo>
                  <a:lnTo>
                    <a:pt x="260108" y="195643"/>
                  </a:lnTo>
                  <a:lnTo>
                    <a:pt x="255841" y="191452"/>
                  </a:lnTo>
                  <a:lnTo>
                    <a:pt x="251574" y="191452"/>
                  </a:lnTo>
                  <a:lnTo>
                    <a:pt x="247319" y="187134"/>
                  </a:lnTo>
                  <a:lnTo>
                    <a:pt x="255841" y="182943"/>
                  </a:lnTo>
                  <a:lnTo>
                    <a:pt x="260108" y="174434"/>
                  </a:lnTo>
                  <a:lnTo>
                    <a:pt x="264375" y="170116"/>
                  </a:lnTo>
                  <a:lnTo>
                    <a:pt x="264375" y="157416"/>
                  </a:lnTo>
                  <a:lnTo>
                    <a:pt x="260108" y="153098"/>
                  </a:lnTo>
                  <a:close/>
                </a:path>
                <a:path w="294640" h="357505">
                  <a:moveTo>
                    <a:pt x="251574" y="110680"/>
                  </a:moveTo>
                  <a:lnTo>
                    <a:pt x="230263" y="110680"/>
                  </a:lnTo>
                  <a:lnTo>
                    <a:pt x="234518" y="114871"/>
                  </a:lnTo>
                  <a:lnTo>
                    <a:pt x="238785" y="119189"/>
                  </a:lnTo>
                  <a:lnTo>
                    <a:pt x="238785" y="131889"/>
                  </a:lnTo>
                  <a:lnTo>
                    <a:pt x="234518" y="136080"/>
                  </a:lnTo>
                  <a:lnTo>
                    <a:pt x="213207" y="157416"/>
                  </a:lnTo>
                  <a:lnTo>
                    <a:pt x="213207" y="165925"/>
                  </a:lnTo>
                  <a:lnTo>
                    <a:pt x="221729" y="165925"/>
                  </a:lnTo>
                  <a:lnTo>
                    <a:pt x="230263" y="157416"/>
                  </a:lnTo>
                  <a:lnTo>
                    <a:pt x="234518" y="153098"/>
                  </a:lnTo>
                  <a:lnTo>
                    <a:pt x="260108" y="153098"/>
                  </a:lnTo>
                  <a:lnTo>
                    <a:pt x="255841" y="148907"/>
                  </a:lnTo>
                  <a:lnTo>
                    <a:pt x="255841" y="144589"/>
                  </a:lnTo>
                  <a:lnTo>
                    <a:pt x="251574" y="140398"/>
                  </a:lnTo>
                  <a:lnTo>
                    <a:pt x="247319" y="140398"/>
                  </a:lnTo>
                  <a:lnTo>
                    <a:pt x="251574" y="136080"/>
                  </a:lnTo>
                  <a:lnTo>
                    <a:pt x="251574" y="110680"/>
                  </a:lnTo>
                  <a:close/>
                </a:path>
                <a:path w="294640" h="357505">
                  <a:moveTo>
                    <a:pt x="98082" y="76644"/>
                  </a:moveTo>
                  <a:lnTo>
                    <a:pt x="81025" y="76644"/>
                  </a:lnTo>
                  <a:lnTo>
                    <a:pt x="85372" y="80928"/>
                  </a:lnTo>
                  <a:lnTo>
                    <a:pt x="89547" y="85153"/>
                  </a:lnTo>
                  <a:lnTo>
                    <a:pt x="92014" y="89304"/>
                  </a:lnTo>
                  <a:lnTo>
                    <a:pt x="93281" y="96265"/>
                  </a:lnTo>
                  <a:lnTo>
                    <a:pt x="93711" y="106362"/>
                  </a:lnTo>
                  <a:lnTo>
                    <a:pt x="93923" y="136080"/>
                  </a:lnTo>
                  <a:lnTo>
                    <a:pt x="93948" y="137038"/>
                  </a:lnTo>
                  <a:lnTo>
                    <a:pt x="94880" y="144605"/>
                  </a:lnTo>
                  <a:lnTo>
                    <a:pt x="97409" y="152195"/>
                  </a:lnTo>
                  <a:lnTo>
                    <a:pt x="102336" y="157416"/>
                  </a:lnTo>
                  <a:lnTo>
                    <a:pt x="109937" y="157216"/>
                  </a:lnTo>
                  <a:lnTo>
                    <a:pt x="115136" y="155813"/>
                  </a:lnTo>
                  <a:lnTo>
                    <a:pt x="120333" y="152005"/>
                  </a:lnTo>
                  <a:lnTo>
                    <a:pt x="127927" y="144589"/>
                  </a:lnTo>
                  <a:lnTo>
                    <a:pt x="106603" y="144589"/>
                  </a:lnTo>
                  <a:lnTo>
                    <a:pt x="106496" y="106362"/>
                  </a:lnTo>
                  <a:lnTo>
                    <a:pt x="106461" y="102171"/>
                  </a:lnTo>
                  <a:lnTo>
                    <a:pt x="105538" y="88820"/>
                  </a:lnTo>
                  <a:lnTo>
                    <a:pt x="103008" y="80928"/>
                  </a:lnTo>
                  <a:lnTo>
                    <a:pt x="98082" y="76644"/>
                  </a:lnTo>
                  <a:close/>
                </a:path>
                <a:path w="294640" h="357505">
                  <a:moveTo>
                    <a:pt x="243047" y="23399"/>
                  </a:moveTo>
                  <a:lnTo>
                    <a:pt x="233721" y="24995"/>
                  </a:lnTo>
                  <a:lnTo>
                    <a:pt x="225996" y="29781"/>
                  </a:lnTo>
                  <a:lnTo>
                    <a:pt x="119392" y="136080"/>
                  </a:lnTo>
                  <a:lnTo>
                    <a:pt x="115138" y="140398"/>
                  </a:lnTo>
                  <a:lnTo>
                    <a:pt x="110871" y="144589"/>
                  </a:lnTo>
                  <a:lnTo>
                    <a:pt x="127927" y="144589"/>
                  </a:lnTo>
                  <a:lnTo>
                    <a:pt x="234518" y="38290"/>
                  </a:lnTo>
                  <a:lnTo>
                    <a:pt x="238785" y="34099"/>
                  </a:lnTo>
                  <a:lnTo>
                    <a:pt x="268630" y="34099"/>
                  </a:lnTo>
                  <a:lnTo>
                    <a:pt x="260108" y="29781"/>
                  </a:lnTo>
                  <a:lnTo>
                    <a:pt x="252376" y="24995"/>
                  </a:lnTo>
                  <a:lnTo>
                    <a:pt x="243047" y="23399"/>
                  </a:lnTo>
                  <a:close/>
                </a:path>
                <a:path w="294640" h="357505">
                  <a:moveTo>
                    <a:pt x="268630" y="34099"/>
                  </a:moveTo>
                  <a:lnTo>
                    <a:pt x="247319" y="34099"/>
                  </a:lnTo>
                  <a:lnTo>
                    <a:pt x="255841" y="38290"/>
                  </a:lnTo>
                  <a:lnTo>
                    <a:pt x="255841" y="59626"/>
                  </a:lnTo>
                  <a:lnTo>
                    <a:pt x="208940" y="106362"/>
                  </a:lnTo>
                  <a:lnTo>
                    <a:pt x="183362" y="127698"/>
                  </a:lnTo>
                  <a:lnTo>
                    <a:pt x="183362" y="136080"/>
                  </a:lnTo>
                  <a:lnTo>
                    <a:pt x="187617" y="140398"/>
                  </a:lnTo>
                  <a:lnTo>
                    <a:pt x="191884" y="140398"/>
                  </a:lnTo>
                  <a:lnTo>
                    <a:pt x="191884" y="136080"/>
                  </a:lnTo>
                  <a:lnTo>
                    <a:pt x="217462" y="114871"/>
                  </a:lnTo>
                  <a:lnTo>
                    <a:pt x="221729" y="110680"/>
                  </a:lnTo>
                  <a:lnTo>
                    <a:pt x="251574" y="110680"/>
                  </a:lnTo>
                  <a:lnTo>
                    <a:pt x="243052" y="106362"/>
                  </a:lnTo>
                  <a:lnTo>
                    <a:pt x="238785" y="102171"/>
                  </a:lnTo>
                  <a:lnTo>
                    <a:pt x="234518" y="97853"/>
                  </a:lnTo>
                  <a:lnTo>
                    <a:pt x="230263" y="97853"/>
                  </a:lnTo>
                  <a:lnTo>
                    <a:pt x="260108" y="68135"/>
                  </a:lnTo>
                  <a:lnTo>
                    <a:pt x="268505" y="63881"/>
                  </a:lnTo>
                  <a:lnTo>
                    <a:pt x="268630" y="34099"/>
                  </a:lnTo>
                  <a:close/>
                </a:path>
                <a:path w="294640" h="357505">
                  <a:moveTo>
                    <a:pt x="109301" y="54292"/>
                  </a:moveTo>
                  <a:lnTo>
                    <a:pt x="78886" y="54292"/>
                  </a:lnTo>
                  <a:lnTo>
                    <a:pt x="91411" y="56673"/>
                  </a:lnTo>
                  <a:lnTo>
                    <a:pt x="102336" y="63817"/>
                  </a:lnTo>
                  <a:lnTo>
                    <a:pt x="107937" y="70266"/>
                  </a:lnTo>
                  <a:lnTo>
                    <a:pt x="111937" y="77120"/>
                  </a:lnTo>
                  <a:lnTo>
                    <a:pt x="114338" y="84784"/>
                  </a:lnTo>
                  <a:lnTo>
                    <a:pt x="115138" y="93662"/>
                  </a:lnTo>
                  <a:lnTo>
                    <a:pt x="110871" y="97853"/>
                  </a:lnTo>
                  <a:lnTo>
                    <a:pt x="123659" y="97853"/>
                  </a:lnTo>
                  <a:lnTo>
                    <a:pt x="123659" y="93662"/>
                  </a:lnTo>
                  <a:lnTo>
                    <a:pt x="125260" y="83454"/>
                  </a:lnTo>
                  <a:lnTo>
                    <a:pt x="123661" y="72866"/>
                  </a:lnTo>
                  <a:lnTo>
                    <a:pt x="118864" y="63087"/>
                  </a:lnTo>
                  <a:lnTo>
                    <a:pt x="110871" y="55308"/>
                  </a:lnTo>
                  <a:lnTo>
                    <a:pt x="109301" y="54292"/>
                  </a:lnTo>
                  <a:close/>
                </a:path>
                <a:path w="294640" h="357505">
                  <a:moveTo>
                    <a:pt x="78892" y="42545"/>
                  </a:moveTo>
                  <a:lnTo>
                    <a:pt x="40648" y="62430"/>
                  </a:lnTo>
                  <a:lnTo>
                    <a:pt x="29857" y="93662"/>
                  </a:lnTo>
                  <a:lnTo>
                    <a:pt x="42646" y="93662"/>
                  </a:lnTo>
                  <a:lnTo>
                    <a:pt x="42712" y="88820"/>
                  </a:lnTo>
                  <a:lnTo>
                    <a:pt x="43446" y="82962"/>
                  </a:lnTo>
                  <a:lnTo>
                    <a:pt x="78886" y="54292"/>
                  </a:lnTo>
                  <a:lnTo>
                    <a:pt x="109301" y="54292"/>
                  </a:lnTo>
                  <a:lnTo>
                    <a:pt x="96080" y="45735"/>
                  </a:lnTo>
                  <a:lnTo>
                    <a:pt x="78892" y="42545"/>
                  </a:lnTo>
                  <a:close/>
                </a:path>
                <a:path w="294640" h="357505">
                  <a:moveTo>
                    <a:pt x="275524" y="11747"/>
                  </a:moveTo>
                  <a:lnTo>
                    <a:pt x="242519" y="11747"/>
                  </a:lnTo>
                  <a:lnTo>
                    <a:pt x="256973" y="14128"/>
                  </a:lnTo>
                  <a:lnTo>
                    <a:pt x="268630" y="21272"/>
                  </a:lnTo>
                  <a:lnTo>
                    <a:pt x="274231" y="27721"/>
                  </a:lnTo>
                  <a:lnTo>
                    <a:pt x="278231" y="34575"/>
                  </a:lnTo>
                  <a:lnTo>
                    <a:pt x="280631" y="42239"/>
                  </a:lnTo>
                  <a:lnTo>
                    <a:pt x="281432" y="51117"/>
                  </a:lnTo>
                  <a:lnTo>
                    <a:pt x="280631" y="57499"/>
                  </a:lnTo>
                  <a:lnTo>
                    <a:pt x="278231" y="63881"/>
                  </a:lnTo>
                  <a:lnTo>
                    <a:pt x="274227" y="70266"/>
                  </a:lnTo>
                  <a:lnTo>
                    <a:pt x="268686" y="76581"/>
                  </a:lnTo>
                  <a:lnTo>
                    <a:pt x="268630" y="85153"/>
                  </a:lnTo>
                  <a:lnTo>
                    <a:pt x="277164" y="85153"/>
                  </a:lnTo>
                  <a:lnTo>
                    <a:pt x="285225" y="78031"/>
                  </a:lnTo>
                  <a:lnTo>
                    <a:pt x="290488" y="69707"/>
                  </a:lnTo>
                  <a:lnTo>
                    <a:pt x="293354" y="60596"/>
                  </a:lnTo>
                  <a:lnTo>
                    <a:pt x="294220" y="51117"/>
                  </a:lnTo>
                  <a:lnTo>
                    <a:pt x="293354" y="39141"/>
                  </a:lnTo>
                  <a:lnTo>
                    <a:pt x="290488" y="28749"/>
                  </a:lnTo>
                  <a:lnTo>
                    <a:pt x="285225" y="19952"/>
                  </a:lnTo>
                  <a:lnTo>
                    <a:pt x="277164" y="12763"/>
                  </a:lnTo>
                  <a:lnTo>
                    <a:pt x="275524" y="11747"/>
                  </a:lnTo>
                  <a:close/>
                </a:path>
                <a:path w="294640" h="357505">
                  <a:moveTo>
                    <a:pt x="243052" y="0"/>
                  </a:moveTo>
                  <a:lnTo>
                    <a:pt x="224397" y="3190"/>
                  </a:lnTo>
                  <a:lnTo>
                    <a:pt x="208940" y="12763"/>
                  </a:lnTo>
                  <a:lnTo>
                    <a:pt x="204673" y="17081"/>
                  </a:lnTo>
                  <a:lnTo>
                    <a:pt x="204673" y="21272"/>
                  </a:lnTo>
                  <a:lnTo>
                    <a:pt x="208940" y="21272"/>
                  </a:lnTo>
                  <a:lnTo>
                    <a:pt x="208940" y="25590"/>
                  </a:lnTo>
                  <a:lnTo>
                    <a:pt x="213207" y="25590"/>
                  </a:lnTo>
                  <a:lnTo>
                    <a:pt x="213207" y="21272"/>
                  </a:lnTo>
                  <a:lnTo>
                    <a:pt x="227264" y="14128"/>
                  </a:lnTo>
                  <a:lnTo>
                    <a:pt x="242519" y="11747"/>
                  </a:lnTo>
                  <a:lnTo>
                    <a:pt x="275524" y="11747"/>
                  </a:lnTo>
                  <a:lnTo>
                    <a:pt x="261707" y="3190"/>
                  </a:lnTo>
                  <a:lnTo>
                    <a:pt x="243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7789" y="1344118"/>
              <a:ext cx="345440" cy="88900"/>
            </a:xfrm>
            <a:custGeom>
              <a:avLst/>
              <a:gdLst/>
              <a:ahLst/>
              <a:cxnLst/>
              <a:rect l="l" t="t" r="r" b="b"/>
              <a:pathLst>
                <a:path w="345440" h="88900">
                  <a:moveTo>
                    <a:pt x="167185" y="0"/>
                  </a:moveTo>
                  <a:lnTo>
                    <a:pt x="122046" y="6829"/>
                  </a:lnTo>
                  <a:lnTo>
                    <a:pt x="78403" y="21738"/>
                  </a:lnTo>
                  <a:lnTo>
                    <a:pt x="37355" y="44681"/>
                  </a:lnTo>
                  <a:lnTo>
                    <a:pt x="0" y="75612"/>
                  </a:lnTo>
                  <a:lnTo>
                    <a:pt x="0" y="83994"/>
                  </a:lnTo>
                  <a:lnTo>
                    <a:pt x="4254" y="88312"/>
                  </a:lnTo>
                  <a:lnTo>
                    <a:pt x="8521" y="88312"/>
                  </a:lnTo>
                  <a:lnTo>
                    <a:pt x="8521" y="83994"/>
                  </a:lnTo>
                  <a:lnTo>
                    <a:pt x="44277" y="54481"/>
                  </a:lnTo>
                  <a:lnTo>
                    <a:pt x="83726" y="32551"/>
                  </a:lnTo>
                  <a:lnTo>
                    <a:pt x="125771" y="18254"/>
                  </a:lnTo>
                  <a:lnTo>
                    <a:pt x="169314" y="11636"/>
                  </a:lnTo>
                  <a:lnTo>
                    <a:pt x="259684" y="11636"/>
                  </a:lnTo>
                  <a:lnTo>
                    <a:pt x="257564" y="10765"/>
                  </a:lnTo>
                  <a:lnTo>
                    <a:pt x="212724" y="1296"/>
                  </a:lnTo>
                  <a:lnTo>
                    <a:pt x="167185" y="0"/>
                  </a:lnTo>
                  <a:close/>
                </a:path>
                <a:path w="345440" h="88900">
                  <a:moveTo>
                    <a:pt x="259684" y="11636"/>
                  </a:moveTo>
                  <a:lnTo>
                    <a:pt x="169314" y="11636"/>
                  </a:lnTo>
                  <a:lnTo>
                    <a:pt x="213257" y="12745"/>
                  </a:lnTo>
                  <a:lnTo>
                    <a:pt x="256500" y="21629"/>
                  </a:lnTo>
                  <a:lnTo>
                    <a:pt x="297947" y="38336"/>
                  </a:lnTo>
                  <a:lnTo>
                    <a:pt x="336499" y="62912"/>
                  </a:lnTo>
                  <a:lnTo>
                    <a:pt x="336499" y="67103"/>
                  </a:lnTo>
                  <a:lnTo>
                    <a:pt x="340753" y="67103"/>
                  </a:lnTo>
                  <a:lnTo>
                    <a:pt x="345020" y="62912"/>
                  </a:lnTo>
                  <a:lnTo>
                    <a:pt x="345020" y="58721"/>
                  </a:lnTo>
                  <a:lnTo>
                    <a:pt x="340753" y="54403"/>
                  </a:lnTo>
                  <a:lnTo>
                    <a:pt x="300606" y="28452"/>
                  </a:lnTo>
                  <a:lnTo>
                    <a:pt x="259684" y="11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8939" y="1377440"/>
              <a:ext cx="50800" cy="46990"/>
            </a:xfrm>
            <a:custGeom>
              <a:avLst/>
              <a:gdLst/>
              <a:ahLst/>
              <a:cxnLst/>
              <a:rect l="l" t="t" r="r" b="b"/>
              <a:pathLst>
                <a:path w="50800" h="46990">
                  <a:moveTo>
                    <a:pt x="33870" y="0"/>
                  </a:moveTo>
                  <a:lnTo>
                    <a:pt x="25400" y="21081"/>
                  </a:lnTo>
                  <a:lnTo>
                    <a:pt x="0" y="38100"/>
                  </a:lnTo>
                  <a:lnTo>
                    <a:pt x="13293" y="38820"/>
                  </a:lnTo>
                  <a:lnTo>
                    <a:pt x="26985" y="40719"/>
                  </a:lnTo>
                  <a:lnTo>
                    <a:pt x="39885" y="43404"/>
                  </a:lnTo>
                  <a:lnTo>
                    <a:pt x="50800" y="46481"/>
                  </a:lnTo>
                  <a:lnTo>
                    <a:pt x="44581" y="35647"/>
                  </a:lnTo>
                  <a:lnTo>
                    <a:pt x="39158" y="23240"/>
                  </a:lnTo>
                  <a:lnTo>
                    <a:pt x="35324" y="10834"/>
                  </a:lnTo>
                  <a:lnTo>
                    <a:pt x="33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239" y="1364740"/>
              <a:ext cx="72390" cy="63500"/>
            </a:xfrm>
            <a:custGeom>
              <a:avLst/>
              <a:gdLst/>
              <a:ahLst/>
              <a:cxnLst/>
              <a:rect l="l" t="t" r="r" b="b"/>
              <a:pathLst>
                <a:path w="72390" h="63500">
                  <a:moveTo>
                    <a:pt x="46570" y="0"/>
                  </a:moveTo>
                  <a:lnTo>
                    <a:pt x="33870" y="33781"/>
                  </a:lnTo>
                  <a:lnTo>
                    <a:pt x="12700" y="46481"/>
                  </a:lnTo>
                  <a:lnTo>
                    <a:pt x="0" y="50800"/>
                  </a:lnTo>
                  <a:lnTo>
                    <a:pt x="12700" y="50800"/>
                  </a:lnTo>
                  <a:lnTo>
                    <a:pt x="25993" y="52175"/>
                  </a:lnTo>
                  <a:lnTo>
                    <a:pt x="39685" y="55514"/>
                  </a:lnTo>
                  <a:lnTo>
                    <a:pt x="52585" y="59640"/>
                  </a:lnTo>
                  <a:lnTo>
                    <a:pt x="63500" y="63373"/>
                  </a:lnTo>
                  <a:lnTo>
                    <a:pt x="71970" y="63373"/>
                  </a:lnTo>
                  <a:lnTo>
                    <a:pt x="67729" y="59181"/>
                  </a:lnTo>
                  <a:lnTo>
                    <a:pt x="65340" y="54990"/>
                  </a:lnTo>
                  <a:lnTo>
                    <a:pt x="59270" y="54990"/>
                  </a:lnTo>
                  <a:lnTo>
                    <a:pt x="49745" y="51893"/>
                  </a:lnTo>
                  <a:lnTo>
                    <a:pt x="40220" y="49164"/>
                  </a:lnTo>
                  <a:lnTo>
                    <a:pt x="30695" y="47222"/>
                  </a:lnTo>
                  <a:lnTo>
                    <a:pt x="21170" y="46481"/>
                  </a:lnTo>
                  <a:lnTo>
                    <a:pt x="38100" y="38100"/>
                  </a:lnTo>
                  <a:lnTo>
                    <a:pt x="46570" y="21209"/>
                  </a:lnTo>
                  <a:lnTo>
                    <a:pt x="52194" y="21209"/>
                  </a:lnTo>
                  <a:lnTo>
                    <a:pt x="50800" y="8509"/>
                  </a:lnTo>
                  <a:lnTo>
                    <a:pt x="46570" y="0"/>
                  </a:lnTo>
                  <a:close/>
                </a:path>
                <a:path w="72390" h="63500">
                  <a:moveTo>
                    <a:pt x="52194" y="21209"/>
                  </a:moveTo>
                  <a:lnTo>
                    <a:pt x="46570" y="21209"/>
                  </a:lnTo>
                  <a:lnTo>
                    <a:pt x="47958" y="30595"/>
                  </a:lnTo>
                  <a:lnTo>
                    <a:pt x="51330" y="39624"/>
                  </a:lnTo>
                  <a:lnTo>
                    <a:pt x="55497" y="47890"/>
                  </a:lnTo>
                  <a:lnTo>
                    <a:pt x="59270" y="54990"/>
                  </a:lnTo>
                  <a:lnTo>
                    <a:pt x="65340" y="54990"/>
                  </a:lnTo>
                  <a:lnTo>
                    <a:pt x="61515" y="48281"/>
                  </a:lnTo>
                  <a:lnTo>
                    <a:pt x="56092" y="35417"/>
                  </a:lnTo>
                  <a:lnTo>
                    <a:pt x="52255" y="21766"/>
                  </a:lnTo>
                  <a:lnTo>
                    <a:pt x="52194" y="21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533521" y="3864051"/>
            <a:ext cx="2769616" cy="1915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38208" y="1406905"/>
            <a:ext cx="2708275" cy="20124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0884" y="3846398"/>
            <a:ext cx="2734817" cy="1933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30334" y="3861536"/>
            <a:ext cx="2708275" cy="1920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78321" y="1470786"/>
            <a:ext cx="2520315" cy="1818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2025" y="1395094"/>
            <a:ext cx="2814828" cy="2037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18357" y="3373780"/>
            <a:ext cx="2600325" cy="360680"/>
          </a:xfrm>
          <a:prstGeom prst="rect">
            <a:avLst/>
          </a:prstGeom>
          <a:solidFill>
            <a:srgbClr val="009F62"/>
          </a:solidFill>
        </p:spPr>
        <p:txBody>
          <a:bodyPr vert="horz" wrap="square" lIns="0" tIns="84455" rIns="0" bIns="0" rtlCol="0">
            <a:spAutoFit/>
          </a:bodyPr>
          <a:lstStyle/>
          <a:p>
            <a:pPr marL="473709">
              <a:lnSpc>
                <a:spcPct val="100000"/>
              </a:lnSpc>
              <a:spcBef>
                <a:spcPts val="665"/>
              </a:spcBef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Городские</a:t>
            </a:r>
            <a:r>
              <a:rPr sz="1200" b="1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проблемы*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575542" y="6526387"/>
            <a:ext cx="165735" cy="14668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95"/>
              </a:spcBef>
            </a:pPr>
            <a:fld id="{81D60167-4931-47E6-BA6A-407CBD079E47}" type="slidenum">
              <a:rPr sz="700" spc="-5" dirty="0">
                <a:solidFill>
                  <a:srgbClr val="221F1F"/>
                </a:solidFill>
                <a:latin typeface="Trebuchet MS"/>
                <a:cs typeface="Trebuchet MS"/>
              </a:rPr>
              <a:pPr marL="45085">
                <a:lnSpc>
                  <a:spcPct val="100000"/>
                </a:lnSpc>
                <a:spcBef>
                  <a:spcPts val="195"/>
                </a:spcBef>
              </a:pPr>
              <a:t>6</a:t>
            </a:fld>
            <a:endParaRPr sz="7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18357" y="5729389"/>
            <a:ext cx="2600325" cy="360680"/>
          </a:xfrm>
          <a:prstGeom prst="rect">
            <a:avLst/>
          </a:prstGeom>
          <a:solidFill>
            <a:srgbClr val="009F62"/>
          </a:solidFill>
        </p:spPr>
        <p:txBody>
          <a:bodyPr vert="horz" wrap="square" lIns="0" tIns="85090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670"/>
              </a:spcBef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Видеонаблюдение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78321" y="5729389"/>
            <a:ext cx="2600325" cy="360680"/>
          </a:xfrm>
          <a:prstGeom prst="rect">
            <a:avLst/>
          </a:prstGeom>
          <a:solidFill>
            <a:srgbClr val="009F62"/>
          </a:solidFill>
        </p:spPr>
        <p:txBody>
          <a:bodyPr vert="horz" wrap="square" lIns="0" tIns="8509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670"/>
              </a:spcBef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Инженерные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коммуникации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8501" y="5729389"/>
            <a:ext cx="2600325" cy="360680"/>
          </a:xfrm>
          <a:prstGeom prst="rect">
            <a:avLst/>
          </a:prstGeom>
          <a:solidFill>
            <a:srgbClr val="009F62"/>
          </a:solidFill>
        </p:spPr>
        <p:txBody>
          <a:bodyPr vert="horz" wrap="square" lIns="0" tIns="8509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670"/>
              </a:spcBef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Общественный</a:t>
            </a:r>
            <a:r>
              <a:rPr sz="12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транспорт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77559" y="3360826"/>
            <a:ext cx="2600325" cy="360680"/>
          </a:xfrm>
          <a:prstGeom prst="rect">
            <a:avLst/>
          </a:prstGeom>
          <a:solidFill>
            <a:srgbClr val="009F62"/>
          </a:solidFill>
        </p:spPr>
        <p:txBody>
          <a:bodyPr vert="horz" wrap="square" lIns="0" tIns="84455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665"/>
              </a:spcBef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Избирательные</a:t>
            </a:r>
            <a:r>
              <a:rPr sz="1200" b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округа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88501" y="3360826"/>
            <a:ext cx="2600325" cy="360680"/>
          </a:xfrm>
          <a:prstGeom prst="rect">
            <a:avLst/>
          </a:prstGeom>
          <a:solidFill>
            <a:srgbClr val="009F62"/>
          </a:solidFill>
        </p:spPr>
        <p:txBody>
          <a:bodyPr vert="horz" wrap="square" lIns="0" tIns="8445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665"/>
              </a:spcBef>
            </a:pP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Территории обслуживания</a:t>
            </a:r>
            <a:r>
              <a:rPr sz="1200" b="1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rebuchet MS"/>
                <a:cs typeface="Trebuchet MS"/>
              </a:rPr>
              <a:t>ЖКХ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0291" y="6194856"/>
            <a:ext cx="8705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rebuchet MS"/>
                <a:cs typeface="Trebuchet MS"/>
              </a:rPr>
              <a:t>* </a:t>
            </a:r>
            <a:r>
              <a:rPr sz="1200" b="1" spc="-5" dirty="0">
                <a:latin typeface="Trebuchet MS"/>
                <a:cs typeface="Trebuchet MS"/>
              </a:rPr>
              <a:t>Представлены примеры реализованных модулей. </a:t>
            </a:r>
            <a:r>
              <a:rPr lang="ru-RU" sz="1200" b="1" spc="-5" dirty="0">
                <a:latin typeface="Trebuchet MS"/>
                <a:cs typeface="Trebuchet MS"/>
              </a:rPr>
              <a:t>Список модулей не полный.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8CADCEBC-FC74-4CCF-8DF9-B139422140FB}"/>
              </a:ext>
            </a:extLst>
          </p:cNvPr>
          <p:cNvSpPr txBox="1">
            <a:spLocks/>
          </p:cNvSpPr>
          <p:nvPr/>
        </p:nvSpPr>
        <p:spPr>
          <a:xfrm>
            <a:off x="1704975" y="492760"/>
            <a:ext cx="378142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z="1800" b="0" kern="0" dirty="0">
                <a:solidFill>
                  <a:srgbClr val="000000"/>
                </a:solidFill>
              </a:rPr>
              <a:t>Базовая платформа </a:t>
            </a:r>
            <a:r>
              <a:rPr lang="ru-RU" sz="1800" b="0" kern="0" spc="-5" dirty="0">
                <a:solidFill>
                  <a:srgbClr val="000000"/>
                </a:solidFill>
              </a:rPr>
              <a:t>«Умный</a:t>
            </a:r>
            <a:r>
              <a:rPr lang="ru-RU" sz="1800" b="0" kern="0" spc="-114" dirty="0">
                <a:solidFill>
                  <a:srgbClr val="000000"/>
                </a:solidFill>
              </a:rPr>
              <a:t> </a:t>
            </a:r>
            <a:r>
              <a:rPr lang="ru-RU" sz="1800" b="0" kern="0" spc="-5" dirty="0">
                <a:solidFill>
                  <a:srgbClr val="000000"/>
                </a:solidFill>
              </a:rPr>
              <a:t>город»  </a:t>
            </a:r>
            <a:endParaRPr lang="ru-RU" sz="1800" b="0" kern="0" spc="-5" dirty="0">
              <a:solidFill>
                <a:srgbClr val="7E7E7E"/>
              </a:solidFill>
            </a:endParaRPr>
          </a:p>
          <a:p>
            <a:pPr marL="12700" marR="5080">
              <a:spcBef>
                <a:spcPts val="100"/>
              </a:spcBef>
            </a:pPr>
            <a:r>
              <a:rPr lang="ru-RU" sz="1800" b="0" kern="0" spc="-5" dirty="0">
                <a:solidFill>
                  <a:srgbClr val="7E7E7E"/>
                </a:solidFill>
              </a:rPr>
              <a:t>Примеры реализованных модулей</a:t>
            </a:r>
            <a:endParaRPr lang="ru-RU" sz="1800" kern="0" dirty="0"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A9C5D1D2-E57B-4B6B-9B56-1FDB840BABCE}"/>
              </a:ext>
            </a:extLst>
          </p:cNvPr>
          <p:cNvSpPr>
            <a:spLocks noChangeAspect="1"/>
          </p:cNvSpPr>
          <p:nvPr/>
        </p:nvSpPr>
        <p:spPr>
          <a:xfrm>
            <a:off x="1001506" y="490800"/>
            <a:ext cx="576000" cy="57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Picture 6" descr="https://sarov-realty.ru/art_system/img/art/101.gif">
            <a:extLst>
              <a:ext uri="{FF2B5EF4-FFF2-40B4-BE49-F238E27FC236}">
                <a16:creationId xmlns:a16="http://schemas.microsoft.com/office/drawing/2014/main" id="{58EF843A-0ACD-4CBE-9384-8F65D159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191" y="490800"/>
            <a:ext cx="686882" cy="5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>
            <a:extLst>
              <a:ext uri="{FF2B5EF4-FFF2-40B4-BE49-F238E27FC236}">
                <a16:creationId xmlns:a16="http://schemas.microsoft.com/office/drawing/2014/main" id="{8CADCEBC-FC74-4CCF-8DF9-B139422140FB}"/>
              </a:ext>
            </a:extLst>
          </p:cNvPr>
          <p:cNvSpPr txBox="1">
            <a:spLocks/>
          </p:cNvSpPr>
          <p:nvPr/>
        </p:nvSpPr>
        <p:spPr>
          <a:xfrm>
            <a:off x="1704975" y="492760"/>
            <a:ext cx="378142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ru-RU" sz="1800" b="0" kern="0" dirty="0">
                <a:solidFill>
                  <a:srgbClr val="000000"/>
                </a:solidFill>
              </a:rPr>
              <a:t>Базовая платформа </a:t>
            </a:r>
            <a:r>
              <a:rPr lang="ru-RU" sz="1800" b="0" kern="0" spc="-5" dirty="0">
                <a:solidFill>
                  <a:srgbClr val="000000"/>
                </a:solidFill>
              </a:rPr>
              <a:t>«Умный</a:t>
            </a:r>
            <a:r>
              <a:rPr lang="ru-RU" sz="1800" b="0" kern="0" spc="-114" dirty="0">
                <a:solidFill>
                  <a:srgbClr val="000000"/>
                </a:solidFill>
              </a:rPr>
              <a:t> </a:t>
            </a:r>
            <a:r>
              <a:rPr lang="ru-RU" sz="1800" b="0" kern="0" spc="-5" dirty="0">
                <a:solidFill>
                  <a:srgbClr val="000000"/>
                </a:solidFill>
              </a:rPr>
              <a:t>город»  </a:t>
            </a:r>
            <a:endParaRPr lang="ru-RU" sz="1800" b="0" kern="0" spc="-5" dirty="0">
              <a:solidFill>
                <a:srgbClr val="7E7E7E"/>
              </a:solidFill>
            </a:endParaRPr>
          </a:p>
          <a:p>
            <a:pPr marL="12700" marR="5080">
              <a:spcBef>
                <a:spcPts val="100"/>
              </a:spcBef>
            </a:pPr>
            <a:r>
              <a:rPr lang="ru-RU" sz="1800" b="0" kern="0" spc="-5" dirty="0">
                <a:solidFill>
                  <a:srgbClr val="7E7E7E"/>
                </a:solidFill>
              </a:rPr>
              <a:t>Эффекты от внедрения</a:t>
            </a:r>
            <a:endParaRPr lang="ru-RU" sz="1800" kern="0" dirty="0"/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id="{A9C5D1D2-E57B-4B6B-9B56-1FDB840BABCE}"/>
              </a:ext>
            </a:extLst>
          </p:cNvPr>
          <p:cNvSpPr>
            <a:spLocks noChangeAspect="1"/>
          </p:cNvSpPr>
          <p:nvPr/>
        </p:nvSpPr>
        <p:spPr>
          <a:xfrm>
            <a:off x="1001506" y="490800"/>
            <a:ext cx="576000" cy="57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2" name="Picture 6" descr="https://sarov-realty.ru/art_system/img/art/101.gif">
            <a:extLst>
              <a:ext uri="{FF2B5EF4-FFF2-40B4-BE49-F238E27FC236}">
                <a16:creationId xmlns:a16="http://schemas.microsoft.com/office/drawing/2014/main" id="{58EF843A-0ACD-4CBE-9384-8F65D159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191" y="490800"/>
            <a:ext cx="686882" cy="57600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68E052-9FB9-480A-AE51-A75561922BF8}"/>
              </a:ext>
            </a:extLst>
          </p:cNvPr>
          <p:cNvSpPr/>
          <p:nvPr/>
        </p:nvSpPr>
        <p:spPr>
          <a:xfrm>
            <a:off x="266191" y="1752600"/>
            <a:ext cx="116351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Консолидация информационных систем имеющихся в городе в одно окно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Оцифровка части полномочий по 131 ФЗ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Маркетплейс муниципальных услуг, увеличение выручки муниципальных предприятий и учреждений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Улучшение транспортной доступности за счёт мобильного приложения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Снижение социальной напряженности, за время осуществления практики было рассмотрено и решено около 1300 проблем граждан не дошедших до официальных обращений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Снижение количества мелких правонарушений на некоторых территориях в 10 раз.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6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2621" y="3111487"/>
            <a:ext cx="1248841" cy="1216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1905000"/>
            <a:ext cx="1372869" cy="365378"/>
          </a:xfrm>
          <a:custGeom>
            <a:avLst/>
            <a:gdLst/>
            <a:ahLst/>
            <a:cxnLst/>
            <a:rect l="l" t="t" r="r" b="b"/>
            <a:pathLst>
              <a:path w="1943735" h="495935">
                <a:moveTo>
                  <a:pt x="0" y="0"/>
                </a:moveTo>
                <a:lnTo>
                  <a:pt x="1943735" y="495934"/>
                </a:lnTo>
              </a:path>
            </a:pathLst>
          </a:cu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5755" y="2288920"/>
            <a:ext cx="441325" cy="822960"/>
          </a:xfrm>
          <a:custGeom>
            <a:avLst/>
            <a:gdLst/>
            <a:ahLst/>
            <a:cxnLst/>
            <a:rect l="l" t="t" r="r" b="b"/>
            <a:pathLst>
              <a:path w="441325" h="822960">
                <a:moveTo>
                  <a:pt x="0" y="0"/>
                </a:moveTo>
                <a:lnTo>
                  <a:pt x="441325" y="822578"/>
                </a:lnTo>
              </a:path>
            </a:pathLst>
          </a:custGeom>
          <a:ln w="158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8977" y="5126735"/>
            <a:ext cx="1356360" cy="666750"/>
          </a:xfrm>
          <a:custGeom>
            <a:avLst/>
            <a:gdLst/>
            <a:ahLst/>
            <a:cxnLst/>
            <a:rect l="l" t="t" r="r" b="b"/>
            <a:pathLst>
              <a:path w="1356360" h="666750">
                <a:moveTo>
                  <a:pt x="0" y="666597"/>
                </a:moveTo>
                <a:lnTo>
                  <a:pt x="1355978" y="0"/>
                </a:lnTo>
              </a:path>
            </a:pathLst>
          </a:custGeom>
          <a:ln w="158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6701" y="4328159"/>
            <a:ext cx="500380" cy="811530"/>
          </a:xfrm>
          <a:custGeom>
            <a:avLst/>
            <a:gdLst/>
            <a:ahLst/>
            <a:cxnLst/>
            <a:rect l="l" t="t" r="r" b="b"/>
            <a:pathLst>
              <a:path w="500379" h="811529">
                <a:moveTo>
                  <a:pt x="0" y="811529"/>
                </a:moveTo>
                <a:lnTo>
                  <a:pt x="500379" y="0"/>
                </a:lnTo>
              </a:path>
            </a:pathLst>
          </a:custGeom>
          <a:ln w="158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9066" y="3071748"/>
            <a:ext cx="620395" cy="496570"/>
          </a:xfrm>
          <a:custGeom>
            <a:avLst/>
            <a:gdLst/>
            <a:ahLst/>
            <a:cxnLst/>
            <a:rect l="l" t="t" r="r" b="b"/>
            <a:pathLst>
              <a:path w="620395" h="496570">
                <a:moveTo>
                  <a:pt x="0" y="0"/>
                </a:moveTo>
                <a:lnTo>
                  <a:pt x="620395" y="496062"/>
                </a:lnTo>
              </a:path>
            </a:pathLst>
          </a:custGeom>
          <a:ln w="158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1221" y="3927475"/>
            <a:ext cx="620395" cy="495934"/>
          </a:xfrm>
          <a:custGeom>
            <a:avLst/>
            <a:gdLst/>
            <a:ahLst/>
            <a:cxnLst/>
            <a:rect l="l" t="t" r="r" b="b"/>
            <a:pathLst>
              <a:path w="620395" h="495935">
                <a:moveTo>
                  <a:pt x="0" y="495935"/>
                </a:moveTo>
                <a:lnTo>
                  <a:pt x="620394" y="0"/>
                </a:lnTo>
              </a:path>
            </a:pathLst>
          </a:custGeom>
          <a:ln w="1587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9461" y="3567810"/>
            <a:ext cx="1202055" cy="0"/>
          </a:xfrm>
          <a:custGeom>
            <a:avLst/>
            <a:gdLst/>
            <a:ahLst/>
            <a:cxnLst/>
            <a:rect l="l" t="t" r="r" b="b"/>
            <a:pathLst>
              <a:path w="1202054">
                <a:moveTo>
                  <a:pt x="0" y="0"/>
                </a:moveTo>
                <a:lnTo>
                  <a:pt x="1201547" y="0"/>
                </a:lnTo>
              </a:path>
            </a:pathLst>
          </a:custGeom>
          <a:ln w="158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571" y="2216721"/>
            <a:ext cx="187705" cy="174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57864" y="3482276"/>
            <a:ext cx="187578" cy="174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5545" y="3844734"/>
            <a:ext cx="187705" cy="174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9896" y="5038407"/>
            <a:ext cx="187705" cy="174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51653" y="2721229"/>
            <a:ext cx="301625" cy="772160"/>
          </a:xfrm>
          <a:custGeom>
            <a:avLst/>
            <a:gdLst/>
            <a:ahLst/>
            <a:cxnLst/>
            <a:rect l="l" t="t" r="r" b="b"/>
            <a:pathLst>
              <a:path w="301625" h="772160">
                <a:moveTo>
                  <a:pt x="0" y="772160"/>
                </a:moveTo>
                <a:lnTo>
                  <a:pt x="301498" y="0"/>
                </a:lnTo>
              </a:path>
            </a:pathLst>
          </a:custGeom>
          <a:ln w="635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3152" y="2358135"/>
            <a:ext cx="979169" cy="351155"/>
          </a:xfrm>
          <a:custGeom>
            <a:avLst/>
            <a:gdLst/>
            <a:ahLst/>
            <a:cxnLst/>
            <a:rect l="l" t="t" r="r" b="b"/>
            <a:pathLst>
              <a:path w="979170" h="351155">
                <a:moveTo>
                  <a:pt x="0" y="351027"/>
                </a:moveTo>
                <a:lnTo>
                  <a:pt x="978788" y="0"/>
                </a:lnTo>
              </a:path>
            </a:pathLst>
          </a:custGeom>
          <a:ln w="635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69903" y="2644711"/>
            <a:ext cx="187706" cy="174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56658" y="3967098"/>
            <a:ext cx="64769" cy="840740"/>
          </a:xfrm>
          <a:custGeom>
            <a:avLst/>
            <a:gdLst/>
            <a:ahLst/>
            <a:cxnLst/>
            <a:rect l="l" t="t" r="r" b="b"/>
            <a:pathLst>
              <a:path w="64770" h="840739">
                <a:moveTo>
                  <a:pt x="0" y="840739"/>
                </a:moveTo>
                <a:lnTo>
                  <a:pt x="64515" y="0"/>
                </a:lnTo>
              </a:path>
            </a:pathLst>
          </a:custGeom>
          <a:ln w="635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69358" y="4495038"/>
            <a:ext cx="671830" cy="281305"/>
          </a:xfrm>
          <a:custGeom>
            <a:avLst/>
            <a:gdLst/>
            <a:ahLst/>
            <a:cxnLst/>
            <a:rect l="l" t="t" r="r" b="b"/>
            <a:pathLst>
              <a:path w="671829" h="281304">
                <a:moveTo>
                  <a:pt x="671449" y="0"/>
                </a:moveTo>
                <a:lnTo>
                  <a:pt x="0" y="281178"/>
                </a:lnTo>
              </a:path>
            </a:pathLst>
          </a:custGeom>
          <a:ln w="6349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53634" y="4523485"/>
            <a:ext cx="612140" cy="548640"/>
          </a:xfrm>
          <a:custGeom>
            <a:avLst/>
            <a:gdLst/>
            <a:ahLst/>
            <a:cxnLst/>
            <a:rect l="l" t="t" r="r" b="b"/>
            <a:pathLst>
              <a:path w="612139" h="548639">
                <a:moveTo>
                  <a:pt x="611631" y="548386"/>
                </a:moveTo>
                <a:lnTo>
                  <a:pt x="0" y="0"/>
                </a:lnTo>
              </a:path>
            </a:pathLst>
          </a:custGeom>
          <a:ln w="6350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02238" y="4734242"/>
            <a:ext cx="146431" cy="147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52605" y="4429061"/>
            <a:ext cx="146431" cy="147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29734" y="1774444"/>
            <a:ext cx="913765" cy="238760"/>
          </a:xfrm>
          <a:custGeom>
            <a:avLst/>
            <a:gdLst/>
            <a:ahLst/>
            <a:cxnLst/>
            <a:rect l="l" t="t" r="r" b="b"/>
            <a:pathLst>
              <a:path w="913764" h="238760">
                <a:moveTo>
                  <a:pt x="0" y="0"/>
                </a:moveTo>
                <a:lnTo>
                  <a:pt x="913384" y="238378"/>
                </a:lnTo>
              </a:path>
            </a:pathLst>
          </a:custGeom>
          <a:ln w="381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41540" y="3702939"/>
            <a:ext cx="779145" cy="2540"/>
          </a:xfrm>
          <a:custGeom>
            <a:avLst/>
            <a:gdLst/>
            <a:ahLst/>
            <a:cxnLst/>
            <a:rect l="l" t="t" r="r" b="b"/>
            <a:pathLst>
              <a:path w="779145" h="2539">
                <a:moveTo>
                  <a:pt x="0" y="0"/>
                </a:moveTo>
                <a:lnTo>
                  <a:pt x="778763" y="2159"/>
                </a:lnTo>
              </a:path>
            </a:pathLst>
          </a:custGeom>
          <a:ln w="158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65105" y="5861403"/>
            <a:ext cx="21336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4800" y="1592326"/>
            <a:ext cx="33274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Trebuchet MS"/>
                <a:cs typeface="Trebuchet MS"/>
              </a:rPr>
              <a:t>Контактная</a:t>
            </a:r>
            <a:r>
              <a:rPr sz="2100" b="1" spc="-15" dirty="0">
                <a:latin typeface="Trebuchet MS"/>
                <a:cs typeface="Trebuchet MS"/>
              </a:rPr>
              <a:t> </a:t>
            </a:r>
            <a:r>
              <a:rPr sz="2100" b="1" spc="-10" dirty="0">
                <a:latin typeface="Trebuchet MS"/>
                <a:cs typeface="Trebuchet MS"/>
              </a:rPr>
              <a:t>информация: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8743" y="2933445"/>
            <a:ext cx="222504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rebuchet MS"/>
                <a:cs typeface="Trebuchet MS"/>
              </a:rPr>
              <a:t>+7 (</a:t>
            </a:r>
            <a:r>
              <a:rPr lang="en-US" sz="1900" b="1" spc="-5" dirty="0">
                <a:latin typeface="Trebuchet MS"/>
                <a:cs typeface="Trebuchet MS"/>
              </a:rPr>
              <a:t>83130</a:t>
            </a:r>
            <a:r>
              <a:rPr sz="1900" b="1" spc="-5" dirty="0">
                <a:latin typeface="Trebuchet MS"/>
                <a:cs typeface="Trebuchet MS"/>
              </a:rPr>
              <a:t>)</a:t>
            </a:r>
            <a:r>
              <a:rPr sz="1900" b="1" spc="-65" dirty="0">
                <a:latin typeface="Trebuchet MS"/>
                <a:cs typeface="Trebuchet MS"/>
              </a:rPr>
              <a:t> </a:t>
            </a:r>
            <a:r>
              <a:rPr lang="en-US" sz="1900" b="1" spc="-65" dirty="0">
                <a:latin typeface="Trebuchet MS"/>
                <a:cs typeface="Trebuchet MS"/>
              </a:rPr>
              <a:t>9-77-70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5065" y="4219702"/>
            <a:ext cx="2849880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u="heavy" spc="-5" dirty="0">
                <a:solidFill>
                  <a:srgbClr val="2C417D"/>
                </a:solidFill>
                <a:uFill>
                  <a:solidFill>
                    <a:srgbClr val="2C417D"/>
                  </a:solidFill>
                </a:uFill>
                <a:latin typeface="Trebuchet MS"/>
                <a:cs typeface="Trebuchet MS"/>
                <a:hlinkClick r:id="rId9"/>
              </a:rPr>
              <a:t>o</a:t>
            </a:r>
            <a:r>
              <a:rPr lang="en-US" sz="1900" b="1" u="heavy" spc="-5" dirty="0">
                <a:solidFill>
                  <a:srgbClr val="2C417D"/>
                </a:solidFill>
                <a:uFill>
                  <a:solidFill>
                    <a:srgbClr val="2C417D"/>
                  </a:solidFill>
                </a:uFill>
                <a:latin typeface="Trebuchet MS"/>
                <a:cs typeface="Trebuchet MS"/>
                <a:hlinkClick r:id="rId9"/>
              </a:rPr>
              <a:t>fficial</a:t>
            </a:r>
            <a:r>
              <a:rPr sz="1900" b="1" u="heavy" spc="-5" dirty="0">
                <a:solidFill>
                  <a:srgbClr val="2C417D"/>
                </a:solidFill>
                <a:uFill>
                  <a:solidFill>
                    <a:srgbClr val="2C417D"/>
                  </a:solidFill>
                </a:uFill>
                <a:latin typeface="Trebuchet MS"/>
                <a:cs typeface="Trebuchet MS"/>
                <a:hlinkClick r:id="rId9"/>
              </a:rPr>
              <a:t>@</a:t>
            </a:r>
            <a:r>
              <a:rPr lang="en-US" sz="1900" b="1" u="heavy" spc="-5" dirty="0">
                <a:solidFill>
                  <a:srgbClr val="2C417D"/>
                </a:solidFill>
                <a:uFill>
                  <a:solidFill>
                    <a:srgbClr val="2C417D"/>
                  </a:solidFill>
                </a:uFill>
                <a:latin typeface="Trebuchet MS"/>
                <a:cs typeface="Trebuchet MS"/>
                <a:hlinkClick r:id="rId9"/>
              </a:rPr>
              <a:t>adm-sarov</a:t>
            </a:r>
            <a:r>
              <a:rPr sz="1900" b="1" u="heavy" spc="-5" dirty="0">
                <a:solidFill>
                  <a:srgbClr val="2C417D"/>
                </a:solidFill>
                <a:uFill>
                  <a:solidFill>
                    <a:srgbClr val="2C417D"/>
                  </a:solidFill>
                </a:uFill>
                <a:latin typeface="Trebuchet MS"/>
                <a:cs typeface="Trebuchet MS"/>
                <a:hlinkClick r:id="rId9"/>
              </a:rPr>
              <a:t>.ru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4976" y="5402681"/>
            <a:ext cx="3263265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rebuchet MS"/>
                <a:cs typeface="Trebuchet MS"/>
              </a:rPr>
              <a:t>г.</a:t>
            </a:r>
            <a:r>
              <a:rPr sz="1900" b="1" spc="-10" dirty="0">
                <a:latin typeface="Trebuchet MS"/>
                <a:cs typeface="Trebuchet MS"/>
              </a:rPr>
              <a:t> </a:t>
            </a:r>
            <a:r>
              <a:rPr lang="ru-RU" sz="1900" b="1" spc="-10" dirty="0">
                <a:latin typeface="Trebuchet MS"/>
                <a:cs typeface="Trebuchet MS"/>
              </a:rPr>
              <a:t>Саров</a:t>
            </a:r>
            <a:r>
              <a:rPr sz="1900" b="1" spc="-5" dirty="0">
                <a:latin typeface="Trebuchet MS"/>
                <a:cs typeface="Trebuchet MS"/>
              </a:rPr>
              <a:t>,</a:t>
            </a:r>
            <a:endParaRPr sz="19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1900" b="1" spc="-10" dirty="0">
                <a:latin typeface="Trebuchet MS"/>
                <a:cs typeface="Trebuchet MS"/>
              </a:rPr>
              <a:t>пр.Ленина</a:t>
            </a:r>
            <a:r>
              <a:rPr sz="1900" b="1" spc="-5" dirty="0">
                <a:latin typeface="Trebuchet MS"/>
                <a:cs typeface="Trebuchet MS"/>
              </a:rPr>
              <a:t>,</a:t>
            </a:r>
            <a:r>
              <a:rPr sz="1900" b="1" spc="45" dirty="0">
                <a:latin typeface="Trebuchet MS"/>
                <a:cs typeface="Trebuchet MS"/>
              </a:rPr>
              <a:t> </a:t>
            </a:r>
            <a:r>
              <a:rPr lang="ru-RU" sz="1900" b="1" spc="45" dirty="0">
                <a:latin typeface="Trebuchet MS"/>
                <a:cs typeface="Trebuchet MS"/>
              </a:rPr>
              <a:t>20А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01615" y="3927475"/>
            <a:ext cx="1263650" cy="0"/>
          </a:xfrm>
          <a:custGeom>
            <a:avLst/>
            <a:gdLst/>
            <a:ahLst/>
            <a:cxnLst/>
            <a:rect l="l" t="t" r="r" b="b"/>
            <a:pathLst>
              <a:path w="1263650">
                <a:moveTo>
                  <a:pt x="0" y="0"/>
                </a:moveTo>
                <a:lnTo>
                  <a:pt x="1263650" y="0"/>
                </a:lnTo>
              </a:path>
            </a:pathLst>
          </a:custGeom>
          <a:ln w="1587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676106" y="492760"/>
            <a:ext cx="4940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tx1"/>
                </a:solidFill>
              </a:rPr>
              <a:t>Спасибо за</a:t>
            </a:r>
            <a:r>
              <a:rPr sz="3600" spc="-75" dirty="0">
                <a:solidFill>
                  <a:schemeClr val="tx1"/>
                </a:solidFill>
              </a:rPr>
              <a:t> </a:t>
            </a:r>
            <a:r>
              <a:rPr sz="3600" spc="-5" dirty="0">
                <a:solidFill>
                  <a:schemeClr val="tx1"/>
                </a:solidFill>
              </a:rPr>
              <a:t>внимание!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3186" y="5367782"/>
            <a:ext cx="504190" cy="684530"/>
          </a:xfrm>
          <a:custGeom>
            <a:avLst/>
            <a:gdLst/>
            <a:ahLst/>
            <a:cxnLst/>
            <a:rect l="l" t="t" r="r" b="b"/>
            <a:pathLst>
              <a:path w="504190" h="684529">
                <a:moveTo>
                  <a:pt x="251993" y="0"/>
                </a:moveTo>
                <a:lnTo>
                  <a:pt x="201205" y="4909"/>
                </a:lnTo>
                <a:lnTo>
                  <a:pt x="153903" y="18991"/>
                </a:lnTo>
                <a:lnTo>
                  <a:pt x="111098" y="41271"/>
                </a:lnTo>
                <a:lnTo>
                  <a:pt x="73804" y="70777"/>
                </a:lnTo>
                <a:lnTo>
                  <a:pt x="43034" y="106536"/>
                </a:lnTo>
                <a:lnTo>
                  <a:pt x="19801" y="147575"/>
                </a:lnTo>
                <a:lnTo>
                  <a:pt x="5119" y="192922"/>
                </a:lnTo>
                <a:lnTo>
                  <a:pt x="0" y="241604"/>
                </a:lnTo>
                <a:lnTo>
                  <a:pt x="3456" y="281687"/>
                </a:lnTo>
                <a:lnTo>
                  <a:pt x="13452" y="319649"/>
                </a:lnTo>
                <a:lnTo>
                  <a:pt x="29425" y="354958"/>
                </a:lnTo>
                <a:lnTo>
                  <a:pt x="50812" y="387083"/>
                </a:lnTo>
                <a:lnTo>
                  <a:pt x="238455" y="676859"/>
                </a:lnTo>
                <a:lnTo>
                  <a:pt x="241592" y="681647"/>
                </a:lnTo>
                <a:lnTo>
                  <a:pt x="246786" y="684047"/>
                </a:lnTo>
                <a:lnTo>
                  <a:pt x="257200" y="684047"/>
                </a:lnTo>
                <a:lnTo>
                  <a:pt x="262394" y="681647"/>
                </a:lnTo>
                <a:lnTo>
                  <a:pt x="265531" y="676859"/>
                </a:lnTo>
                <a:lnTo>
                  <a:pt x="449156" y="393354"/>
                </a:lnTo>
                <a:lnTo>
                  <a:pt x="453174" y="387083"/>
                </a:lnTo>
                <a:lnTo>
                  <a:pt x="467659" y="365328"/>
                </a:lnTo>
                <a:lnTo>
                  <a:pt x="251993" y="365328"/>
                </a:lnTo>
                <a:lnTo>
                  <a:pt x="204974" y="358058"/>
                </a:lnTo>
                <a:lnTo>
                  <a:pt x="164140" y="337816"/>
                </a:lnTo>
                <a:lnTo>
                  <a:pt x="131939" y="306952"/>
                </a:lnTo>
                <a:lnTo>
                  <a:pt x="110821" y="267816"/>
                </a:lnTo>
                <a:lnTo>
                  <a:pt x="103238" y="222758"/>
                </a:lnTo>
                <a:lnTo>
                  <a:pt x="110821" y="177689"/>
                </a:lnTo>
                <a:lnTo>
                  <a:pt x="131939" y="138539"/>
                </a:lnTo>
                <a:lnTo>
                  <a:pt x="164140" y="107662"/>
                </a:lnTo>
                <a:lnTo>
                  <a:pt x="204974" y="87410"/>
                </a:lnTo>
                <a:lnTo>
                  <a:pt x="251993" y="80137"/>
                </a:lnTo>
                <a:lnTo>
                  <a:pt x="438243" y="80137"/>
                </a:lnTo>
                <a:lnTo>
                  <a:pt x="430188" y="70777"/>
                </a:lnTo>
                <a:lnTo>
                  <a:pt x="392892" y="41271"/>
                </a:lnTo>
                <a:lnTo>
                  <a:pt x="350085" y="18991"/>
                </a:lnTo>
                <a:lnTo>
                  <a:pt x="302781" y="4909"/>
                </a:lnTo>
                <a:lnTo>
                  <a:pt x="251993" y="0"/>
                </a:lnTo>
                <a:close/>
              </a:path>
              <a:path w="504190" h="684529">
                <a:moveTo>
                  <a:pt x="438243" y="80137"/>
                </a:moveTo>
                <a:lnTo>
                  <a:pt x="251993" y="80137"/>
                </a:lnTo>
                <a:lnTo>
                  <a:pt x="299011" y="87410"/>
                </a:lnTo>
                <a:lnTo>
                  <a:pt x="339846" y="107662"/>
                </a:lnTo>
                <a:lnTo>
                  <a:pt x="372047" y="138539"/>
                </a:lnTo>
                <a:lnTo>
                  <a:pt x="393164" y="177689"/>
                </a:lnTo>
                <a:lnTo>
                  <a:pt x="400748" y="222758"/>
                </a:lnTo>
                <a:lnTo>
                  <a:pt x="393164" y="267816"/>
                </a:lnTo>
                <a:lnTo>
                  <a:pt x="372047" y="306952"/>
                </a:lnTo>
                <a:lnTo>
                  <a:pt x="339846" y="337816"/>
                </a:lnTo>
                <a:lnTo>
                  <a:pt x="299011" y="358058"/>
                </a:lnTo>
                <a:lnTo>
                  <a:pt x="251993" y="365328"/>
                </a:lnTo>
                <a:lnTo>
                  <a:pt x="467659" y="365328"/>
                </a:lnTo>
                <a:lnTo>
                  <a:pt x="474563" y="354958"/>
                </a:lnTo>
                <a:lnTo>
                  <a:pt x="490540" y="319649"/>
                </a:lnTo>
                <a:lnTo>
                  <a:pt x="500540" y="281687"/>
                </a:lnTo>
                <a:lnTo>
                  <a:pt x="503999" y="241604"/>
                </a:lnTo>
                <a:lnTo>
                  <a:pt x="498879" y="192922"/>
                </a:lnTo>
                <a:lnTo>
                  <a:pt x="484195" y="147575"/>
                </a:lnTo>
                <a:lnTo>
                  <a:pt x="460960" y="106536"/>
                </a:lnTo>
                <a:lnTo>
                  <a:pt x="438243" y="801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812" y="4010533"/>
            <a:ext cx="601345" cy="605790"/>
          </a:xfrm>
          <a:custGeom>
            <a:avLst/>
            <a:gdLst/>
            <a:ahLst/>
            <a:cxnLst/>
            <a:rect l="l" t="t" r="r" b="b"/>
            <a:pathLst>
              <a:path w="601344" h="605789">
                <a:moveTo>
                  <a:pt x="333248" y="0"/>
                </a:moveTo>
                <a:lnTo>
                  <a:pt x="280012" y="3742"/>
                </a:lnTo>
                <a:lnTo>
                  <a:pt x="230537" y="14570"/>
                </a:lnTo>
                <a:lnTo>
                  <a:pt x="185097" y="31888"/>
                </a:lnTo>
                <a:lnTo>
                  <a:pt x="143969" y="55100"/>
                </a:lnTo>
                <a:lnTo>
                  <a:pt x="107429" y="83609"/>
                </a:lnTo>
                <a:lnTo>
                  <a:pt x="75754" y="116817"/>
                </a:lnTo>
                <a:lnTo>
                  <a:pt x="49218" y="154130"/>
                </a:lnTo>
                <a:lnTo>
                  <a:pt x="28099" y="194949"/>
                </a:lnTo>
                <a:lnTo>
                  <a:pt x="12672" y="238680"/>
                </a:lnTo>
                <a:lnTo>
                  <a:pt x="3214" y="284724"/>
                </a:lnTo>
                <a:lnTo>
                  <a:pt x="0" y="332486"/>
                </a:lnTo>
                <a:lnTo>
                  <a:pt x="3754" y="381399"/>
                </a:lnTo>
                <a:lnTo>
                  <a:pt x="14583" y="426112"/>
                </a:lnTo>
                <a:lnTo>
                  <a:pt x="31831" y="466401"/>
                </a:lnTo>
                <a:lnTo>
                  <a:pt x="54844" y="502042"/>
                </a:lnTo>
                <a:lnTo>
                  <a:pt x="82970" y="532812"/>
                </a:lnTo>
                <a:lnTo>
                  <a:pt x="115554" y="558489"/>
                </a:lnTo>
                <a:lnTo>
                  <a:pt x="151942" y="578848"/>
                </a:lnTo>
                <a:lnTo>
                  <a:pt x="191481" y="593667"/>
                </a:lnTo>
                <a:lnTo>
                  <a:pt x="233515" y="602722"/>
                </a:lnTo>
                <a:lnTo>
                  <a:pt x="277393" y="605790"/>
                </a:lnTo>
                <a:lnTo>
                  <a:pt x="321749" y="604059"/>
                </a:lnTo>
                <a:lnTo>
                  <a:pt x="362638" y="598424"/>
                </a:lnTo>
                <a:lnTo>
                  <a:pt x="401666" y="588216"/>
                </a:lnTo>
                <a:lnTo>
                  <a:pt x="440436" y="572770"/>
                </a:lnTo>
                <a:lnTo>
                  <a:pt x="435005" y="557022"/>
                </a:lnTo>
                <a:lnTo>
                  <a:pt x="291807" y="557022"/>
                </a:lnTo>
                <a:lnTo>
                  <a:pt x="243632" y="553076"/>
                </a:lnTo>
                <a:lnTo>
                  <a:pt x="199551" y="541434"/>
                </a:lnTo>
                <a:lnTo>
                  <a:pt x="160281" y="522390"/>
                </a:lnTo>
                <a:lnTo>
                  <a:pt x="126541" y="496236"/>
                </a:lnTo>
                <a:lnTo>
                  <a:pt x="99048" y="463266"/>
                </a:lnTo>
                <a:lnTo>
                  <a:pt x="78522" y="423773"/>
                </a:lnTo>
                <a:lnTo>
                  <a:pt x="65679" y="378049"/>
                </a:lnTo>
                <a:lnTo>
                  <a:pt x="61239" y="326390"/>
                </a:lnTo>
                <a:lnTo>
                  <a:pt x="65604" y="271683"/>
                </a:lnTo>
                <a:lnTo>
                  <a:pt x="78145" y="222097"/>
                </a:lnTo>
                <a:lnTo>
                  <a:pt x="98033" y="177983"/>
                </a:lnTo>
                <a:lnTo>
                  <a:pt x="124437" y="139692"/>
                </a:lnTo>
                <a:lnTo>
                  <a:pt x="156527" y="107576"/>
                </a:lnTo>
                <a:lnTo>
                  <a:pt x="193473" y="81985"/>
                </a:lnTo>
                <a:lnTo>
                  <a:pt x="234445" y="63271"/>
                </a:lnTo>
                <a:lnTo>
                  <a:pt x="278612" y="51785"/>
                </a:lnTo>
                <a:lnTo>
                  <a:pt x="325145" y="47879"/>
                </a:lnTo>
                <a:lnTo>
                  <a:pt x="495987" y="47879"/>
                </a:lnTo>
                <a:lnTo>
                  <a:pt x="473050" y="32911"/>
                </a:lnTo>
                <a:lnTo>
                  <a:pt x="430935" y="14994"/>
                </a:lnTo>
                <a:lnTo>
                  <a:pt x="384171" y="3840"/>
                </a:lnTo>
                <a:lnTo>
                  <a:pt x="333248" y="0"/>
                </a:lnTo>
                <a:close/>
              </a:path>
              <a:path w="601344" h="605789">
                <a:moveTo>
                  <a:pt x="425107" y="528320"/>
                </a:moveTo>
                <a:lnTo>
                  <a:pt x="395924" y="540894"/>
                </a:lnTo>
                <a:lnTo>
                  <a:pt x="363191" y="549862"/>
                </a:lnTo>
                <a:lnTo>
                  <a:pt x="328091" y="555234"/>
                </a:lnTo>
                <a:lnTo>
                  <a:pt x="291807" y="557022"/>
                </a:lnTo>
                <a:lnTo>
                  <a:pt x="435005" y="557022"/>
                </a:lnTo>
                <a:lnTo>
                  <a:pt x="425107" y="528320"/>
                </a:lnTo>
                <a:close/>
              </a:path>
              <a:path w="601344" h="605789">
                <a:moveTo>
                  <a:pt x="351269" y="142748"/>
                </a:moveTo>
                <a:lnTo>
                  <a:pt x="299217" y="148463"/>
                </a:lnTo>
                <a:lnTo>
                  <a:pt x="253187" y="164581"/>
                </a:lnTo>
                <a:lnTo>
                  <a:pt x="213902" y="189564"/>
                </a:lnTo>
                <a:lnTo>
                  <a:pt x="182086" y="221871"/>
                </a:lnTo>
                <a:lnTo>
                  <a:pt x="158463" y="259963"/>
                </a:lnTo>
                <a:lnTo>
                  <a:pt x="143759" y="302301"/>
                </a:lnTo>
                <a:lnTo>
                  <a:pt x="138696" y="347345"/>
                </a:lnTo>
                <a:lnTo>
                  <a:pt x="146465" y="394108"/>
                </a:lnTo>
                <a:lnTo>
                  <a:pt x="167744" y="429133"/>
                </a:lnTo>
                <a:lnTo>
                  <a:pt x="199497" y="451107"/>
                </a:lnTo>
                <a:lnTo>
                  <a:pt x="238683" y="458724"/>
                </a:lnTo>
                <a:lnTo>
                  <a:pt x="274632" y="454304"/>
                </a:lnTo>
                <a:lnTo>
                  <a:pt x="306789" y="440991"/>
                </a:lnTo>
                <a:lnTo>
                  <a:pt x="335061" y="418701"/>
                </a:lnTo>
                <a:lnTo>
                  <a:pt x="349910" y="399542"/>
                </a:lnTo>
                <a:lnTo>
                  <a:pt x="266598" y="399542"/>
                </a:lnTo>
                <a:lnTo>
                  <a:pt x="244652" y="395174"/>
                </a:lnTo>
                <a:lnTo>
                  <a:pt x="228874" y="382889"/>
                </a:lnTo>
                <a:lnTo>
                  <a:pt x="219347" y="363912"/>
                </a:lnTo>
                <a:lnTo>
                  <a:pt x="216154" y="339471"/>
                </a:lnTo>
                <a:lnTo>
                  <a:pt x="225666" y="286658"/>
                </a:lnTo>
                <a:lnTo>
                  <a:pt x="251728" y="242538"/>
                </a:lnTo>
                <a:lnTo>
                  <a:pt x="290622" y="212276"/>
                </a:lnTo>
                <a:lnTo>
                  <a:pt x="338632" y="201041"/>
                </a:lnTo>
                <a:lnTo>
                  <a:pt x="447006" y="201041"/>
                </a:lnTo>
                <a:lnTo>
                  <a:pt x="453923" y="162814"/>
                </a:lnTo>
                <a:lnTo>
                  <a:pt x="433586" y="154910"/>
                </a:lnTo>
                <a:lnTo>
                  <a:pt x="408682" y="148542"/>
                </a:lnTo>
                <a:lnTo>
                  <a:pt x="380735" y="144293"/>
                </a:lnTo>
                <a:lnTo>
                  <a:pt x="351269" y="142748"/>
                </a:lnTo>
                <a:close/>
              </a:path>
              <a:path w="601344" h="605789">
                <a:moveTo>
                  <a:pt x="423549" y="387350"/>
                </a:moveTo>
                <a:lnTo>
                  <a:pt x="362051" y="387350"/>
                </a:lnTo>
                <a:lnTo>
                  <a:pt x="368647" y="419451"/>
                </a:lnTo>
                <a:lnTo>
                  <a:pt x="384359" y="441658"/>
                </a:lnTo>
                <a:lnTo>
                  <a:pt x="407157" y="454554"/>
                </a:lnTo>
                <a:lnTo>
                  <a:pt x="435013" y="458724"/>
                </a:lnTo>
                <a:lnTo>
                  <a:pt x="478875" y="452323"/>
                </a:lnTo>
                <a:lnTo>
                  <a:pt x="518409" y="433639"/>
                </a:lnTo>
                <a:lnTo>
                  <a:pt x="547574" y="407416"/>
                </a:lnTo>
                <a:lnTo>
                  <a:pt x="449440" y="407416"/>
                </a:lnTo>
                <a:lnTo>
                  <a:pt x="432718" y="402278"/>
                </a:lnTo>
                <a:lnTo>
                  <a:pt x="423549" y="387350"/>
                </a:lnTo>
                <a:close/>
              </a:path>
              <a:path w="601344" h="605789">
                <a:moveTo>
                  <a:pt x="495987" y="47879"/>
                </a:moveTo>
                <a:lnTo>
                  <a:pt x="325145" y="47879"/>
                </a:lnTo>
                <a:lnTo>
                  <a:pt x="381074" y="53097"/>
                </a:lnTo>
                <a:lnTo>
                  <a:pt x="429046" y="68104"/>
                </a:lnTo>
                <a:lnTo>
                  <a:pt x="468827" y="91926"/>
                </a:lnTo>
                <a:lnTo>
                  <a:pt x="500179" y="123590"/>
                </a:lnTo>
                <a:lnTo>
                  <a:pt x="522866" y="162123"/>
                </a:lnTo>
                <a:lnTo>
                  <a:pt x="536651" y="206552"/>
                </a:lnTo>
                <a:lnTo>
                  <a:pt x="541299" y="255905"/>
                </a:lnTo>
                <a:lnTo>
                  <a:pt x="532898" y="322030"/>
                </a:lnTo>
                <a:lnTo>
                  <a:pt x="511243" y="369808"/>
                </a:lnTo>
                <a:lnTo>
                  <a:pt x="481650" y="398512"/>
                </a:lnTo>
                <a:lnTo>
                  <a:pt x="449440" y="407416"/>
                </a:lnTo>
                <a:lnTo>
                  <a:pt x="547574" y="407416"/>
                </a:lnTo>
                <a:lnTo>
                  <a:pt x="551988" y="403447"/>
                </a:lnTo>
                <a:lnTo>
                  <a:pt x="577985" y="362523"/>
                </a:lnTo>
                <a:lnTo>
                  <a:pt x="594777" y="311645"/>
                </a:lnTo>
                <a:lnTo>
                  <a:pt x="600735" y="251587"/>
                </a:lnTo>
                <a:lnTo>
                  <a:pt x="596781" y="204660"/>
                </a:lnTo>
                <a:lnTo>
                  <a:pt x="585244" y="161191"/>
                </a:lnTo>
                <a:lnTo>
                  <a:pt x="566613" y="121731"/>
                </a:lnTo>
                <a:lnTo>
                  <a:pt x="541378" y="86831"/>
                </a:lnTo>
                <a:lnTo>
                  <a:pt x="510027" y="57040"/>
                </a:lnTo>
                <a:lnTo>
                  <a:pt x="495987" y="47879"/>
                </a:lnTo>
                <a:close/>
              </a:path>
              <a:path w="601344" h="605789">
                <a:moveTo>
                  <a:pt x="447006" y="201041"/>
                </a:moveTo>
                <a:lnTo>
                  <a:pt x="338632" y="201041"/>
                </a:lnTo>
                <a:lnTo>
                  <a:pt x="349465" y="201497"/>
                </a:lnTo>
                <a:lnTo>
                  <a:pt x="359027" y="202692"/>
                </a:lnTo>
                <a:lnTo>
                  <a:pt x="367406" y="204362"/>
                </a:lnTo>
                <a:lnTo>
                  <a:pt x="374688" y="206248"/>
                </a:lnTo>
                <a:lnTo>
                  <a:pt x="358470" y="295910"/>
                </a:lnTo>
                <a:lnTo>
                  <a:pt x="346265" y="333801"/>
                </a:lnTo>
                <a:lnTo>
                  <a:pt x="325031" y="367014"/>
                </a:lnTo>
                <a:lnTo>
                  <a:pt x="297548" y="390582"/>
                </a:lnTo>
                <a:lnTo>
                  <a:pt x="266598" y="399542"/>
                </a:lnTo>
                <a:lnTo>
                  <a:pt x="349910" y="399542"/>
                </a:lnTo>
                <a:lnTo>
                  <a:pt x="359359" y="387350"/>
                </a:lnTo>
                <a:lnTo>
                  <a:pt x="423549" y="387350"/>
                </a:lnTo>
                <a:lnTo>
                  <a:pt x="423090" y="386603"/>
                </a:lnTo>
                <a:lnTo>
                  <a:pt x="420554" y="359999"/>
                </a:lnTo>
                <a:lnTo>
                  <a:pt x="425114" y="322030"/>
                </a:lnTo>
                <a:lnTo>
                  <a:pt x="447006" y="20104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4800" y="2709164"/>
            <a:ext cx="476884" cy="687705"/>
          </a:xfrm>
          <a:custGeom>
            <a:avLst/>
            <a:gdLst/>
            <a:ahLst/>
            <a:cxnLst/>
            <a:rect l="l" t="t" r="r" b="b"/>
            <a:pathLst>
              <a:path w="476884" h="687704">
                <a:moveTo>
                  <a:pt x="71576" y="45847"/>
                </a:moveTo>
                <a:lnTo>
                  <a:pt x="27345" y="78092"/>
                </a:lnTo>
                <a:lnTo>
                  <a:pt x="3868" y="127079"/>
                </a:lnTo>
                <a:lnTo>
                  <a:pt x="0" y="164179"/>
                </a:lnTo>
                <a:lnTo>
                  <a:pt x="4075" y="211621"/>
                </a:lnTo>
                <a:lnTo>
                  <a:pt x="18117" y="270858"/>
                </a:lnTo>
                <a:lnTo>
                  <a:pt x="44146" y="343343"/>
                </a:lnTo>
                <a:lnTo>
                  <a:pt x="84187" y="430530"/>
                </a:lnTo>
                <a:lnTo>
                  <a:pt x="130300" y="515075"/>
                </a:lnTo>
                <a:lnTo>
                  <a:pt x="172787" y="579494"/>
                </a:lnTo>
                <a:lnTo>
                  <a:pt x="211673" y="626288"/>
                </a:lnTo>
                <a:lnTo>
                  <a:pt x="246982" y="657953"/>
                </a:lnTo>
                <a:lnTo>
                  <a:pt x="306967" y="685894"/>
                </a:lnTo>
                <a:lnTo>
                  <a:pt x="331692" y="687167"/>
                </a:lnTo>
                <a:lnTo>
                  <a:pt x="352937" y="683306"/>
                </a:lnTo>
                <a:lnTo>
                  <a:pt x="370728" y="676811"/>
                </a:lnTo>
                <a:lnTo>
                  <a:pt x="385088" y="670178"/>
                </a:lnTo>
                <a:lnTo>
                  <a:pt x="290689" y="482219"/>
                </a:lnTo>
                <a:lnTo>
                  <a:pt x="265494" y="481478"/>
                </a:lnTo>
                <a:lnTo>
                  <a:pt x="237283" y="460605"/>
                </a:lnTo>
                <a:lnTo>
                  <a:pt x="208938" y="425336"/>
                </a:lnTo>
                <a:lnTo>
                  <a:pt x="183339" y="381412"/>
                </a:lnTo>
                <a:lnTo>
                  <a:pt x="163369" y="334571"/>
                </a:lnTo>
                <a:lnTo>
                  <a:pt x="151907" y="290552"/>
                </a:lnTo>
                <a:lnTo>
                  <a:pt x="151837" y="255093"/>
                </a:lnTo>
                <a:lnTo>
                  <a:pt x="166039" y="233934"/>
                </a:lnTo>
                <a:lnTo>
                  <a:pt x="71576" y="45847"/>
                </a:lnTo>
                <a:close/>
              </a:path>
              <a:path w="476884" h="687704">
                <a:moveTo>
                  <a:pt x="383577" y="439038"/>
                </a:moveTo>
                <a:lnTo>
                  <a:pt x="326516" y="467613"/>
                </a:lnTo>
                <a:lnTo>
                  <a:pt x="419581" y="652907"/>
                </a:lnTo>
                <a:lnTo>
                  <a:pt x="476617" y="624332"/>
                </a:lnTo>
                <a:lnTo>
                  <a:pt x="383577" y="439038"/>
                </a:lnTo>
                <a:close/>
              </a:path>
              <a:path w="476884" h="687704">
                <a:moveTo>
                  <a:pt x="163130" y="0"/>
                </a:moveTo>
                <a:lnTo>
                  <a:pt x="106095" y="28701"/>
                </a:lnTo>
                <a:lnTo>
                  <a:pt x="199135" y="213995"/>
                </a:lnTo>
                <a:lnTo>
                  <a:pt x="256170" y="185293"/>
                </a:lnTo>
                <a:lnTo>
                  <a:pt x="163130" y="0"/>
                </a:lnTo>
                <a:close/>
              </a:path>
            </a:pathLst>
          </a:custGeom>
          <a:solidFill>
            <a:srgbClr val="009F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25"/>
          <p:cNvSpPr txBox="1"/>
          <p:nvPr/>
        </p:nvSpPr>
        <p:spPr>
          <a:xfrm>
            <a:off x="8074729" y="5534440"/>
            <a:ext cx="24384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>
                <a:latin typeface="Trebuchet MS"/>
                <a:cs typeface="Trebuchet MS"/>
              </a:rPr>
              <a:t>При активном участии</a:t>
            </a:r>
            <a:r>
              <a:rPr lang="en-US" sz="1600" b="1" spc="-5" dirty="0"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1CBE36E3-FC50-47DD-8280-24F1B62F327D}"/>
              </a:ext>
            </a:extLst>
          </p:cNvPr>
          <p:cNvSpPr>
            <a:spLocks noChangeAspect="1"/>
          </p:cNvSpPr>
          <p:nvPr/>
        </p:nvSpPr>
        <p:spPr>
          <a:xfrm>
            <a:off x="1001506" y="490800"/>
            <a:ext cx="576000" cy="57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7" name="Picture 6" descr="https://sarov-realty.ru/art_system/img/art/101.gif">
            <a:extLst>
              <a:ext uri="{FF2B5EF4-FFF2-40B4-BE49-F238E27FC236}">
                <a16:creationId xmlns:a16="http://schemas.microsoft.com/office/drawing/2014/main" id="{74894B80-5032-4649-B38D-DCDF1003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191" y="490800"/>
            <a:ext cx="686882" cy="576000"/>
          </a:xfrm>
          <a:prstGeom prst="rect">
            <a:avLst/>
          </a:prstGeom>
          <a:noFill/>
        </p:spPr>
      </p:pic>
      <p:pic>
        <p:nvPicPr>
          <p:cNvPr id="38" name="Picture 6" descr="https://sarov-realty.ru/art_system/img/art/101.gif">
            <a:extLst>
              <a:ext uri="{FF2B5EF4-FFF2-40B4-BE49-F238E27FC236}">
                <a16:creationId xmlns:a16="http://schemas.microsoft.com/office/drawing/2014/main" id="{EDCE5AEE-C3EE-4726-99DC-784E931E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65105" y="3104374"/>
            <a:ext cx="1612959" cy="1352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C41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452</Words>
  <Application>Microsoft Office PowerPoint</Application>
  <PresentationFormat>Широкоэкранный</PresentationFormat>
  <Paragraphs>102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Office Theme</vt:lpstr>
      <vt:lpstr>Система «Умный Саров»</vt:lpstr>
      <vt:lpstr>Презентация PowerPoint</vt:lpstr>
      <vt:lpstr>Презентация PowerPoint</vt:lpstr>
      <vt:lpstr>Презентация PowerPoint</vt:lpstr>
      <vt:lpstr>Базовая платформа «Умный город»  Модули и разделы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Гриневич Андрей Юрьевич</dc:creator>
  <cp:lastModifiedBy>Никита Ванеев</cp:lastModifiedBy>
  <cp:revision>27</cp:revision>
  <dcterms:created xsi:type="dcterms:W3CDTF">2019-08-14T13:52:36Z</dcterms:created>
  <dcterms:modified xsi:type="dcterms:W3CDTF">2019-08-29T07:50:03Z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2019-08-14T00:00:00Z</vt:filetime>
  </property>
</Properties>
</file>