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75" r:id="rId8"/>
    <p:sldId id="262" r:id="rId9"/>
    <p:sldId id="263" r:id="rId10"/>
    <p:sldId id="269" r:id="rId11"/>
    <p:sldId id="265" r:id="rId12"/>
    <p:sldId id="264" r:id="rId13"/>
    <p:sldId id="270" r:id="rId14"/>
    <p:sldId id="271" r:id="rId15"/>
    <p:sldId id="272" r:id="rId16"/>
    <p:sldId id="273" r:id="rId17"/>
    <p:sldId id="274" r:id="rId18"/>
    <p:sldId id="266" r:id="rId19"/>
    <p:sldId id="267" r:id="rId20"/>
    <p:sldId id="26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350" y="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50;&#1044;%201920%20(1).mp4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KD (2).jpg"/>
          <p:cNvPicPr>
            <a:picLocks noChangeAspect="1"/>
          </p:cNvPicPr>
          <p:nvPr/>
        </p:nvPicPr>
        <p:blipFill>
          <a:blip r:embed="rId2" cstate="print"/>
          <a:srcRect b="145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428605"/>
            <a:ext cx="7715304" cy="4929222"/>
          </a:xfrm>
        </p:spPr>
        <p:txBody>
          <a:bodyPr>
            <a:noAutofit/>
          </a:bodyPr>
          <a:lstStyle/>
          <a:p>
            <a:r>
              <a:rPr lang="ru-RU" sz="5000" b="1" dirty="0" smtClean="0">
                <a:solidFill>
                  <a:schemeClr val="bg1"/>
                </a:solidFill>
                <a:latin typeface="Bebas Neue Bold" pitchFamily="34" charset="-52"/>
              </a:rPr>
              <a:t/>
            </a:r>
            <a:br>
              <a:rPr lang="ru-RU" sz="5000" b="1" dirty="0" smtClean="0">
                <a:solidFill>
                  <a:schemeClr val="bg1"/>
                </a:solidFill>
                <a:latin typeface="Bebas Neue Bold" pitchFamily="34" charset="-52"/>
              </a:rPr>
            </a:br>
            <a:r>
              <a:rPr lang="ru-RU" sz="5000" b="1" dirty="0" smtClean="0">
                <a:solidFill>
                  <a:schemeClr val="bg1"/>
                </a:solidFill>
                <a:latin typeface="Bebas Neue Bold" pitchFamily="34" charset="-52"/>
              </a:rPr>
              <a:t/>
            </a:r>
            <a:br>
              <a:rPr lang="ru-RU" sz="5000" b="1" dirty="0" smtClean="0">
                <a:solidFill>
                  <a:schemeClr val="bg1"/>
                </a:solidFill>
                <a:latin typeface="Bebas Neue Bold" pitchFamily="34" charset="-52"/>
              </a:rPr>
            </a:br>
            <a:r>
              <a:rPr lang="ru-RU" sz="6000" b="1" dirty="0" smtClean="0">
                <a:solidFill>
                  <a:schemeClr val="bg1"/>
                </a:solidFill>
                <a:latin typeface="Bebas Neue Bold" pitchFamily="34" charset="-52"/>
              </a:rPr>
              <a:t>Космический фестиваль</a:t>
            </a:r>
            <a:br>
              <a:rPr lang="ru-RU" sz="6000" b="1" dirty="0" smtClean="0">
                <a:solidFill>
                  <a:schemeClr val="bg1"/>
                </a:solidFill>
                <a:latin typeface="Bebas Neue Bold" pitchFamily="34" charset="-52"/>
              </a:rPr>
            </a:br>
            <a:r>
              <a:rPr lang="ru-RU" sz="6000" b="1" dirty="0" smtClean="0">
                <a:solidFill>
                  <a:schemeClr val="bg1"/>
                </a:solidFill>
                <a:latin typeface="Bebas Neue Bold" pitchFamily="34" charset="-52"/>
              </a:rPr>
              <a:t>«</a:t>
            </a:r>
            <a:r>
              <a:rPr lang="ru-RU" sz="6000" b="1" dirty="0">
                <a:solidFill>
                  <a:schemeClr val="bg1"/>
                </a:solidFill>
                <a:latin typeface="Bebas Neue Bold" pitchFamily="34" charset="-52"/>
              </a:rPr>
              <a:t>Космодень</a:t>
            </a:r>
            <a:r>
              <a:rPr lang="ru-RU" sz="6000" b="1" dirty="0" smtClean="0">
                <a:solidFill>
                  <a:schemeClr val="bg1"/>
                </a:solidFill>
                <a:latin typeface="Bebas Neue Bold" pitchFamily="34" charset="-52"/>
              </a:rPr>
              <a:t>» </a:t>
            </a:r>
            <a:br>
              <a:rPr lang="ru-RU" sz="6000" b="1" dirty="0" smtClean="0">
                <a:solidFill>
                  <a:schemeClr val="bg1"/>
                </a:solidFill>
                <a:latin typeface="Bebas Neue Bold" pitchFamily="34" charset="-52"/>
              </a:rPr>
            </a:br>
            <a:r>
              <a:rPr lang="ru-RU" sz="6000" b="1" dirty="0" smtClean="0">
                <a:solidFill>
                  <a:schemeClr val="bg1"/>
                </a:solidFill>
                <a:latin typeface="Bebas Neue Bold" pitchFamily="34" charset="-52"/>
              </a:rPr>
              <a:t/>
            </a:r>
            <a:br>
              <a:rPr lang="ru-RU" sz="6000" b="1" dirty="0" smtClean="0">
                <a:solidFill>
                  <a:schemeClr val="bg1"/>
                </a:solidFill>
                <a:latin typeface="Bebas Neue Bold" pitchFamily="34" charset="-52"/>
              </a:rPr>
            </a:br>
            <a:r>
              <a:rPr lang="ru-RU" sz="2000" b="1" dirty="0" smtClean="0">
                <a:solidFill>
                  <a:schemeClr val="bg1"/>
                </a:solidFill>
                <a:latin typeface="Bebas Neue Bold" pitchFamily="34" charset="-52"/>
              </a:rPr>
              <a:t>проект Центра развития туризма города Каменска-Уральского</a:t>
            </a:r>
            <a:br>
              <a:rPr lang="ru-RU" sz="2000" b="1" dirty="0" smtClean="0">
                <a:solidFill>
                  <a:schemeClr val="bg1"/>
                </a:solidFill>
                <a:latin typeface="Bebas Neue Bold" pitchFamily="34" charset="-52"/>
              </a:rPr>
            </a:br>
            <a:r>
              <a:rPr lang="ru-RU" sz="2000" b="1" dirty="0" smtClean="0">
                <a:solidFill>
                  <a:schemeClr val="bg1"/>
                </a:solidFill>
                <a:latin typeface="Bebas Neue Bold" pitchFamily="34" charset="-52"/>
              </a:rPr>
              <a:t>руководитель проекта –  Чистякова Марина Александровна</a:t>
            </a:r>
            <a:r>
              <a:rPr lang="en-US" sz="2000" b="1" dirty="0" smtClean="0">
                <a:solidFill>
                  <a:schemeClr val="bg1"/>
                </a:solidFill>
                <a:latin typeface="Bebas Neue Bold" pitchFamily="34" charset="-52"/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latin typeface="Bebas Neue Bold" pitchFamily="34" charset="-52"/>
              </a:rPr>
            </a:br>
            <a:endParaRPr lang="ru-RU" sz="2000" b="1" dirty="0">
              <a:solidFill>
                <a:schemeClr val="bg1"/>
              </a:solidFill>
              <a:latin typeface="Bebas Neue Bold" pitchFamily="34" charset="-52"/>
            </a:endParaRPr>
          </a:p>
        </p:txBody>
      </p:sp>
      <p:pic>
        <p:nvPicPr>
          <p:cNvPr id="5" name="Рисунок 4" descr="turiz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5272" y="5500702"/>
            <a:ext cx="1214433" cy="1214433"/>
          </a:xfrm>
          <a:prstGeom prst="rect">
            <a:avLst/>
          </a:prstGeom>
        </p:spPr>
      </p:pic>
      <p:pic>
        <p:nvPicPr>
          <p:cNvPr id="8" name="Рисунок 7" descr="логотип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620688"/>
            <a:ext cx="1335832" cy="1440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857892"/>
            <a:ext cx="9144000" cy="785818"/>
          </a:xfrm>
        </p:spPr>
        <p:txBody>
          <a:bodyPr>
            <a:noAutofit/>
          </a:bodyPr>
          <a:lstStyle/>
          <a:p>
            <a:r>
              <a:rPr lang="ru-RU" sz="1900" dirty="0" smtClean="0">
                <a:latin typeface="Bebas Neue Bold" pitchFamily="34" charset="-52"/>
              </a:rPr>
              <a:t>Участникам фестиваля было предложено выполнить 7 миссий + еще 13 дел </a:t>
            </a:r>
            <a:endParaRPr lang="ru-RU" sz="1900" dirty="0">
              <a:latin typeface="Bebas Neue Bold" pitchFamily="34" charset="-52"/>
            </a:endParaRPr>
          </a:p>
        </p:txBody>
      </p:sp>
      <p:pic>
        <p:nvPicPr>
          <p:cNvPr id="6" name="Рисунок 5" descr="DA1nO5DFY4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499992" cy="5805265"/>
          </a:xfrm>
          <a:prstGeom prst="rect">
            <a:avLst/>
          </a:prstGeom>
        </p:spPr>
      </p:pic>
      <p:pic>
        <p:nvPicPr>
          <p:cNvPr id="4" name="Рисунок 3" descr="парк Космос и Каменск-Аре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-1"/>
            <a:ext cx="4644008" cy="5813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857892"/>
            <a:ext cx="9144000" cy="1000108"/>
          </a:xfrm>
        </p:spPr>
        <p:txBody>
          <a:bodyPr>
            <a:normAutofit/>
          </a:bodyPr>
          <a:lstStyle/>
          <a:p>
            <a:r>
              <a:rPr lang="ru-RU" sz="1900" dirty="0" smtClean="0">
                <a:latin typeface="Bebas Neue Bold" pitchFamily="34" charset="-52"/>
              </a:rPr>
              <a:t>Создан рекламный видеоролик «Космодень» и за месяц до фестиваля запущен на большой муниципальный светодиодный </a:t>
            </a:r>
            <a:r>
              <a:rPr lang="ru-RU" sz="1900" dirty="0" smtClean="0">
                <a:latin typeface="Bebas Neue Bold" pitchFamily="34" charset="-52"/>
              </a:rPr>
              <a:t>экран, во всех социальных сетях и на порталах партнеров</a:t>
            </a:r>
            <a:endParaRPr lang="ru-RU" sz="1900" dirty="0">
              <a:latin typeface="Bebas Neue Bold" pitchFamily="34" charset="-52"/>
            </a:endParaRPr>
          </a:p>
        </p:txBody>
      </p:sp>
      <p:pic>
        <p:nvPicPr>
          <p:cNvPr id="5" name="КД 1920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967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43578"/>
            <a:ext cx="9144000" cy="1214422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Bebas Neue Bold" pitchFamily="34" charset="-52"/>
              </a:rPr>
              <a:t>Фестиваль «</a:t>
            </a:r>
            <a:r>
              <a:rPr lang="ru-RU" sz="1600" dirty="0" err="1" smtClean="0">
                <a:latin typeface="Bebas Neue Bold" pitchFamily="34" charset="-52"/>
              </a:rPr>
              <a:t>Космодень</a:t>
            </a:r>
            <a:r>
              <a:rPr lang="ru-RU" sz="1600" dirty="0" smtClean="0">
                <a:latin typeface="Bebas Neue Bold" pitchFamily="34" charset="-52"/>
              </a:rPr>
              <a:t>» прошёл 20 июля 2019 года. В рамках празднования Дня города.</a:t>
            </a:r>
            <a:br>
              <a:rPr lang="ru-RU" sz="1600" dirty="0" smtClean="0">
                <a:latin typeface="Bebas Neue Bold" pitchFamily="34" charset="-52"/>
              </a:rPr>
            </a:br>
            <a:r>
              <a:rPr lang="ru-RU" sz="1600" dirty="0" smtClean="0">
                <a:latin typeface="Bebas Neue Bold" pitchFamily="34" charset="-52"/>
              </a:rPr>
              <a:t>Участники должны были выполнить 7 космических миссий: </a:t>
            </a:r>
            <a:br>
              <a:rPr lang="ru-RU" sz="1600" dirty="0" smtClean="0">
                <a:latin typeface="Bebas Neue Bold" pitchFamily="34" charset="-52"/>
              </a:rPr>
            </a:br>
            <a:r>
              <a:rPr lang="ru-RU" sz="1600" dirty="0" smtClean="0">
                <a:latin typeface="Bebas Neue Bold" pitchFamily="34" charset="-52"/>
              </a:rPr>
              <a:t>… изучить небо в телескоп</a:t>
            </a:r>
            <a:endParaRPr lang="ru-RU" sz="1600" dirty="0">
              <a:latin typeface="Bebas Neue Bold" pitchFamily="34" charset="-52"/>
            </a:endParaRPr>
          </a:p>
        </p:txBody>
      </p:sp>
      <p:pic>
        <p:nvPicPr>
          <p:cNvPr id="4" name="Содержимое 3" descr="2019-07-20_(15-46-0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55007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43578"/>
            <a:ext cx="9144000" cy="121442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Bebas Neue Bold" pitchFamily="34" charset="-52"/>
              </a:rPr>
              <a:t>… </a:t>
            </a:r>
            <a:r>
              <a:rPr lang="ru-RU" sz="2000" dirty="0" smtClean="0">
                <a:latin typeface="Bebas Neue Bold" pitchFamily="34" charset="-52"/>
              </a:rPr>
              <a:t>прыгнуть с парашютом</a:t>
            </a:r>
            <a:endParaRPr lang="ru-RU" sz="2000" dirty="0">
              <a:latin typeface="Bebas Neue Bold" pitchFamily="34" charset="-52"/>
            </a:endParaRPr>
          </a:p>
        </p:txBody>
      </p:sp>
      <p:pic>
        <p:nvPicPr>
          <p:cNvPr id="9" name="Содержимое 8" descr="9zYZi8SObF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-19123"/>
            <a:ext cx="9143999" cy="5608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17232"/>
            <a:ext cx="9144000" cy="1340768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Bebas Neue Bold" pitchFamily="34" charset="-52"/>
              </a:rPr>
              <a:t/>
            </a:r>
            <a:br>
              <a:rPr lang="ru-RU" sz="1600" dirty="0" smtClean="0">
                <a:latin typeface="Bebas Neue Bold" pitchFamily="34" charset="-52"/>
              </a:rPr>
            </a:br>
            <a:r>
              <a:rPr lang="ru-RU" sz="2000" dirty="0" smtClean="0">
                <a:latin typeface="Bebas Neue Bold" pitchFamily="34" charset="-52"/>
              </a:rPr>
              <a:t> </a:t>
            </a:r>
            <a:r>
              <a:rPr lang="ru-RU" sz="2000" dirty="0" smtClean="0">
                <a:latin typeface="Bebas Neue Bold" pitchFamily="34" charset="-52"/>
              </a:rPr>
              <a:t>… сделать истребитель</a:t>
            </a:r>
            <a:endParaRPr lang="ru-RU" sz="2000" dirty="0">
              <a:latin typeface="Bebas Neue Bold" pitchFamily="34" charset="-52"/>
            </a:endParaRPr>
          </a:p>
        </p:txBody>
      </p:sp>
      <p:pic>
        <p:nvPicPr>
          <p:cNvPr id="6" name="Содержимое 11" descr="IMG_91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1"/>
            <a:ext cx="9143999" cy="5733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43578"/>
            <a:ext cx="9144000" cy="121442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Bebas Neue Bold" pitchFamily="34" charset="-52"/>
              </a:rPr>
              <a:t>… </a:t>
            </a:r>
            <a:r>
              <a:rPr lang="ru-RU" sz="2000" dirty="0" smtClean="0">
                <a:latin typeface="Bebas Neue Bold" pitchFamily="34" charset="-52"/>
              </a:rPr>
              <a:t>сделать фото в скафандре</a:t>
            </a:r>
            <a:endParaRPr lang="ru-RU" sz="2000" dirty="0">
              <a:latin typeface="Bebas Neue Bold" pitchFamily="34" charset="-52"/>
            </a:endParaRPr>
          </a:p>
        </p:txBody>
      </p:sp>
      <p:pic>
        <p:nvPicPr>
          <p:cNvPr id="6" name="Содержимое 5" descr="B9v0e5nKQb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996"/>
          <a:stretch>
            <a:fillRect/>
          </a:stretch>
        </p:blipFill>
        <p:spPr>
          <a:xfrm>
            <a:off x="0" y="0"/>
            <a:ext cx="9144000" cy="55892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43578"/>
            <a:ext cx="9144000" cy="121442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Bebas Neue Bold" pitchFamily="34" charset="-52"/>
              </a:rPr>
              <a:t>… </a:t>
            </a:r>
            <a:r>
              <a:rPr lang="ru-RU" sz="2000" dirty="0" smtClean="0">
                <a:latin typeface="Bebas Neue Bold" pitchFamily="34" charset="-52"/>
              </a:rPr>
              <a:t>сделать селфи с вертолётом</a:t>
            </a:r>
            <a:endParaRPr lang="ru-RU" sz="2000" dirty="0">
              <a:latin typeface="Bebas Neue Bold" pitchFamily="34" charset="-52"/>
            </a:endParaRPr>
          </a:p>
        </p:txBody>
      </p:sp>
      <p:pic>
        <p:nvPicPr>
          <p:cNvPr id="8" name="Содержимое 7" descr="Qb4WTdV2kq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8260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43578"/>
            <a:ext cx="9144000" cy="121442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Bebas Neue Bold" pitchFamily="34" charset="-52"/>
              </a:rPr>
              <a:t>Порисовать на гигантской раскраске - Одно из 13 дел!</a:t>
            </a:r>
            <a:br>
              <a:rPr lang="ru-RU" sz="2000" dirty="0" smtClean="0">
                <a:latin typeface="Bebas Neue Bold" pitchFamily="34" charset="-52"/>
              </a:rPr>
            </a:br>
            <a:endParaRPr lang="ru-RU" sz="2000" dirty="0">
              <a:latin typeface="Bebas Neue Bold" pitchFamily="34" charset="-52"/>
            </a:endParaRPr>
          </a:p>
        </p:txBody>
      </p:sp>
      <p:pic>
        <p:nvPicPr>
          <p:cNvPr id="6" name="Содержимое 5" descr="pGTa0tBS7S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340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43644"/>
            <a:ext cx="9144000" cy="714356"/>
          </a:xfrm>
        </p:spPr>
        <p:txBody>
          <a:bodyPr>
            <a:normAutofit/>
          </a:bodyPr>
          <a:lstStyle/>
          <a:p>
            <a:r>
              <a:rPr lang="ru-RU" sz="1900" dirty="0" smtClean="0">
                <a:latin typeface="Bebas Neue Bold" pitchFamily="34" charset="-52"/>
              </a:rPr>
              <a:t>Фестиваль «</a:t>
            </a:r>
            <a:r>
              <a:rPr lang="ru-RU" sz="1900" dirty="0" err="1" smtClean="0">
                <a:latin typeface="Bebas Neue Bold" pitchFamily="34" charset="-52"/>
              </a:rPr>
              <a:t>Космодень</a:t>
            </a:r>
            <a:r>
              <a:rPr lang="ru-RU" sz="1900" dirty="0" smtClean="0">
                <a:latin typeface="Bebas Neue Bold" pitchFamily="34" charset="-52"/>
              </a:rPr>
              <a:t>» посетили 4 000 человек,</a:t>
            </a:r>
            <a:br>
              <a:rPr lang="ru-RU" sz="1900" dirty="0" smtClean="0">
                <a:latin typeface="Bebas Neue Bold" pitchFamily="34" charset="-52"/>
              </a:rPr>
            </a:br>
            <a:r>
              <a:rPr lang="ru-RU" sz="1900" dirty="0" smtClean="0">
                <a:latin typeface="Bebas Neue Bold" pitchFamily="34" charset="-52"/>
              </a:rPr>
              <a:t> в том числе две группы туристов из Челябинской и Свердловской областей </a:t>
            </a:r>
            <a:endParaRPr lang="ru-RU" sz="1900" dirty="0">
              <a:latin typeface="Bebas Neue Bold" pitchFamily="34" charset="-52"/>
            </a:endParaRPr>
          </a:p>
        </p:txBody>
      </p:sp>
      <p:pic>
        <p:nvPicPr>
          <p:cNvPr id="5" name="Содержимое 4" descr="p8qOJs5fh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36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Bebas Neue Bold" pitchFamily="34" charset="-52"/>
              </a:rPr>
              <a:t>Отзывы о фестивале «</a:t>
            </a:r>
            <a:r>
              <a:rPr lang="ru-RU" dirty="0" err="1" smtClean="0">
                <a:latin typeface="Bebas Neue Bold" pitchFamily="34" charset="-52"/>
              </a:rPr>
              <a:t>Космодень</a:t>
            </a:r>
            <a:r>
              <a:rPr lang="ru-RU" dirty="0" smtClean="0">
                <a:latin typeface="Bebas Neue Bold" pitchFamily="34" charset="-52"/>
              </a:rPr>
              <a:t>»</a:t>
            </a:r>
            <a:endParaRPr lang="ru-RU" dirty="0">
              <a:latin typeface="Bebas Neue Bold" pitchFamily="34" charset="-52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273" t="21383" r="22390" b="44025"/>
          <a:stretch>
            <a:fillRect/>
          </a:stretch>
        </p:blipFill>
        <p:spPr bwMode="auto">
          <a:xfrm>
            <a:off x="77900" y="2143116"/>
            <a:ext cx="906610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D (2).jpg"/>
          <p:cNvPicPr>
            <a:picLocks noChangeAspect="1"/>
          </p:cNvPicPr>
          <p:nvPr/>
        </p:nvPicPr>
        <p:blipFill>
          <a:blip r:embed="rId2" cstate="print"/>
          <a:srcRect b="17937"/>
          <a:stretch>
            <a:fillRect/>
          </a:stretch>
        </p:blipFill>
        <p:spPr>
          <a:xfrm>
            <a:off x="0" y="-5305"/>
            <a:ext cx="9144000" cy="68633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ebas Neue Bold" pitchFamily="34" charset="-52"/>
              </a:rPr>
              <a:t>Предпосылки: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chemeClr val="bg1"/>
                </a:solidFill>
                <a:latin typeface="Bebas Neue Bold" pitchFamily="34" charset="-52"/>
              </a:rPr>
              <a:t>Создание нового событийного мероприятия для привлечения туристов; 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Bebas Neue Bold" pitchFamily="34" charset="-52"/>
              </a:rPr>
              <a:t>Создание нового туристического бренда «Каменск-Уральский космический».</a:t>
            </a:r>
          </a:p>
          <a:p>
            <a:pPr>
              <a:buNone/>
            </a:pPr>
            <a:endParaRPr lang="ru-RU" sz="3600" dirty="0" smtClean="0">
              <a:solidFill>
                <a:schemeClr val="bg1"/>
              </a:solidFill>
              <a:latin typeface="Bebas Neue Bold" pitchFamily="34" charset="-52"/>
            </a:endParaRP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D (2).jpg"/>
          <p:cNvPicPr>
            <a:picLocks noChangeAspect="1"/>
          </p:cNvPicPr>
          <p:nvPr/>
        </p:nvPicPr>
        <p:blipFill>
          <a:blip r:embed="rId2" cstate="print"/>
          <a:srcRect b="13924"/>
          <a:stretch>
            <a:fillRect/>
          </a:stretch>
        </p:blipFill>
        <p:spPr>
          <a:xfrm>
            <a:off x="0" y="-214338"/>
            <a:ext cx="9144000" cy="70723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442915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Bebas Neue Bold" pitchFamily="34" charset="-52"/>
              </a:rPr>
              <a:t>Спасибо за внимание. </a:t>
            </a:r>
            <a:br>
              <a:rPr lang="ru-RU" dirty="0" smtClean="0">
                <a:solidFill>
                  <a:schemeClr val="bg1"/>
                </a:solidFill>
                <a:latin typeface="Bebas Neue Bold" pitchFamily="34" charset="-52"/>
              </a:rPr>
            </a:br>
            <a:r>
              <a:rPr lang="ru-RU" dirty="0" smtClean="0">
                <a:solidFill>
                  <a:schemeClr val="bg1"/>
                </a:solidFill>
                <a:latin typeface="Bebas Neue Bold" pitchFamily="34" charset="-52"/>
              </a:rPr>
              <a:t>Приезжайте в </a:t>
            </a:r>
            <a:r>
              <a:rPr lang="ru-RU" dirty="0">
                <a:solidFill>
                  <a:schemeClr val="bg1"/>
                </a:solidFill>
                <a:latin typeface="Bebas Neue Bold" pitchFamily="34" charset="-52"/>
              </a:rPr>
              <a:t>к</a:t>
            </a:r>
            <a:r>
              <a:rPr lang="ru-RU" dirty="0" smtClean="0">
                <a:solidFill>
                  <a:schemeClr val="bg1"/>
                </a:solidFill>
                <a:latin typeface="Bebas Neue Bold" pitchFamily="34" charset="-52"/>
              </a:rPr>
              <a:t>осмический</a:t>
            </a:r>
            <a:br>
              <a:rPr lang="ru-RU" dirty="0" smtClean="0">
                <a:solidFill>
                  <a:schemeClr val="bg1"/>
                </a:solidFill>
                <a:latin typeface="Bebas Neue Bold" pitchFamily="34" charset="-52"/>
              </a:rPr>
            </a:br>
            <a:r>
              <a:rPr lang="ru-RU" dirty="0" smtClean="0">
                <a:solidFill>
                  <a:schemeClr val="bg1"/>
                </a:solidFill>
                <a:latin typeface="Bebas Neue Bold" pitchFamily="34" charset="-52"/>
              </a:rPr>
              <a:t> </a:t>
            </a:r>
            <a:r>
              <a:rPr lang="ru-RU" dirty="0">
                <a:solidFill>
                  <a:schemeClr val="bg1"/>
                </a:solidFill>
                <a:latin typeface="Bebas Neue Bold" pitchFamily="34" charset="-52"/>
              </a:rPr>
              <a:t>К</a:t>
            </a:r>
            <a:r>
              <a:rPr lang="ru-RU" dirty="0" smtClean="0">
                <a:solidFill>
                  <a:schemeClr val="bg1"/>
                </a:solidFill>
                <a:latin typeface="Bebas Neue Bold" pitchFamily="34" charset="-52"/>
              </a:rPr>
              <a:t>аменск-Уральский!</a:t>
            </a:r>
            <a:endParaRPr lang="ru-RU" dirty="0">
              <a:solidFill>
                <a:schemeClr val="bg1"/>
              </a:solidFill>
              <a:latin typeface="Bebas Neue Bold" pitchFamily="34" charset="-52"/>
            </a:endParaRPr>
          </a:p>
        </p:txBody>
      </p:sp>
      <p:pic>
        <p:nvPicPr>
          <p:cNvPr id="5" name="Рисунок 4" descr="qr-cod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4143380"/>
            <a:ext cx="1257300" cy="125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00768"/>
            <a:ext cx="9144000" cy="714380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Bebas Neue Bold" pitchFamily="34" charset="-52"/>
              </a:rPr>
              <a:t/>
            </a:r>
            <a:br>
              <a:rPr lang="ru-RU" sz="1600" dirty="0" smtClean="0">
                <a:latin typeface="Bebas Neue Bold" pitchFamily="34" charset="-52"/>
              </a:rPr>
            </a:br>
            <a:r>
              <a:rPr lang="ru-RU" sz="1600" dirty="0" smtClean="0">
                <a:latin typeface="Bebas Neue Bold" pitchFamily="34" charset="-52"/>
              </a:rPr>
              <a:t>Советский космонавт Павел Беляев жил в Каменске-Уральском и именно в Каменске «заразился» мечтой о космосе. Космический фестиваль «</a:t>
            </a:r>
            <a:r>
              <a:rPr lang="ru-RU" sz="1600" dirty="0" err="1" smtClean="0">
                <a:latin typeface="Bebas Neue Bold" pitchFamily="34" charset="-52"/>
              </a:rPr>
              <a:t>Космодень</a:t>
            </a:r>
            <a:r>
              <a:rPr lang="ru-RU" sz="1600" dirty="0" smtClean="0">
                <a:latin typeface="Bebas Neue Bold" pitchFamily="34" charset="-52"/>
              </a:rPr>
              <a:t>» - событие в его честь!</a:t>
            </a:r>
            <a:endParaRPr lang="ru-RU" sz="1600" dirty="0">
              <a:latin typeface="Bebas Neue Bold" pitchFamily="34" charset="-52"/>
            </a:endParaRPr>
          </a:p>
        </p:txBody>
      </p:sp>
      <p:pic>
        <p:nvPicPr>
          <p:cNvPr id="4" name="Содержимое 3" descr="Screenshot_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59293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86454"/>
            <a:ext cx="9144000" cy="1071546"/>
          </a:xfrm>
        </p:spPr>
        <p:txBody>
          <a:bodyPr>
            <a:normAutofit fontScale="90000"/>
          </a:bodyPr>
          <a:lstStyle/>
          <a:p>
            <a:r>
              <a:rPr lang="ru-RU" sz="2100" dirty="0" smtClean="0">
                <a:latin typeface="Bebas Neue Bold" pitchFamily="34" charset="-52"/>
              </a:rPr>
              <a:t>В Каменске-Уральском сохранилась школа, где учился</a:t>
            </a:r>
            <a:r>
              <a:rPr lang="en-US" sz="2100" dirty="0" smtClean="0">
                <a:latin typeface="Bebas Neue Bold" pitchFamily="34" charset="-52"/>
              </a:rPr>
              <a:t> </a:t>
            </a:r>
            <a:r>
              <a:rPr lang="ru-RU" sz="2100" dirty="0" smtClean="0">
                <a:latin typeface="Bebas Neue Bold" pitchFamily="34" charset="-52"/>
              </a:rPr>
              <a:t>Павел Беляев. Там хранится его классный журнал и школьные фотографии. Работает  завод, на котором Беляев трудился с 1942 по 1943 годы.</a:t>
            </a:r>
            <a:br>
              <a:rPr lang="ru-RU" sz="2100" dirty="0" smtClean="0">
                <a:latin typeface="Bebas Neue Bold" pitchFamily="34" charset="-52"/>
              </a:rPr>
            </a:br>
            <a:r>
              <a:rPr lang="ru-RU" sz="2100" dirty="0" smtClean="0">
                <a:solidFill>
                  <a:srgbClr val="C00000"/>
                </a:solidFill>
                <a:latin typeface="Bebas Neue Bold" pitchFamily="34" charset="-52"/>
              </a:rPr>
              <a:t>Эти объекты могут быть интересны туристам!</a:t>
            </a:r>
            <a:r>
              <a:rPr lang="ru-RU" sz="1800" dirty="0" smtClean="0">
                <a:latin typeface="Bebas Neue Bold" pitchFamily="34" charset="-52"/>
              </a:rPr>
              <a:t/>
            </a:r>
            <a:br>
              <a:rPr lang="ru-RU" sz="1800" dirty="0" smtClean="0">
                <a:latin typeface="Bebas Neue Bold" pitchFamily="34" charset="-52"/>
              </a:rPr>
            </a:br>
            <a:endParaRPr lang="ru-RU" sz="1800" dirty="0"/>
          </a:p>
        </p:txBody>
      </p:sp>
      <p:pic>
        <p:nvPicPr>
          <p:cNvPr id="4" name="Рисунок 3" descr="DnnYkL7XoAAc84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643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86388"/>
            <a:ext cx="9144000" cy="1571612"/>
          </a:xfrm>
        </p:spPr>
        <p:txBody>
          <a:bodyPr>
            <a:noAutofit/>
          </a:bodyPr>
          <a:lstStyle/>
          <a:p>
            <a:r>
              <a:rPr lang="ru-RU" sz="1900" dirty="0">
                <a:latin typeface="Bebas Neue Bold" pitchFamily="34" charset="-52"/>
              </a:rPr>
              <a:t>В</a:t>
            </a:r>
            <a:r>
              <a:rPr lang="ru-RU" sz="1900" dirty="0" smtClean="0">
                <a:latin typeface="Bebas Neue Bold" pitchFamily="34" charset="-52"/>
              </a:rPr>
              <a:t>оинская часть, которая находится под Каменском-Уральским, занимается обеспечением космических полетов. Наши военные встречают космонавтов, когда они возвращаются за землю из космоса.</a:t>
            </a:r>
            <a:r>
              <a:rPr lang="ru-RU" sz="1900" dirty="0" smtClean="0"/>
              <a:t> </a:t>
            </a:r>
            <a:br>
              <a:rPr lang="ru-RU" sz="1900" dirty="0" smtClean="0"/>
            </a:br>
            <a:r>
              <a:rPr lang="ru-RU" sz="1900" dirty="0" smtClean="0">
                <a:solidFill>
                  <a:srgbClr val="C00000"/>
                </a:solidFill>
                <a:latin typeface="Bebas Neue Bold" pitchFamily="34" charset="-52"/>
              </a:rPr>
              <a:t>В часть на экскурсии могут попасть не только школьники Каменска-Уральского, но и школьники Уральского Федерального Округа! В месяц одна группа из 20-40 человек.</a:t>
            </a:r>
            <a:endParaRPr lang="ru-RU" sz="1900" dirty="0">
              <a:solidFill>
                <a:srgbClr val="C00000"/>
              </a:solidFill>
              <a:latin typeface="Bebas Neue Bold" pitchFamily="34" charset="-52"/>
            </a:endParaRPr>
          </a:p>
        </p:txBody>
      </p:sp>
      <p:pic>
        <p:nvPicPr>
          <p:cNvPr id="4" name="Рисунок 3" descr="uxVZMkWyS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286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57192"/>
            <a:ext cx="9144000" cy="1486518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Bebas Neue Bold" pitchFamily="34" charset="-52"/>
              </a:rPr>
              <a:t>КАМЕНСК-УРАЛЬСКИЙ – город, в котором РАЗРАБАТЫВАЛИ РАДИОВЫСОТОМЕРЫ «ПЛАНЕТА». Они ОБЕСПЕЧИВАЛИ КОСМИЧЕСКИМ АППАРАТАМ МЯГКУЮ ПОСАДКУ НА ЛУНУ! </a:t>
            </a:r>
            <a:br>
              <a:rPr lang="ru-RU" sz="1600" dirty="0" smtClean="0">
                <a:latin typeface="Bebas Neue Bold" pitchFamily="34" charset="-52"/>
              </a:rPr>
            </a:br>
            <a:r>
              <a:rPr lang="ru-RU" sz="1600" dirty="0" smtClean="0">
                <a:latin typeface="Bebas Neue Bold" pitchFamily="34" charset="-52"/>
              </a:rPr>
              <a:t>Разработкой «Планеты» занимались конструкторы каменского бюро «</a:t>
            </a:r>
            <a:r>
              <a:rPr lang="ru-RU" sz="1600" dirty="0" smtClean="0">
                <a:latin typeface="Bebas Neue Bold" pitchFamily="34" charset="-52"/>
              </a:rPr>
              <a:t>Деталь».</a:t>
            </a:r>
            <a:br>
              <a:rPr lang="ru-RU" sz="1600" dirty="0" smtClean="0">
                <a:latin typeface="Bebas Neue Bold" pitchFamily="34" charset="-52"/>
              </a:rPr>
            </a:br>
            <a:r>
              <a:rPr lang="ru-RU" sz="1600" dirty="0" smtClean="0">
                <a:latin typeface="Bebas Neue Bold" pitchFamily="34" charset="-52"/>
              </a:rPr>
              <a:t>Сегодня - </a:t>
            </a:r>
            <a:r>
              <a:rPr lang="ru-RU" sz="1600" dirty="0" smtClean="0">
                <a:latin typeface="Bebas Neue Bold" pitchFamily="34" charset="-52"/>
              </a:rPr>
              <a:t>Уральское </a:t>
            </a:r>
            <a:r>
              <a:rPr lang="ru-RU" sz="1600" dirty="0" smtClean="0">
                <a:latin typeface="Bebas Neue Bold" pitchFamily="34" charset="-52"/>
              </a:rPr>
              <a:t>проектно-конструкторское бюро «Деталь» является ведущим предприятием России по разработке и производству радиовысотомеров и </a:t>
            </a:r>
            <a:r>
              <a:rPr lang="ru-RU" sz="1600" dirty="0" err="1" smtClean="0">
                <a:latin typeface="Bebas Neue Bold" pitchFamily="34" charset="-52"/>
              </a:rPr>
              <a:t>радиовысотомерных</a:t>
            </a:r>
            <a:r>
              <a:rPr lang="ru-RU" sz="1600" dirty="0" smtClean="0">
                <a:latin typeface="Bebas Neue Bold" pitchFamily="34" charset="-52"/>
              </a:rPr>
              <a:t> систем для авиационной и </a:t>
            </a:r>
            <a:r>
              <a:rPr lang="ru-RU" sz="1600" dirty="0" smtClean="0">
                <a:latin typeface="Bebas Neue Bold" pitchFamily="34" charset="-52"/>
              </a:rPr>
              <a:t>ракетно-космической техники. </a:t>
            </a:r>
            <a:r>
              <a:rPr lang="ru-RU" sz="1600" dirty="0" smtClean="0">
                <a:latin typeface="Bebas Neue Bold" pitchFamily="34" charset="-52"/>
              </a:rPr>
              <a:t/>
            </a:r>
            <a:br>
              <a:rPr lang="ru-RU" sz="1600" dirty="0" smtClean="0">
                <a:latin typeface="Bebas Neue Bold" pitchFamily="34" charset="-52"/>
              </a:rPr>
            </a:br>
            <a:r>
              <a:rPr lang="ru-RU" sz="1600" dirty="0" smtClean="0">
                <a:solidFill>
                  <a:srgbClr val="C00000"/>
                </a:solidFill>
                <a:latin typeface="Bebas Neue Bold" pitchFamily="34" charset="-52"/>
              </a:rPr>
              <a:t>На предприятии проходят экскурсии для старшеклассников</a:t>
            </a:r>
            <a:r>
              <a:rPr lang="ru-RU" sz="1600" dirty="0">
                <a:solidFill>
                  <a:srgbClr val="C00000"/>
                </a:solidFill>
                <a:latin typeface="Bebas Neue Bold" pitchFamily="34" charset="-52"/>
              </a:rPr>
              <a:t>! В месяц </a:t>
            </a:r>
            <a:r>
              <a:rPr lang="ru-RU" sz="1600" dirty="0" smtClean="0">
                <a:solidFill>
                  <a:srgbClr val="C00000"/>
                </a:solidFill>
                <a:latin typeface="Bebas Neue Bold" pitchFamily="34" charset="-52"/>
              </a:rPr>
              <a:t>на заводе могут принять одну группу из 20 детей.</a:t>
            </a:r>
            <a:endParaRPr lang="ru-RU" sz="1600" dirty="0">
              <a:solidFill>
                <a:srgbClr val="C00000"/>
              </a:solidFill>
              <a:latin typeface="Bebas Neue Bold" pitchFamily="34" charset="-52"/>
            </a:endParaRPr>
          </a:p>
        </p:txBody>
      </p:sp>
      <p:pic>
        <p:nvPicPr>
          <p:cNvPr id="4" name="Рисунок 3" descr="80xzKM1FuB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0"/>
            <a:ext cx="3960440" cy="4765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857892"/>
            <a:ext cx="9144000" cy="785818"/>
          </a:xfrm>
        </p:spPr>
        <p:txBody>
          <a:bodyPr>
            <a:noAutofit/>
          </a:bodyPr>
          <a:lstStyle/>
          <a:p>
            <a:r>
              <a:rPr lang="ru-RU" sz="1900" dirty="0" smtClean="0">
                <a:latin typeface="Bebas Neue Bold" pitchFamily="34" charset="-52"/>
              </a:rPr>
              <a:t>Специалисты Центра Развития Туризма Каменска-Уральского придумали  и реализовали</a:t>
            </a:r>
            <a:br>
              <a:rPr lang="ru-RU" sz="1900" dirty="0" smtClean="0">
                <a:latin typeface="Bebas Neue Bold" pitchFamily="34" charset="-52"/>
              </a:rPr>
            </a:br>
            <a:r>
              <a:rPr lang="ru-RU" sz="1900" dirty="0" smtClean="0">
                <a:latin typeface="Bebas Neue Bold" pitchFamily="34" charset="-52"/>
              </a:rPr>
              <a:t>первый </a:t>
            </a:r>
            <a:r>
              <a:rPr lang="ru-RU" sz="1900" dirty="0" err="1" smtClean="0">
                <a:latin typeface="Bebas Neue Bold" pitchFamily="34" charset="-52"/>
              </a:rPr>
              <a:t>каменский</a:t>
            </a:r>
            <a:r>
              <a:rPr lang="ru-RU" sz="1900" dirty="0" smtClean="0">
                <a:latin typeface="Bebas Neue Bold" pitchFamily="34" charset="-52"/>
              </a:rPr>
              <a:t> космический фестиваль «</a:t>
            </a:r>
            <a:r>
              <a:rPr lang="ru-RU" sz="1900" dirty="0" err="1" smtClean="0">
                <a:latin typeface="Bebas Neue Bold" pitchFamily="34" charset="-52"/>
              </a:rPr>
              <a:t>Космодень</a:t>
            </a:r>
            <a:r>
              <a:rPr lang="ru-RU" sz="1900" dirty="0" smtClean="0">
                <a:latin typeface="Bebas Neue Bold" pitchFamily="34" charset="-52"/>
              </a:rPr>
              <a:t>». </a:t>
            </a:r>
            <a:endParaRPr lang="ru-RU" sz="1900" dirty="0">
              <a:latin typeface="Bebas Neue Bold" pitchFamily="34" charset="-52"/>
            </a:endParaRPr>
          </a:p>
        </p:txBody>
      </p:sp>
      <p:pic>
        <p:nvPicPr>
          <p:cNvPr id="6" name="Рисунок 5" descr="логотип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0"/>
            <a:ext cx="2215446" cy="2388472"/>
          </a:xfrm>
          <a:prstGeom prst="rect">
            <a:avLst/>
          </a:prstGeom>
        </p:spPr>
      </p:pic>
      <p:pic>
        <p:nvPicPr>
          <p:cNvPr id="7" name="Рисунок 6" descr="32.jpg"/>
          <p:cNvPicPr>
            <a:picLocks noChangeAspect="1"/>
          </p:cNvPicPr>
          <p:nvPr/>
        </p:nvPicPr>
        <p:blipFill>
          <a:blip r:embed="rId3" cstate="print"/>
          <a:srcRect l="1524" t="5107" r="8668" b="3061"/>
          <a:stretch>
            <a:fillRect/>
          </a:stretch>
        </p:blipFill>
        <p:spPr>
          <a:xfrm>
            <a:off x="0" y="2420888"/>
            <a:ext cx="4606754" cy="3140968"/>
          </a:xfrm>
          <a:prstGeom prst="rect">
            <a:avLst/>
          </a:prstGeom>
        </p:spPr>
      </p:pic>
      <p:pic>
        <p:nvPicPr>
          <p:cNvPr id="8" name="Рисунок 7" descr="sq6NlGxBXXI.jpg"/>
          <p:cNvPicPr>
            <a:picLocks noChangeAspect="1"/>
          </p:cNvPicPr>
          <p:nvPr/>
        </p:nvPicPr>
        <p:blipFill>
          <a:blip r:embed="rId4" cstate="print"/>
          <a:srcRect b="8001"/>
          <a:stretch>
            <a:fillRect/>
          </a:stretch>
        </p:blipFill>
        <p:spPr>
          <a:xfrm>
            <a:off x="4572000" y="2420888"/>
            <a:ext cx="4572000" cy="3154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72206"/>
            <a:ext cx="9144000" cy="785794"/>
          </a:xfrm>
        </p:spPr>
        <p:txBody>
          <a:bodyPr>
            <a:normAutofit/>
          </a:bodyPr>
          <a:lstStyle/>
          <a:p>
            <a:r>
              <a:rPr lang="ru-RU" sz="1900" dirty="0" smtClean="0">
                <a:latin typeface="Bebas Neue Bold" pitchFamily="34" charset="-52"/>
              </a:rPr>
              <a:t>Был создан логотип фестиваля «</a:t>
            </a:r>
            <a:r>
              <a:rPr lang="ru-RU" sz="1900" dirty="0" err="1" smtClean="0">
                <a:latin typeface="Bebas Neue Bold" pitchFamily="34" charset="-52"/>
              </a:rPr>
              <a:t>Космодень</a:t>
            </a:r>
            <a:r>
              <a:rPr lang="ru-RU" sz="1900" dirty="0" smtClean="0">
                <a:latin typeface="Bebas Neue Bold" pitchFamily="34" charset="-52"/>
              </a:rPr>
              <a:t>» и выпущена сувенирная продукция </a:t>
            </a:r>
            <a:endParaRPr lang="ru-RU" sz="1900" dirty="0">
              <a:latin typeface="Bebas Neue Bold" pitchFamily="34" charset="-52"/>
            </a:endParaRPr>
          </a:p>
        </p:txBody>
      </p:sp>
      <p:pic>
        <p:nvPicPr>
          <p:cNvPr id="5" name="Рисунок 4" descr="_VwfJmO0Cg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-5400000">
            <a:off x="1609967" y="-1609968"/>
            <a:ext cx="5924065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857892"/>
            <a:ext cx="9144000" cy="785818"/>
          </a:xfrm>
        </p:spPr>
        <p:txBody>
          <a:bodyPr>
            <a:noAutofit/>
          </a:bodyPr>
          <a:lstStyle/>
          <a:p>
            <a:r>
              <a:rPr lang="ru-RU" sz="1900" dirty="0" smtClean="0">
                <a:latin typeface="Bebas Neue Bold" pitchFamily="34" charset="-52"/>
              </a:rPr>
              <a:t>Разработана афиша и программа фестиваля</a:t>
            </a:r>
            <a:endParaRPr lang="ru-RU" sz="1900" dirty="0">
              <a:latin typeface="Bebas Neue Bold" pitchFamily="34" charset="-52"/>
            </a:endParaRPr>
          </a:p>
        </p:txBody>
      </p:sp>
      <p:pic>
        <p:nvPicPr>
          <p:cNvPr id="9" name="Рисунок 8" descr="knlvJcI_b1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5661248"/>
          </a:xfrm>
          <a:prstGeom prst="rect">
            <a:avLst/>
          </a:prstGeom>
        </p:spPr>
      </p:pic>
      <p:pic>
        <p:nvPicPr>
          <p:cNvPr id="5" name="Рисунок 4" descr="программа на космодень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5661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191</Words>
  <Application>Microsoft Office PowerPoint</Application>
  <PresentationFormat>Экран (4:3)</PresentationFormat>
  <Paragraphs>22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 Космический фестиваль «Космодень»   проект Центра развития туризма города Каменска-Уральского руководитель проекта –  Чистякова Марина Александровна </vt:lpstr>
      <vt:lpstr>Предпосылки:</vt:lpstr>
      <vt:lpstr> Советский космонавт Павел Беляев жил в Каменске-Уральском и именно в Каменске «заразился» мечтой о космосе. Космический фестиваль «Космодень» - событие в его честь!</vt:lpstr>
      <vt:lpstr>В Каменске-Уральском сохранилась школа, где учился Павел Беляев. Там хранится его классный журнал и школьные фотографии. Работает  завод, на котором Беляев трудился с 1942 по 1943 годы. Эти объекты могут быть интересны туристам! </vt:lpstr>
      <vt:lpstr>Воинская часть, которая находится под Каменском-Уральским, занимается обеспечением космических полетов. Наши военные встречают космонавтов, когда они возвращаются за землю из космоса.  В часть на экскурсии могут попасть не только школьники Каменска-Уральского, но и школьники Уральского Федерального Округа! В месяц одна группа из 20-40 человек.</vt:lpstr>
      <vt:lpstr>КАМЕНСК-УРАЛЬСКИЙ – город, в котором РАЗРАБАТЫВАЛИ РАДИОВЫСОТОМЕРЫ «ПЛАНЕТА». Они ОБЕСПЕЧИВАЛИ КОСМИЧЕСКИМ АППАРАТАМ МЯГКУЮ ПОСАДКУ НА ЛУНУ!  Разработкой «Планеты» занимались конструкторы каменского бюро «Деталь». Сегодня - Уральское проектно-конструкторское бюро «Деталь» является ведущим предприятием России по разработке и производству радиовысотомеров и радиовысотомерных систем для авиационной и ракетно-космической техники.  На предприятии проходят экскурсии для старшеклассников! В месяц на заводе могут принять одну группу из 20 детей.</vt:lpstr>
      <vt:lpstr>Специалисты Центра Развития Туризма Каменска-Уральского придумали  и реализовали первый каменский космический фестиваль «Космодень». </vt:lpstr>
      <vt:lpstr>Был создан логотип фестиваля «Космодень» и выпущена сувенирная продукция </vt:lpstr>
      <vt:lpstr>Разработана афиша и программа фестиваля</vt:lpstr>
      <vt:lpstr>Участникам фестиваля было предложено выполнить 7 миссий + еще 13 дел </vt:lpstr>
      <vt:lpstr>Создан рекламный видеоролик «Космодень» и за месяц до фестиваля запущен на большой муниципальный светодиодный экран, во всех социальных сетях и на порталах партнеров</vt:lpstr>
      <vt:lpstr>Фестиваль «Космодень» прошёл 20 июля 2019 года. В рамках празднования Дня города. Участники должны были выполнить 7 космических миссий:  … изучить небо в телескоп</vt:lpstr>
      <vt:lpstr>… прыгнуть с парашютом</vt:lpstr>
      <vt:lpstr>  … сделать истребитель</vt:lpstr>
      <vt:lpstr>… сделать фото в скафандре</vt:lpstr>
      <vt:lpstr>… сделать селфи с вертолётом</vt:lpstr>
      <vt:lpstr>Порисовать на гигантской раскраске - Одно из 13 дел! </vt:lpstr>
      <vt:lpstr>Фестиваль «Космодень» посетили 4 000 человек,  в том числе две группы туристов из Челябинской и Свердловской областей </vt:lpstr>
      <vt:lpstr>Отзывы о фестивале «Космодень»</vt:lpstr>
      <vt:lpstr>Спасибо за внимание.  Приезжайте в космический  Каменск-Уральский!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Первый каменский космический фестиваль «Космодень»</dc:title>
  <dc:creator>User</dc:creator>
  <cp:lastModifiedBy>Пользователь Windows</cp:lastModifiedBy>
  <cp:revision>33</cp:revision>
  <dcterms:created xsi:type="dcterms:W3CDTF">2019-08-27T09:25:12Z</dcterms:created>
  <dcterms:modified xsi:type="dcterms:W3CDTF">2019-09-06T08:28:33Z</dcterms:modified>
</cp:coreProperties>
</file>