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2" r:id="rId2"/>
    <p:sldId id="276" r:id="rId3"/>
    <p:sldId id="280" r:id="rId4"/>
    <p:sldId id="335" r:id="rId5"/>
    <p:sldId id="333" r:id="rId6"/>
    <p:sldId id="334" r:id="rId7"/>
    <p:sldId id="279" r:id="rId8"/>
    <p:sldId id="336" r:id="rId9"/>
    <p:sldId id="33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C32"/>
    <a:srgbClr val="EC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>
        <p:scale>
          <a:sx n="70" d="100"/>
          <a:sy n="70" d="100"/>
        </p:scale>
        <p:origin x="-444" y="-948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96791462028209"/>
          <c:y val="4.1885189535807339E-2"/>
          <c:w val="0.80599057183780343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2017/2018</c:v>
                </c:pt>
                <c:pt idx="1">
                  <c:v>1 кв. 2018/1 кв. 2019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643996</c:v>
                </c:pt>
                <c:pt idx="1">
                  <c:v>208166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2017/2018</c:v>
                </c:pt>
                <c:pt idx="1">
                  <c:v>1 кв. 2018/1 кв. 2019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778617</c:v>
                </c:pt>
                <c:pt idx="1">
                  <c:v>241888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73248"/>
        <c:axId val="65979136"/>
      </c:barChart>
      <c:catAx>
        <c:axId val="65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979136"/>
        <c:crosses val="autoZero"/>
        <c:auto val="1"/>
        <c:lblAlgn val="ctr"/>
        <c:lblOffset val="100"/>
        <c:noMultiLvlLbl val="0"/>
      </c:catAx>
      <c:valAx>
        <c:axId val="6597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59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1E794-8106-4923-BE37-AC34F4A930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531FF98-199C-4880-83D5-19BA447F870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+21%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0B113-6EEA-4E30-B9D6-6D827B90034E}" type="sibTrans" cxnId="{CC7942F3-CEC7-4615-824F-82F422E9007C}">
      <dgm:prSet/>
      <dgm:spPr/>
      <dgm:t>
        <a:bodyPr/>
        <a:lstStyle/>
        <a:p>
          <a:endParaRPr lang="ru-RU"/>
        </a:p>
      </dgm:t>
    </dgm:pt>
    <dgm:pt modelId="{8607DECC-1D26-436F-AFCB-F0CAD539D187}" type="parTrans" cxnId="{CC7942F3-CEC7-4615-824F-82F422E9007C}">
      <dgm:prSet/>
      <dgm:spPr/>
      <dgm:t>
        <a:bodyPr/>
        <a:lstStyle/>
        <a:p>
          <a:endParaRPr lang="ru-RU"/>
        </a:p>
      </dgm:t>
    </dgm:pt>
    <dgm:pt modelId="{CD928356-E284-415D-B214-CD90403416D2}" type="pres">
      <dgm:prSet presAssocID="{7511E794-8106-4923-BE37-AC34F4A930AE}" presName="arrowDiagram" presStyleCnt="0">
        <dgm:presLayoutVars>
          <dgm:chMax val="5"/>
          <dgm:dir/>
          <dgm:resizeHandles val="exact"/>
        </dgm:presLayoutVars>
      </dgm:prSet>
      <dgm:spPr/>
    </dgm:pt>
    <dgm:pt modelId="{A7C9D7A0-6902-4180-9C3A-3E04EE358F55}" type="pres">
      <dgm:prSet presAssocID="{7511E794-8106-4923-BE37-AC34F4A930AE}" presName="arrow" presStyleLbl="bgShp" presStyleIdx="0" presStyleCnt="1" custAng="20269357" custScaleY="113913" custLinFactNeighborX="-2671" custLinFactNeighborY="0"/>
      <dgm:spPr/>
    </dgm:pt>
    <dgm:pt modelId="{CC2E1134-5460-447F-8977-24F38C1B5E5E}" type="pres">
      <dgm:prSet presAssocID="{7511E794-8106-4923-BE37-AC34F4A930AE}" presName="arrowDiagram1" presStyleCnt="0">
        <dgm:presLayoutVars>
          <dgm:bulletEnabled val="1"/>
        </dgm:presLayoutVars>
      </dgm:prSet>
      <dgm:spPr/>
    </dgm:pt>
    <dgm:pt modelId="{B22FCE60-979A-4764-93F1-AC7EF3D4EC59}" type="pres">
      <dgm:prSet presAssocID="{B531FF98-199C-4880-83D5-19BA447F8701}" presName="bullet1" presStyleLbl="node1" presStyleIdx="0" presStyleCnt="1" custLinFactX="-200000" custLinFactY="100000" custLinFactNeighborX="-278592" custLinFactNeighborY="101014"/>
      <dgm:spPr/>
    </dgm:pt>
    <dgm:pt modelId="{99A51DA4-B27C-4D6B-A7D5-14D6405F0DB3}" type="pres">
      <dgm:prSet presAssocID="{B531FF98-199C-4880-83D5-19BA447F8701}" presName="textBox1" presStyleLbl="revTx" presStyleIdx="0" presStyleCnt="1" custLinFactNeighborX="-42204" custLinFactNeighborY="-4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AB3C6-B7D4-402A-BED7-B2F62B4953C1}" type="presOf" srcId="{B531FF98-199C-4880-83D5-19BA447F8701}" destId="{99A51DA4-B27C-4D6B-A7D5-14D6405F0DB3}" srcOrd="0" destOrd="0" presId="urn:microsoft.com/office/officeart/2005/8/layout/arrow2"/>
    <dgm:cxn modelId="{CC7942F3-CEC7-4615-824F-82F422E9007C}" srcId="{7511E794-8106-4923-BE37-AC34F4A930AE}" destId="{B531FF98-199C-4880-83D5-19BA447F8701}" srcOrd="0" destOrd="0" parTransId="{8607DECC-1D26-436F-AFCB-F0CAD539D187}" sibTransId="{FE10B113-6EEA-4E30-B9D6-6D827B90034E}"/>
    <dgm:cxn modelId="{149400A4-E07F-43E1-BC50-B214867624C8}" type="presOf" srcId="{7511E794-8106-4923-BE37-AC34F4A930AE}" destId="{CD928356-E284-415D-B214-CD90403416D2}" srcOrd="0" destOrd="0" presId="urn:microsoft.com/office/officeart/2005/8/layout/arrow2"/>
    <dgm:cxn modelId="{660CA4AA-A6AE-42A5-9505-286F4F78AC60}" type="presParOf" srcId="{CD928356-E284-415D-B214-CD90403416D2}" destId="{A7C9D7A0-6902-4180-9C3A-3E04EE358F55}" srcOrd="0" destOrd="0" presId="urn:microsoft.com/office/officeart/2005/8/layout/arrow2"/>
    <dgm:cxn modelId="{DCE62E61-B826-4117-83D1-3E5D17E2A6A0}" type="presParOf" srcId="{CD928356-E284-415D-B214-CD90403416D2}" destId="{CC2E1134-5460-447F-8977-24F38C1B5E5E}" srcOrd="1" destOrd="0" presId="urn:microsoft.com/office/officeart/2005/8/layout/arrow2"/>
    <dgm:cxn modelId="{2EF2DA1C-CED7-4942-B877-F9DAAB0BBC49}" type="presParOf" srcId="{CC2E1134-5460-447F-8977-24F38C1B5E5E}" destId="{B22FCE60-979A-4764-93F1-AC7EF3D4EC59}" srcOrd="0" destOrd="0" presId="urn:microsoft.com/office/officeart/2005/8/layout/arrow2"/>
    <dgm:cxn modelId="{206C1217-8E17-4C58-918F-2EC847DFB0B7}" type="presParOf" srcId="{CC2E1134-5460-447F-8977-24F38C1B5E5E}" destId="{99A51DA4-B27C-4D6B-A7D5-14D6405F0DB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039A8-7149-4928-9787-E5EA465D0584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4E2004-E305-45E0-9D66-D0E731EAF038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Организаторы: </a:t>
          </a:r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                  </a:t>
          </a:r>
        </a:p>
        <a:p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Департамент туризма Приморского края</a:t>
          </a:r>
        </a:p>
        <a:p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АНО «Туристско-информационный центр Приморского края»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033F0-A9C5-4CFB-94F6-70196D8B422C}" type="parTrans" cxnId="{E9980F14-2147-4932-B14B-955A2D9E09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A150A-B180-4C23-A4A8-C2DDCF5551D4}" type="sibTrans" cxnId="{E9980F14-2147-4932-B14B-955A2D9E09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9D6242-9CA1-4050-96AC-93C61AD9D77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Соорганизаторы: </a:t>
          </a:r>
        </a:p>
        <a:p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Департамент по делам молодежи Приморского края </a:t>
          </a:r>
        </a:p>
        <a:p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Приморская краевая молодежная общественная организация «Волонтер Приморья»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86AC5-092A-4D25-856B-42C4754A31E7}" type="parTrans" cxnId="{521B6AFE-BAFF-479B-A6F8-40DB9A05D3C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664DE-99D0-4D98-84E0-F319D978F6B5}" type="sibTrans" cxnId="{521B6AFE-BAFF-479B-A6F8-40DB9A05D3C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67555-71A5-48D2-8EC6-3772CEF3E4A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Волонтеры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(добровольцы)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1B26C-7351-457C-9271-CA8B84571D9B}" type="parTrans" cxnId="{5A47AC77-E957-4B4D-93F9-43E79C299D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8BC0F-DCB9-4AC2-ADE2-CFB293BEAE16}" type="sibTrans" cxnId="{5A47AC77-E957-4B4D-93F9-43E79C299D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483BE-27DE-47A7-A8E6-C2E2348B963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Партнеры: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Вузы города Владивостока, ООО «Аквилон», «Владгифтс», 2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GIS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C1F27-C2C1-43BA-94D5-466095A64B70}" type="parTrans" cxnId="{9344FC5F-BB8E-4721-8E27-136234F823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007A39-6FA3-4735-B8BE-4907D269366D}" type="sibTrans" cxnId="{9344FC5F-BB8E-4721-8E27-136234F823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7D419-5169-478F-B829-7383C0BE8C11}" type="pres">
      <dgm:prSet presAssocID="{EBC039A8-7149-4928-9787-E5EA465D05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D11DA-4728-43DC-997E-E693AB28B1F7}" type="pres">
      <dgm:prSet presAssocID="{8E4E2004-E305-45E0-9D66-D0E731EAF038}" presName="node" presStyleLbl="node1" presStyleIdx="0" presStyleCnt="4" custScaleX="84123" custLinFactNeighborX="-84" custLinFactNeighborY="-26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27B43-347C-4AB0-BB1D-54D4E353AE60}" type="pres">
      <dgm:prSet presAssocID="{6A6A150A-B180-4C23-A4A8-C2DDCF5551D4}" presName="sibTrans" presStyleCnt="0"/>
      <dgm:spPr/>
    </dgm:pt>
    <dgm:pt modelId="{0653CF94-07D5-408C-8E57-1BCD5954D9C3}" type="pres">
      <dgm:prSet presAssocID="{F79D6242-9CA1-4050-96AC-93C61AD9D77E}" presName="node" presStyleLbl="node1" presStyleIdx="1" presStyleCnt="4" custScaleX="113565" custLinFactNeighborX="-2356" custLinFactNeighborY="-2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53692-06A6-4DF1-8469-43C0EDD7D790}" type="pres">
      <dgm:prSet presAssocID="{671664DE-99D0-4D98-84E0-F319D978F6B5}" presName="sibTrans" presStyleCnt="0"/>
      <dgm:spPr/>
    </dgm:pt>
    <dgm:pt modelId="{326740E9-90C3-43EC-9314-D8D2CAE2266F}" type="pres">
      <dgm:prSet presAssocID="{3B767555-71A5-48D2-8EC6-3772CEF3E4AF}" presName="node" presStyleLbl="node1" presStyleIdx="2" presStyleCnt="4" custScaleX="86763" custLinFactNeighborX="-1871" custLinFactNeighborY="-2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0F4B7-9A36-49B5-B165-07E9043C63D9}" type="pres">
      <dgm:prSet presAssocID="{6A58BC0F-DCB9-4AC2-ADE2-CFB293BEAE16}" presName="sibTrans" presStyleCnt="0"/>
      <dgm:spPr/>
    </dgm:pt>
    <dgm:pt modelId="{4C3F3EDD-288B-4A44-8FE9-455224F5B062}" type="pres">
      <dgm:prSet presAssocID="{6F3483BE-27DE-47A7-A8E6-C2E2348B9631}" presName="node" presStyleLbl="node1" presStyleIdx="3" presStyleCnt="4" custScaleX="96213" custLinFactNeighborX="-4679" custLinFactNeighborY="-2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5EF5E-04D5-453B-ABE2-0C2E738DD6DD}" type="presOf" srcId="{6F3483BE-27DE-47A7-A8E6-C2E2348B9631}" destId="{4C3F3EDD-288B-4A44-8FE9-455224F5B062}" srcOrd="0" destOrd="0" presId="urn:microsoft.com/office/officeart/2005/8/layout/default"/>
    <dgm:cxn modelId="{1890644E-AB6F-4E61-BCFD-E9B42EF5030D}" type="presOf" srcId="{3B767555-71A5-48D2-8EC6-3772CEF3E4AF}" destId="{326740E9-90C3-43EC-9314-D8D2CAE2266F}" srcOrd="0" destOrd="0" presId="urn:microsoft.com/office/officeart/2005/8/layout/default"/>
    <dgm:cxn modelId="{A09A6273-1AAD-460E-9545-18370BE4DF07}" type="presOf" srcId="{F79D6242-9CA1-4050-96AC-93C61AD9D77E}" destId="{0653CF94-07D5-408C-8E57-1BCD5954D9C3}" srcOrd="0" destOrd="0" presId="urn:microsoft.com/office/officeart/2005/8/layout/default"/>
    <dgm:cxn modelId="{99F1966F-59DF-466C-ACEB-247BFB27E291}" type="presOf" srcId="{EBC039A8-7149-4928-9787-E5EA465D0584}" destId="{0387D419-5169-478F-B829-7383C0BE8C11}" srcOrd="0" destOrd="0" presId="urn:microsoft.com/office/officeart/2005/8/layout/default"/>
    <dgm:cxn modelId="{521B6AFE-BAFF-479B-A6F8-40DB9A05D3C4}" srcId="{EBC039A8-7149-4928-9787-E5EA465D0584}" destId="{F79D6242-9CA1-4050-96AC-93C61AD9D77E}" srcOrd="1" destOrd="0" parTransId="{F4F86AC5-092A-4D25-856B-42C4754A31E7}" sibTransId="{671664DE-99D0-4D98-84E0-F319D978F6B5}"/>
    <dgm:cxn modelId="{B1F7081C-A0EF-4452-A14A-53C308928474}" type="presOf" srcId="{8E4E2004-E305-45E0-9D66-D0E731EAF038}" destId="{A38D11DA-4728-43DC-997E-E693AB28B1F7}" srcOrd="0" destOrd="0" presId="urn:microsoft.com/office/officeart/2005/8/layout/default"/>
    <dgm:cxn modelId="{5A47AC77-E957-4B4D-93F9-43E79C299D39}" srcId="{EBC039A8-7149-4928-9787-E5EA465D0584}" destId="{3B767555-71A5-48D2-8EC6-3772CEF3E4AF}" srcOrd="2" destOrd="0" parTransId="{5A51B26C-7351-457C-9271-CA8B84571D9B}" sibTransId="{6A58BC0F-DCB9-4AC2-ADE2-CFB293BEAE16}"/>
    <dgm:cxn modelId="{9344FC5F-BB8E-4721-8E27-136234F8234C}" srcId="{EBC039A8-7149-4928-9787-E5EA465D0584}" destId="{6F3483BE-27DE-47A7-A8E6-C2E2348B9631}" srcOrd="3" destOrd="0" parTransId="{C1EC1F27-C2C1-43BA-94D5-466095A64B70}" sibTransId="{D8007A39-6FA3-4735-B8BE-4907D269366D}"/>
    <dgm:cxn modelId="{E9980F14-2147-4932-B14B-955A2D9E0931}" srcId="{EBC039A8-7149-4928-9787-E5EA465D0584}" destId="{8E4E2004-E305-45E0-9D66-D0E731EAF038}" srcOrd="0" destOrd="0" parTransId="{968033F0-A9C5-4CFB-94F6-70196D8B422C}" sibTransId="{6A6A150A-B180-4C23-A4A8-C2DDCF5551D4}"/>
    <dgm:cxn modelId="{1E9A64CD-9B97-4681-A2F3-70EBFA1099B2}" type="presParOf" srcId="{0387D419-5169-478F-B829-7383C0BE8C11}" destId="{A38D11DA-4728-43DC-997E-E693AB28B1F7}" srcOrd="0" destOrd="0" presId="urn:microsoft.com/office/officeart/2005/8/layout/default"/>
    <dgm:cxn modelId="{2BF6754C-2F01-49BB-9FE3-39961EFF6044}" type="presParOf" srcId="{0387D419-5169-478F-B829-7383C0BE8C11}" destId="{37C27B43-347C-4AB0-BB1D-54D4E353AE60}" srcOrd="1" destOrd="0" presId="urn:microsoft.com/office/officeart/2005/8/layout/default"/>
    <dgm:cxn modelId="{8519AE23-6742-4C79-87E4-B69561E64C5B}" type="presParOf" srcId="{0387D419-5169-478F-B829-7383C0BE8C11}" destId="{0653CF94-07D5-408C-8E57-1BCD5954D9C3}" srcOrd="2" destOrd="0" presId="urn:microsoft.com/office/officeart/2005/8/layout/default"/>
    <dgm:cxn modelId="{FDE9E445-782E-46C7-8BCA-C465EBCFCF15}" type="presParOf" srcId="{0387D419-5169-478F-B829-7383C0BE8C11}" destId="{81753692-06A6-4DF1-8469-43C0EDD7D790}" srcOrd="3" destOrd="0" presId="urn:microsoft.com/office/officeart/2005/8/layout/default"/>
    <dgm:cxn modelId="{74FD8DC4-F94E-4406-B0FC-F59727F81099}" type="presParOf" srcId="{0387D419-5169-478F-B829-7383C0BE8C11}" destId="{326740E9-90C3-43EC-9314-D8D2CAE2266F}" srcOrd="4" destOrd="0" presId="urn:microsoft.com/office/officeart/2005/8/layout/default"/>
    <dgm:cxn modelId="{BFCEE170-A46B-4B09-8B4B-EA34A13C75A2}" type="presParOf" srcId="{0387D419-5169-478F-B829-7383C0BE8C11}" destId="{72E0F4B7-9A36-49B5-B165-07E9043C63D9}" srcOrd="5" destOrd="0" presId="urn:microsoft.com/office/officeart/2005/8/layout/default"/>
    <dgm:cxn modelId="{CD2F8FC3-F5AF-4B18-9FDF-B84B2C0B4334}" type="presParOf" srcId="{0387D419-5169-478F-B829-7383C0BE8C11}" destId="{4C3F3EDD-288B-4A44-8FE9-455224F5B0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9D7A0-6902-4180-9C3A-3E04EE358F55}">
      <dsp:nvSpPr>
        <dsp:cNvPr id="0" name=""/>
        <dsp:cNvSpPr/>
      </dsp:nvSpPr>
      <dsp:spPr>
        <a:xfrm rot="20269357">
          <a:off x="0" y="373829"/>
          <a:ext cx="2912140" cy="20733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FCE60-979A-4764-93F1-AC7EF3D4EC59}">
      <dsp:nvSpPr>
        <dsp:cNvPr id="0" name=""/>
        <dsp:cNvSpPr/>
      </dsp:nvSpPr>
      <dsp:spPr>
        <a:xfrm>
          <a:off x="1190604" y="1302739"/>
          <a:ext cx="215498" cy="215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51DA4-B27C-4D6B-A7D5-14D6405F0DB3}">
      <dsp:nvSpPr>
        <dsp:cNvPr id="0" name=""/>
        <dsp:cNvSpPr/>
      </dsp:nvSpPr>
      <dsp:spPr>
        <a:xfrm>
          <a:off x="673240" y="923537"/>
          <a:ext cx="1164856" cy="134322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188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+21%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104" y="980401"/>
        <a:ext cx="1051128" cy="122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D11DA-4728-43DC-997E-E693AB28B1F7}">
      <dsp:nvSpPr>
        <dsp:cNvPr id="0" name=""/>
        <dsp:cNvSpPr/>
      </dsp:nvSpPr>
      <dsp:spPr>
        <a:xfrm>
          <a:off x="7" y="167671"/>
          <a:ext cx="2453908" cy="17502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Организаторы: </a:t>
          </a:r>
          <a:r>
            <a:rPr lang="ru-RU" sz="15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           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Департамент туризма Приморского края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АНО «Туристско-информационный центр Приморского края»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" y="167671"/>
        <a:ext cx="2453908" cy="1750228"/>
      </dsp:txXfrm>
    </dsp:sp>
    <dsp:sp modelId="{0653CF94-07D5-408C-8E57-1BCD5954D9C3}">
      <dsp:nvSpPr>
        <dsp:cNvPr id="0" name=""/>
        <dsp:cNvSpPr/>
      </dsp:nvSpPr>
      <dsp:spPr>
        <a:xfrm>
          <a:off x="2679345" y="161563"/>
          <a:ext cx="3312745" cy="1750228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Соорганизаторы: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Департамент по делам молодежи Приморского края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Приморская краевая молодежная общественная организация «Волонтер Приморья»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9345" y="161563"/>
        <a:ext cx="3312745" cy="1750228"/>
      </dsp:txXfrm>
    </dsp:sp>
    <dsp:sp modelId="{326740E9-90C3-43EC-9314-D8D2CAE2266F}">
      <dsp:nvSpPr>
        <dsp:cNvPr id="0" name=""/>
        <dsp:cNvSpPr/>
      </dsp:nvSpPr>
      <dsp:spPr>
        <a:xfrm>
          <a:off x="6297943" y="161563"/>
          <a:ext cx="2530918" cy="1750228"/>
        </a:xfrm>
        <a:prstGeom prst="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Волонтеры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(добровольцы)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7943" y="161563"/>
        <a:ext cx="2530918" cy="1750228"/>
      </dsp:txXfrm>
    </dsp:sp>
    <dsp:sp modelId="{4C3F3EDD-288B-4A44-8FE9-455224F5B062}">
      <dsp:nvSpPr>
        <dsp:cNvPr id="0" name=""/>
        <dsp:cNvSpPr/>
      </dsp:nvSpPr>
      <dsp:spPr>
        <a:xfrm>
          <a:off x="9038656" y="161563"/>
          <a:ext cx="2806579" cy="1750228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Партнеры: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Вузы города Владивостока, ООО «Аквилон», «Владгифтс», 2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GIS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8656" y="161563"/>
        <a:ext cx="2806579" cy="1750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5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980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945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924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009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706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699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692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133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460692" y="921094"/>
            <a:ext cx="11540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еализация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волонтерского туристско-информационного проекта «Полосатый навигатор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3" y="112660"/>
            <a:ext cx="3710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Резюме практики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207818" y="64306"/>
            <a:ext cx="8770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результатов внедрения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" y="1030276"/>
            <a:ext cx="11540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имиджа Приморского края как региона, благоприятного для туризма и отдыха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поддержка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туристов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(оказаны консультации более чем 1 700 человек)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волонтеров: усовершенствование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навыков (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владения иностранными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языками, получение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практических знаний в области развития внутреннего и въездного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туризма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818" y="45256"/>
            <a:ext cx="444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 практики (1)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820532"/>
            <a:ext cx="11663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Потребностями в реализации проекта послужил увеличивающийся туристский поток, в том числе самостоятельно путешествующих туристов (Рисунок 1)</a:t>
            </a:r>
          </a:p>
          <a:p>
            <a:pPr marL="4933950"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того, ежегодно в Приморском крае проходит более 300 различных мероприятий, более 30 – международного уровня (во время проведения мероприятий на улицах города находятся около 3 000 иностранных гостей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31699"/>
              </p:ext>
            </p:extLst>
          </p:nvPr>
        </p:nvGraphicFramePr>
        <p:xfrm>
          <a:off x="0" y="2909546"/>
          <a:ext cx="5022512" cy="359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50535190"/>
              </p:ext>
            </p:extLst>
          </p:nvPr>
        </p:nvGraphicFramePr>
        <p:xfrm>
          <a:off x="608618" y="3297564"/>
          <a:ext cx="2912140" cy="282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46330" y="479311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+16%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819" y="45256"/>
            <a:ext cx="444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 практики (2)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9" y="1160430"/>
            <a:ext cx="11838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Принципиальные подходы практики: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волонтеры проекта «Полосатый навигатор» работают только с туристами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волонтеры проходят специализированное обучение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волонтеры владеют одним или несколькими иностранными языками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олонтеры оказывают первую медицинскую помощь и поддержку в случае возникновения чрезвычайных ситуаций с туристами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2826749"/>
              </p:ext>
            </p:extLst>
          </p:nvPr>
        </p:nvGraphicFramePr>
        <p:xfrm>
          <a:off x="103909" y="3429000"/>
          <a:ext cx="11984182" cy="302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43419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819" y="45256"/>
            <a:ext cx="444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 практики (3)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22575"/>
              </p:ext>
            </p:extLst>
          </p:nvPr>
        </p:nvGraphicFramePr>
        <p:xfrm>
          <a:off x="279991" y="941905"/>
          <a:ext cx="11632017" cy="472638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915996"/>
                <a:gridCol w="1010093"/>
                <a:gridCol w="776177"/>
                <a:gridCol w="776176"/>
                <a:gridCol w="1212112"/>
                <a:gridCol w="941463"/>
              </a:tblGrid>
              <a:tr h="394019">
                <a:tc>
                  <a:txBody>
                    <a:bodyPr/>
                    <a:lstStyle/>
                    <a:p>
                      <a:pPr indent="19875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 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Июль-август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0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фирменного стиля, единой формы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одежды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0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</a:t>
                      </a:r>
                      <a:r>
                        <a:rPr lang="ru-RU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бюджета: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пошив формы, питание и воду, мобильную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0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 формы, воды, определение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подрядчика по обеспечению питания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0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программы мотивации, набор волонтеров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8948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обучение: история, логистика,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достопримечательности города Владивостока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брендовые места Приморского края, основные фразы на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иностранных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языках: английский, японский, корейский,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китайский.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рамках данной программы осуществляется подготовка участников посредством мастер-классов, круглых столов и других мероприятий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предоставления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полной, достоверной и позитивной информации об объектах и маршрутах гостям и туристам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города</a:t>
                      </a:r>
                      <a:r>
                        <a:rPr lang="ru-RU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Владивостока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0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пилотного запуска проекта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0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результатов и корректировка проекта относительно пилотного запуска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00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Запуск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9700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Подведение итогов, награждение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17" marR="5951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724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819" y="45256"/>
            <a:ext cx="444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 практики (4)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67" y="921094"/>
            <a:ext cx="11540808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Ресурсы, необходимые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внедрения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практики: волонтеры (не менее 20 волонтеров)</a:t>
            </a:r>
          </a:p>
        </p:txBody>
      </p:sp>
    </p:spTree>
    <p:extLst>
      <p:ext uri="{BB962C8B-B14F-4D97-AF65-F5344CB8AC3E}">
        <p14:creationId xmlns:p14="http://schemas.microsoft.com/office/powerpoint/2010/main" val="2515162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207818" y="106215"/>
            <a:ext cx="636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6" y="678371"/>
            <a:ext cx="11712529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«Полосатые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навигаторы» работают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3 маршрутам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– Светланская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</a:pPr>
            <a:endParaRPr lang="ru-RU" sz="25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Спортивная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набережная (от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ресторана «Зума»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кинотеатра «Океан»)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</a:pPr>
            <a:endParaRPr lang="ru-RU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Владивостокский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Арбат</a:t>
            </a:r>
            <a:endParaRPr lang="ru-RU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61" y="2749159"/>
            <a:ext cx="8640959" cy="40770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207818" y="106215"/>
            <a:ext cx="636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818" y="1326066"/>
            <a:ext cx="8901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CE5E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Даты проведения в 2019 году</a:t>
            </a:r>
            <a:r>
              <a:rPr lang="ru-RU" sz="2600" dirty="0">
                <a:solidFill>
                  <a:srgbClr val="CE5E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с </a:t>
            </a:r>
            <a:r>
              <a:rPr lang="ru-RU" sz="2600" dirty="0" smtClean="0">
                <a:solidFill>
                  <a:srgbClr val="CE5E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 июля по 8 сентября</a:t>
            </a:r>
            <a:endParaRPr lang="ru-RU" sz="2200" dirty="0">
              <a:solidFill>
                <a:srgbClr val="CE5E1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 смены по 4 часа с четверга по воскресенье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крупных событийных мероприятий каждый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~ первая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смена с 11:00 до 15:00 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~ вторая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смена с 15:00 до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19:00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по 12 человек работает 2 дня из 4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396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818" y="702422"/>
            <a:ext cx="11984182" cy="457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68000">
                <a:srgbClr val="E0ECFC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207818" y="106215"/>
            <a:ext cx="636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39" y="911014"/>
            <a:ext cx="5214921" cy="5380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014"/>
            <a:ext cx="4720856" cy="5380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53" y="911014"/>
            <a:ext cx="3696847" cy="53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43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451</Words>
  <Application>Microsoft Office PowerPoint</Application>
  <PresentationFormat>Произвольный</PresentationFormat>
  <Paragraphs>109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Щур Евгения Владимировна</dc:creator>
  <cp:lastModifiedBy>Квинт Кристина Константиновна</cp:lastModifiedBy>
  <cp:revision>51</cp:revision>
  <dcterms:created xsi:type="dcterms:W3CDTF">2018-03-29T11:56:00Z</dcterms:created>
  <dcterms:modified xsi:type="dcterms:W3CDTF">2020-04-08T06:01:39Z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