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media/image8.wmf" ContentType="image/x-wmf"/>
  <Override PartName="/ppt/media/image28.jpeg" ContentType="image/jpeg"/>
  <Override PartName="/ppt/media/image1.png" ContentType="image/png"/>
  <Override PartName="/ppt/media/image7.wmf" ContentType="image/x-wmf"/>
  <Override PartName="/ppt/media/image2.jpeg" ContentType="image/jpeg"/>
  <Override PartName="/ppt/media/image33.wmf" ContentType="image/x-wmf"/>
  <Override PartName="/ppt/media/image6.jpeg" ContentType="image/jpeg"/>
  <Override PartName="/ppt/media/image3.wmf" ContentType="image/x-wmf"/>
  <Override PartName="/ppt/media/image4.wmf" ContentType="image/x-wmf"/>
  <Override PartName="/ppt/media/image5.jpeg" ContentType="image/jpeg"/>
  <Override PartName="/ppt/media/image9.jpeg" ContentType="image/jpeg"/>
  <Override PartName="/ppt/media/image10.wmf" ContentType="image/x-wmf"/>
  <Override PartName="/ppt/media/image11.wmf" ContentType="image/x-wmf"/>
  <Override PartName="/ppt/media/image12.jpeg" ContentType="image/jpeg"/>
  <Override PartName="/ppt/media/image13.jpeg" ContentType="image/jpeg"/>
  <Override PartName="/ppt/media/image17.jpeg" ContentType="image/jpeg"/>
  <Override PartName="/ppt/media/image14.wmf" ContentType="image/x-wmf"/>
  <Override PartName="/ppt/media/image15.jpeg" ContentType="image/jpeg"/>
  <Override PartName="/ppt/media/image16.wmf" ContentType="image/x-wmf"/>
  <Override PartName="/ppt/media/image18.wmf" ContentType="image/x-wmf"/>
  <Override PartName="/ppt/media/image23.jpeg" ContentType="image/jpeg"/>
  <Override PartName="/ppt/media/image19.wmf" ContentType="image/x-wmf"/>
  <Override PartName="/ppt/media/image50.jpeg" ContentType="image/jpeg"/>
  <Override PartName="/ppt/media/image20.wmf" ContentType="image/x-wmf"/>
  <Override PartName="/ppt/media/image21.wmf" ContentType="image/x-wmf"/>
  <Override PartName="/ppt/media/image29.jpeg" ContentType="image/jpeg"/>
  <Override PartName="/ppt/media/image22.wmf" ContentType="image/x-wmf"/>
  <Override PartName="/ppt/media/image24.jpeg" ContentType="image/jpeg"/>
  <Override PartName="/ppt/media/image25.wmf" ContentType="image/x-wmf"/>
  <Override PartName="/ppt/media/image26.wmf" ContentType="image/x-wmf"/>
  <Override PartName="/ppt/media/image27.wmf" ContentType="image/x-wmf"/>
  <Override PartName="/ppt/media/image44.wmf" ContentType="image/x-wmf"/>
  <Override PartName="/ppt/media/image30.jpeg" ContentType="image/jpeg"/>
  <Override PartName="/ppt/media/image31.jpeg" ContentType="image/jpeg"/>
  <Override PartName="/ppt/media/image32.jpeg" ContentType="image/jpeg"/>
  <Override PartName="/ppt/media/image34.jpeg" ContentType="image/jpeg"/>
  <Override PartName="/ppt/media/image47.wmf" ContentType="image/x-wmf"/>
  <Override PartName="/ppt/media/image37.jpeg" ContentType="image/jpeg"/>
  <Override PartName="/ppt/media/image35.png" ContentType="image/png"/>
  <Override PartName="/ppt/media/image36.wmf" ContentType="image/x-wmf"/>
  <Override PartName="/ppt/media/image38.wmf" ContentType="image/x-wmf"/>
  <Override PartName="/ppt/media/image39.wmf" ContentType="image/x-wmf"/>
  <Override PartName="/ppt/media/image40.wmf" ContentType="image/x-wmf"/>
  <Override PartName="/ppt/media/image41.png" ContentType="image/png"/>
  <Override PartName="/ppt/media/image42.wmf" ContentType="image/x-wmf"/>
  <Override PartName="/ppt/media/image43.wmf" ContentType="image/x-wmf"/>
  <Override PartName="/ppt/media/image45.wmf" ContentType="image/x-wmf"/>
  <Override PartName="/ppt/media/image46.wmf" ContentType="image/x-wmf"/>
  <Override PartName="/ppt/media/image48.wmf" ContentType="image/x-wmf"/>
  <Override PartName="/ppt/media/image49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996062287453016"/>
          <c:y val="0.065147608272378"/>
          <c:w val="0.882987291927689"/>
          <c:h val="0.885807504078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8f83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10000</c:v>
                </c:pt>
                <c:pt idx="1">
                  <c:v>18000</c:v>
                </c:pt>
                <c:pt idx="2">
                  <c:v>22000</c:v>
                </c:pt>
                <c:pt idx="3">
                  <c:v>35000</c:v>
                </c:pt>
                <c:pt idx="4">
                  <c:v>50000</c:v>
                </c:pt>
                <c:pt idx="5">
                  <c:v>72000</c:v>
                </c:pt>
                <c:pt idx="6">
                  <c:v>92000</c:v>
                </c:pt>
                <c:pt idx="7">
                  <c:v>118000</c:v>
                </c:pt>
              </c:numCache>
            </c:numRef>
          </c:val>
        </c:ser>
        <c:gapWidth val="65"/>
        <c:overlap val="-27"/>
        <c:axId val="55934728"/>
        <c:axId val="33529530"/>
      </c:barChart>
      <c:catAx>
        <c:axId val="55934728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200" spc="-1" strike="noStrike">
                <a:solidFill>
                  <a:srgbClr val="595959"/>
                </a:solidFill>
                <a:latin typeface="Montserrat"/>
              </a:defRPr>
            </a:pPr>
          </a:p>
        </c:txPr>
        <c:crossAx val="33529530"/>
        <c:crosses val="autoZero"/>
        <c:auto val="1"/>
        <c:lblAlgn val="ctr"/>
        <c:lblOffset val="100"/>
      </c:catAx>
      <c:valAx>
        <c:axId val="3352953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1" sz="1197" spc="-1" strike="noStrike">
                <a:solidFill>
                  <a:srgbClr val="595959"/>
                </a:solidFill>
                <a:latin typeface="Montserrat"/>
              </a:defRPr>
            </a:pPr>
          </a:p>
        </c:txPr>
        <c:crossAx val="55934728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924461884701945"/>
          <c:y val="0.0280785040236207"/>
          <c:w val="0.78048358243407"/>
          <c:h val="0.971921495976379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</c:spPr>
          <c:explosion val="0"/>
          <c:dPt>
            <c:idx val="0"/>
            <c:spPr>
              <a:solidFill>
                <a:srgbClr val="f2f2f2"/>
              </a:solidFill>
              <a:ln w="19080">
                <a:noFill/>
              </a:ln>
            </c:spPr>
          </c:dPt>
          <c:dPt>
            <c:idx val="1"/>
            <c:explosion val="19"/>
            <c:spPr>
              <a:solidFill>
                <a:srgbClr val="478f83"/>
              </a:solidFill>
              <a:ln w="19080">
                <a:noFill/>
              </a:ln>
            </c:spPr>
          </c:dPt>
          <c:dPt>
            <c:idx val="2"/>
            <c:explosion val="9"/>
            <c:spPr>
              <a:solidFill>
                <a:srgbClr val="cfe7e3"/>
              </a:solidFill>
              <a:ln w="19080"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latin typeface="Arial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</c:dLbl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0.92</c:v>
                </c:pt>
                <c:pt idx="1">
                  <c:v>0.02</c:v>
                </c:pt>
                <c:pt idx="2">
                  <c:v>0.06</c:v>
                </c:pt>
              </c:numCache>
            </c:numRef>
          </c:val>
        </c:ser>
        <c:firstSliceAng val="90"/>
        <c:holeSize val="50"/>
      </c:doughnutChart>
      <c:spPr>
        <a:noFill/>
        <a:ln>
          <a:noFill/>
        </a:ln>
      </c:spPr>
    </c:plotArea>
    <c:plotVisOnly val="1"/>
    <c:dispBlanksAs val="zero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707120910898247"/>
          <c:y val="0.0134863881570694"/>
          <c:w val="0.810862100126514"/>
          <c:h val="0.843118805670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кол-во платящих клиентов B2B</c:v>
                </c:pt>
              </c:strCache>
            </c:strRef>
          </c:tx>
          <c:spPr>
            <a:solidFill>
              <a:srgbClr val="478f83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10</c:v>
                </c:pt>
                <c:pt idx="1">
                  <c:v>50</c:v>
                </c:pt>
                <c:pt idx="2">
                  <c:v>200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3000</c:v>
                </c:pt>
                <c:pt idx="7">
                  <c:v>5000</c:v>
                </c:pt>
              </c:numCache>
            </c:numRef>
          </c:val>
        </c:ser>
        <c:gapWidth val="34"/>
        <c:overlap val="0"/>
        <c:axId val="73317077"/>
        <c:axId val="49035301"/>
      </c:barChart>
      <c:lineChart>
        <c:grouping val="standard"/>
        <c:varyColors val="0"/>
        <c:ser>
          <c:idx val="1"/>
          <c:order val="1"/>
          <c:tx>
            <c:strRef>
              <c:f>label 1</c:f>
              <c:strCache>
                <c:ptCount val="1"/>
                <c:pt idx="0">
                  <c:v>Выручка $</c:v>
                </c:pt>
              </c:strCache>
            </c:strRef>
          </c:tx>
          <c:spPr>
            <a:solidFill>
              <a:srgbClr val="478f83"/>
            </a:solidFill>
            <a:ln w="28440">
              <a:solidFill>
                <a:srgbClr val="478f83"/>
              </a:solidFill>
              <a:round/>
            </a:ln>
          </c:spPr>
          <c:marker>
            <c:symbol val="square"/>
            <c:size val="5"/>
            <c:spPr>
              <a:solidFill>
                <a:srgbClr val="478f83"/>
              </a:solidFill>
            </c:spPr>
          </c:marker>
          <c:dLbls>
            <c:numFmt formatCode="#,##0" sourceLinked="1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180000</c:v>
                </c:pt>
                <c:pt idx="1">
                  <c:v>1200000</c:v>
                </c:pt>
                <c:pt idx="2">
                  <c:v>6000000</c:v>
                </c:pt>
                <c:pt idx="3">
                  <c:v>15000000</c:v>
                </c:pt>
                <c:pt idx="4">
                  <c:v>30300000</c:v>
                </c:pt>
                <c:pt idx="5">
                  <c:v>60750000</c:v>
                </c:pt>
                <c:pt idx="6">
                  <c:v>91875000</c:v>
                </c:pt>
                <c:pt idx="7">
                  <c:v>154687500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1"/>
        <c:axId val="89139168"/>
        <c:axId val="19932550"/>
      </c:lineChart>
      <c:catAx>
        <c:axId val="73317077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478f83"/>
            </a:solidFill>
            <a:round/>
          </a:ln>
        </c:spPr>
        <c:txPr>
          <a:bodyPr/>
          <a:lstStyle/>
          <a:p>
            <a:pPr>
              <a:defRPr b="1" sz="1100" spc="-1" strike="noStrike">
                <a:solidFill>
                  <a:srgbClr val="262626"/>
                </a:solidFill>
                <a:latin typeface="Montserrat"/>
              </a:defRPr>
            </a:pPr>
          </a:p>
        </c:txPr>
        <c:crossAx val="49035301"/>
        <c:crosses val="autoZero"/>
        <c:auto val="1"/>
        <c:lblAlgn val="ctr"/>
        <c:lblOffset val="100"/>
      </c:catAx>
      <c:valAx>
        <c:axId val="49035301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360">
            <a:solidFill>
              <a:srgbClr val="478f8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ontserrat"/>
              </a:defRPr>
            </a:pPr>
          </a:p>
        </c:txPr>
        <c:crossAx val="73317077"/>
        <c:crosses val="autoZero"/>
      </c:valAx>
      <c:catAx>
        <c:axId val="89139168"/>
        <c:scaling>
          <c:orientation val="minMax"/>
        </c:scaling>
        <c:delete val="1"/>
        <c:axPos val="t"/>
        <c:numFmt formatCode="[$-419]DD/MM/YYYY" sourceLinked="1"/>
        <c:majorTickMark val="out"/>
        <c:minorTickMark val="none"/>
        <c:tickLblPos val="none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9932550"/>
        <c:crosses val="autoZero"/>
        <c:auto val="1"/>
        <c:lblAlgn val="ctr"/>
        <c:lblOffset val="100"/>
      </c:catAx>
      <c:valAx>
        <c:axId val="19932550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ontserrat"/>
              </a:defRPr>
            </a:pPr>
          </a:p>
        </c:txPr>
        <c:crossAx val="89139168"/>
        <c:crosses val="max"/>
      </c:valAx>
      <c:spPr>
        <a:noFill/>
        <a:ln>
          <a:noFill/>
        </a:ln>
      </c:spPr>
    </c:plotArea>
    <c:legend>
      <c:layout>
        <c:manualLayout>
          <c:xMode val="edge"/>
          <c:yMode val="edge"/>
          <c:x val="0.0612706444996051"/>
          <c:y val="0.91797393364929"/>
          <c:w val="0.812105072183189"/>
          <c:h val="0.0399818790075272"/>
        </c:manualLayout>
      </c:layout>
      <c:spPr>
        <a:noFill/>
        <a:ln>
          <a:noFill/>
        </a:ln>
      </c:spPr>
      <c:txPr>
        <a:bodyPr/>
        <a:lstStyle/>
        <a:p>
          <a:pPr>
            <a:defRPr b="0" sz="1200" spc="-1" strike="noStrike">
              <a:solidFill>
                <a:srgbClr val="000000"/>
              </a:solidFill>
              <a:latin typeface="Montserrat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817662510945253"/>
          <c:y val="0.0131538696849189"/>
          <c:w val="0.902514280949005"/>
          <c:h val="0.828204343836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дивиденды, млн. руб.</c:v>
                </c:pt>
              </c:strCache>
            </c:strRef>
          </c:tx>
          <c:spPr>
            <a:solidFill>
              <a:srgbClr val="478f83"/>
            </a:solidFill>
            <a:ln>
              <a:noFill/>
            </a:ln>
          </c:spPr>
          <c:invertIfNegative val="0"/>
          <c:dLbls>
            <c:numFmt formatCode="#,##0.0" sourceLinked="1"/>
            <c:txPr>
              <a:bodyPr/>
              <a:lstStyle/>
              <a:p>
                <a:pPr>
                  <a:defRPr b="1" sz="1200" spc="-1" strike="noStrike">
                    <a:solidFill>
                      <a:srgbClr val="262626"/>
                    </a:solidFill>
                    <a:latin typeface="Montserrat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8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0</c:v>
                </c:pt>
                <c:pt idx="1">
                  <c:v>2.38032</c:v>
                </c:pt>
                <c:pt idx="2">
                  <c:v>17.8524</c:v>
                </c:pt>
                <c:pt idx="3">
                  <c:v>59.508</c:v>
                </c:pt>
                <c:pt idx="4">
                  <c:v>120.20616</c:v>
                </c:pt>
                <c:pt idx="5">
                  <c:v>241.0074</c:v>
                </c:pt>
                <c:pt idx="6">
                  <c:v>364.486499999999</c:v>
                </c:pt>
                <c:pt idx="7">
                  <c:v>613.67625</c:v>
                </c:pt>
              </c:numCache>
            </c:numRef>
          </c:val>
        </c:ser>
        <c:gapWidth val="60"/>
        <c:overlap val="0"/>
        <c:axId val="9429126"/>
        <c:axId val="92422390"/>
      </c:barChart>
      <c:catAx>
        <c:axId val="9429126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6480">
            <a:solidFill>
              <a:srgbClr val="478f83"/>
            </a:solidFill>
            <a:round/>
          </a:ln>
        </c:spPr>
        <c:txPr>
          <a:bodyPr/>
          <a:lstStyle/>
          <a:p>
            <a:pPr>
              <a:defRPr b="1" sz="1100" spc="-1" strike="noStrike">
                <a:solidFill>
                  <a:srgbClr val="262626"/>
                </a:solidFill>
                <a:latin typeface="Montserrat"/>
              </a:defRPr>
            </a:pPr>
          </a:p>
        </c:txPr>
        <c:crossAx val="92422390"/>
        <c:crosses val="autoZero"/>
        <c:auto val="1"/>
        <c:lblAlgn val="ctr"/>
        <c:lblOffset val="100"/>
      </c:catAx>
      <c:valAx>
        <c:axId val="92422390"/>
        <c:scaling>
          <c:orientation val="minMax"/>
        </c:scaling>
        <c:delete val="0"/>
        <c:axPos val="l"/>
        <c:numFmt formatCode="#,##0.0" sourceLinked="0"/>
        <c:majorTickMark val="in"/>
        <c:minorTickMark val="none"/>
        <c:tickLblPos val="nextTo"/>
        <c:spPr>
          <a:ln w="6480">
            <a:solidFill>
              <a:srgbClr val="478f8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Montserrat"/>
              </a:defRPr>
            </a:pPr>
          </a:p>
        </c:txPr>
        <c:crossAx val="9429126"/>
        <c:crosses val="autoZero"/>
      </c:valAx>
      <c:spPr>
        <a:noFill/>
        <a:ln>
          <a:noFill/>
        </a:ln>
      </c:spPr>
    </c:plotArea>
    <c:legend>
      <c:layout>
        <c:manualLayout>
          <c:xMode val="edge"/>
          <c:yMode val="edge"/>
          <c:x val="0.0607190494215017"/>
          <c:y val="0.913520980081056"/>
          <c:w val="0.369604592776334"/>
          <c:h val="0.0389963169465325"/>
        </c:manualLayout>
      </c:layout>
      <c:spPr>
        <a:noFill/>
        <a:ln>
          <a:noFill/>
        </a:ln>
      </c:spPr>
      <c:txPr>
        <a:bodyPr/>
        <a:lstStyle/>
        <a:p>
          <a:pPr>
            <a:defRPr b="0" sz="1400" spc="-1" strike="noStrike">
              <a:solidFill>
                <a:srgbClr val="000000"/>
              </a:solidFill>
              <a:latin typeface="Montserrat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204466212850739"/>
          <c:y val="0.015453857489943"/>
          <c:w val="0.726672754441308"/>
          <c:h val="0.969052455490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8f83"/>
            </a:solidFill>
            <a:ln>
              <a:noFill/>
            </a:ln>
          </c:spPr>
          <c:invertIfNegative val="0"/>
          <c:dLbls>
            <c:numFmt formatCode="General" sourceLinked="1"/>
            <c:txPr>
              <a:bodyPr/>
              <a:lstStyle/>
              <a:p>
                <a:pPr>
                  <a:defRPr b="1" sz="1800" spc="-1" strike="noStrike">
                    <a:solidFill>
                      <a:srgbClr val="cfe7e3"/>
                    </a:solidFill>
                    <a:latin typeface="Montserrat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Республика Корея</c:v>
                </c:pt>
                <c:pt idx="1">
                  <c:v>Тайвань</c:v>
                </c:pt>
                <c:pt idx="2">
                  <c:v>Япония</c:v>
                </c:pt>
                <c:pt idx="3">
                  <c:v>Германия</c:v>
                </c:pt>
                <c:pt idx="4">
                  <c:v>США</c:v>
                </c:pt>
                <c:pt idx="5">
                  <c:v>Франция</c:v>
                </c:pt>
                <c:pt idx="6">
                  <c:v>Китай</c:v>
                </c:pt>
                <c:pt idx="7">
                  <c:v>Великобритания</c:v>
                </c:pt>
                <c:pt idx="8">
                  <c:v>Италия</c:v>
                </c:pt>
                <c:pt idx="9">
                  <c:v>Бризилия</c:v>
                </c:pt>
                <c:pt idx="10">
                  <c:v>Россия</c:v>
                </c:pt>
                <c:pt idx="11">
                  <c:v>Индия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4.23</c:v>
                </c:pt>
                <c:pt idx="1">
                  <c:v>3.16</c:v>
                </c:pt>
                <c:pt idx="2">
                  <c:v>3.14</c:v>
                </c:pt>
                <c:pt idx="3">
                  <c:v>2.93</c:v>
                </c:pt>
                <c:pt idx="4">
                  <c:v>2.74</c:v>
                </c:pt>
                <c:pt idx="5">
                  <c:v>2.25</c:v>
                </c:pt>
                <c:pt idx="6">
                  <c:v>2.11</c:v>
                </c:pt>
                <c:pt idx="7">
                  <c:v>1.69</c:v>
                </c:pt>
                <c:pt idx="8">
                  <c:v>1.29</c:v>
                </c:pt>
                <c:pt idx="9">
                  <c:v>1.28</c:v>
                </c:pt>
                <c:pt idx="10">
                  <c:v>1.11</c:v>
                </c:pt>
                <c:pt idx="11">
                  <c:v>0.62</c:v>
                </c:pt>
              </c:numCache>
            </c:numRef>
          </c:val>
        </c:ser>
        <c:gapWidth val="32"/>
        <c:overlap val="0"/>
        <c:axId val="92827954"/>
        <c:axId val="24302485"/>
      </c:barChart>
      <c:catAx>
        <c:axId val="92827954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1" sz="1197" spc="-1" strike="noStrike">
                <a:solidFill>
                  <a:srgbClr val="595959"/>
                </a:solidFill>
                <a:latin typeface="Montserrat"/>
              </a:defRPr>
            </a:pPr>
          </a:p>
        </c:txPr>
        <c:crossAx val="24302485"/>
        <c:crosses val="autoZero"/>
        <c:auto val="1"/>
        <c:lblAlgn val="ctr"/>
        <c:lblOffset val="100"/>
      </c:catAx>
      <c:valAx>
        <c:axId val="24302485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one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2827954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66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499083B-8FD1-44D2-A3D0-F3E6FA78D37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hyperlink" Target="https://ihsmarkit.com/products/enterprise-knowledge.html" TargetMode="External"/><Relationship Id="rId2" Type="http://schemas.openxmlformats.org/officeDocument/2006/relationships/hyperlink" Target="http://www.method.ru/production/novator/novator/" TargetMode="External"/><Relationship Id="rId3" Type="http://schemas.openxmlformats.org/officeDocument/2006/relationships/hyperlink" Target="http://www.method.ru/production/novator/novator/" TargetMode="External"/><Relationship Id="rId4" Type="http://schemas.openxmlformats.org/officeDocument/2006/relationships/hyperlink" Target="http://www.method.ru/production/novator/novator/" TargetMode="External"/><Relationship Id="rId5" Type="http://schemas.openxmlformats.org/officeDocument/2006/relationships/slide" Target="../slides/slide27.xml"/><Relationship Id="rId6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E9163B8-7826-4734-B4C0-23C66B33B97B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DA785AE-CF3C-42D6-942E-6BC7A654EE9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9C6792A-66BB-448A-8C0E-8090565AA9B9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355EF03-E648-4B86-A677-7FCFC148C6AE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97AB1E4-8268-46DD-B825-0967AA137FE1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A3B24B2-0298-4C6F-8908-BD0DC02CE47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A90353A-4B2C-4F6E-8E88-4B26EED9B02E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4F79D1E-5A0E-4EF9-BE40-623592E4793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62A22BC-A51B-4B78-9D22-7531F809E03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CD32FE7-09BC-41E5-AFB2-DB340A24F21C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B27574E-B572-450F-93DF-D3EB337712CE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1EC4DE5-E9AC-4697-A8E9-C6F75532E420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4D2C5A0-D3B7-4253-BA5B-DBCC2F3F3AC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25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23927DE-C702-485F-899A-F1F94F8E348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28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9495236-3653-4C4F-A62A-FB3570B356B2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31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9EE5EE3-519A-4C95-9115-4F98E14555F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91680" indent="-391320">
              <a:lnSpc>
                <a:spcPct val="100000"/>
              </a:lnSpc>
              <a:spcBef>
                <a:spcPts val="360"/>
              </a:spcBef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https://ihsmarkit.com/products/enterprise-knowledge.html</a:t>
            </a:r>
            <a:endParaRPr b="0" lang="ru-RU" sz="2000" spc="-1" strike="noStrike">
              <a:latin typeface="Arial"/>
            </a:endParaRPr>
          </a:p>
          <a:p>
            <a:pPr marL="391680" indent="-391320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https://www.combinatorial.ai/technology/</a:t>
            </a:r>
            <a:endParaRPr b="0" lang="ru-RU" sz="2000" spc="-1" strike="noStrike">
              <a:latin typeface="Arial"/>
            </a:endParaRPr>
          </a:p>
          <a:p>
            <a:pPr marL="391680" indent="-391320"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https://www.truemachina.com/</a:t>
            </a:r>
            <a:endParaRPr b="0" lang="ru-RU" sz="2000" spc="-1" strike="noStrike">
              <a:latin typeface="Arial"/>
            </a:endParaRPr>
          </a:p>
          <a:p>
            <a:pPr marL="391680" indent="-391320"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"/>
                <a:hlinkClick r:id="rId3"/>
              </a:rPr>
              <a:t>http://</a:t>
            </a:r>
            <a:r>
              <a:rPr b="0" lang="ru-RU" sz="2000" spc="-1" strike="noStrike" u="sng">
                <a:solidFill>
                  <a:srgbClr val="000000"/>
                </a:solidFill>
                <a:uFillTx/>
                <a:latin typeface="Arial"/>
                <a:hlinkClick r:id="rId4"/>
              </a:rPr>
              <a:t>www.method.ru/production/novator/novator/</a:t>
            </a:r>
            <a:endParaRPr b="0" lang="ru-RU" sz="2000" spc="-1" strike="noStrike">
              <a:latin typeface="Arial"/>
            </a:endParaRPr>
          </a:p>
          <a:p>
            <a:pPr marL="391680" indent="-39132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534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9A259E2-9DAC-4910-AC23-F3A155E606F0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37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9BFAEFA-510A-40A9-9EC5-F97C746F3E5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40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BE76572-8A03-42E0-AAF2-52807BFCEFB7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68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BEEC4ACD-78CF-41D7-BDB5-C92CF32E61C8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543" name="TextShape 3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A77F0225-A170-4F74-8EAC-E736C441D015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2495896-74BE-415F-8AD5-832A566CD96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229335F5-1857-4A59-A7A7-F19CDF14610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E22FFAB-21D8-4F01-B0A0-F3F9792D6DCD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85D3F4A-B85B-47E6-9FD2-15BDAA39158C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6EECC22-34C8-42AF-BF45-E4735708CFEC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1F43245-3E6D-47C1-A800-C15F33F1879B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7D89BE5-7FAE-493E-AD04-77E6BFAEEC0F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B051D9E-2479-4BE9-ADAB-7AC14991C9CF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66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86000" y="1683720"/>
            <a:ext cx="13715640" cy="35809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9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9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48E34C-ADB6-41CF-AB65-2CCDE09D966A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66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57480" y="2738520"/>
            <a:ext cx="15773040" cy="65268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1028880" indent="-342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lvl="2" marL="1714680" indent="-342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3" marL="2400480" indent="-342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3086280" indent="-3427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0B6B51F-8F7F-446C-9D69-8161C114A8DA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image" Target="../media/image36.wmf"/><Relationship Id="rId4" Type="http://schemas.openxmlformats.org/officeDocument/2006/relationships/image" Target="../media/image37.jpeg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image" Target="../media/image43.wmf"/><Relationship Id="rId4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chart" Target="../charts/chart5.xm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0391760" y="0"/>
            <a:ext cx="7895880" cy="10286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0" y="0"/>
            <a:ext cx="1036764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3"/>
          <p:cNvSpPr/>
          <p:nvPr/>
        </p:nvSpPr>
        <p:spPr>
          <a:xfrm>
            <a:off x="982440" y="3915720"/>
            <a:ext cx="7153200" cy="41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СИСТЕМА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ПРЕДИКТИВНОЙ 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АНАЛИТИКИ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Нейросетевой генератор технических решений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2" name="Рисунок 15" descr=""/>
          <p:cNvPicPr/>
          <p:nvPr/>
        </p:nvPicPr>
        <p:blipFill>
          <a:blip r:embed="rId1"/>
          <a:stretch/>
        </p:blipFill>
        <p:spPr>
          <a:xfrm>
            <a:off x="11810520" y="4552920"/>
            <a:ext cx="5058360" cy="1180440"/>
          </a:xfrm>
          <a:prstGeom prst="rect">
            <a:avLst/>
          </a:prstGeom>
          <a:ln>
            <a:noFill/>
          </a:ln>
        </p:spPr>
      </p:pic>
      <p:sp>
        <p:nvSpPr>
          <p:cNvPr id="133" name="CustomShape 4"/>
          <p:cNvSpPr/>
          <p:nvPr/>
        </p:nvSpPr>
        <p:spPr>
          <a:xfrm>
            <a:off x="982440" y="9515880"/>
            <a:ext cx="27464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Montserrat"/>
              </a:rPr>
              <a:t>Россия Пермь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5143680"/>
            <a:ext cx="18287640" cy="514332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2" name="Рисунок 11" descr=""/>
          <p:cNvPicPr/>
          <p:nvPr/>
        </p:nvPicPr>
        <p:blipFill>
          <a:blip r:embed="rId1"/>
          <a:stretch/>
        </p:blipFill>
        <p:spPr>
          <a:xfrm>
            <a:off x="3115800" y="2038680"/>
            <a:ext cx="11997000" cy="6749280"/>
          </a:xfrm>
          <a:prstGeom prst="rect">
            <a:avLst/>
          </a:prstGeom>
          <a:ln>
            <a:noFill/>
          </a:ln>
          <a:effectLst>
            <a:outerShdw algn="ctr" blurRad="279400" dir="5400000" dist="254160" rotWithShape="0">
              <a:srgbClr val="000000">
                <a:alpha val="25000"/>
              </a:srgbClr>
            </a:outerShdw>
          </a:effectLst>
        </p:spPr>
      </p:pic>
      <p:sp>
        <p:nvSpPr>
          <p:cNvPr id="233" name="CustomShape 2"/>
          <p:cNvSpPr/>
          <p:nvPr/>
        </p:nvSpPr>
        <p:spPr>
          <a:xfrm>
            <a:off x="1242720" y="8917920"/>
            <a:ext cx="15201360" cy="11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2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Результат: </a:t>
            </a: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необходимо изменить плотность среды.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Интерпретация специалиста: </a:t>
            </a: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необходимо  изменить плотность среды, путем создания локальных завихрений в зонах образования коррозии.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34" name="Рисунок 2" descr=""/>
          <p:cNvPicPr/>
          <p:nvPr/>
        </p:nvPicPr>
        <p:blipFill>
          <a:blip r:embed="rId2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13820400" y="1688400"/>
            <a:ext cx="2305440" cy="2305440"/>
          </a:xfrm>
          <a:prstGeom prst="star16">
            <a:avLst>
              <a:gd name="adj" fmla="val 46695"/>
            </a:avLst>
          </a:prstGeom>
          <a:solidFill>
            <a:srgbClr val="478f83"/>
          </a:solidFill>
          <a:ln>
            <a:noFill/>
          </a:ln>
          <a:effectLst>
            <a:outerShdw algn="ctr" blurRad="279400" dir="2700000" dist="126770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4"/>
          <p:cNvSpPr/>
          <p:nvPr/>
        </p:nvSpPr>
        <p:spPr>
          <a:xfrm>
            <a:off x="13923720" y="2041560"/>
            <a:ext cx="2098440" cy="234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Основа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для первой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в мире заявки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на изобретение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от машины.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Принята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21.03.2019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ФИПС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1242720" y="847800"/>
            <a:ext cx="1434780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КАК РАБОТАТЬ С ПРОГРАММОЙ?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38" name="CustomShape 6"/>
          <p:cNvSpPr/>
          <p:nvPr/>
        </p:nvSpPr>
        <p:spPr>
          <a:xfrm flipH="1">
            <a:off x="10242720" y="6349320"/>
            <a:ext cx="3680280" cy="1225080"/>
          </a:xfrm>
          <a:prstGeom prst="wedgeRectCallout">
            <a:avLst>
              <a:gd name="adj1" fmla="val 47148"/>
              <a:gd name="adj2" fmla="val 95460"/>
            </a:avLst>
          </a:prstGeom>
          <a:solidFill>
            <a:srgbClr val="cfe7e3"/>
          </a:solidFill>
          <a:ln w="41400"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7"/>
          <p:cNvSpPr/>
          <p:nvPr/>
        </p:nvSpPr>
        <p:spPr>
          <a:xfrm>
            <a:off x="10560600" y="6645960"/>
            <a:ext cx="3023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Попробуйте изменить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плотность среды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0" y="0"/>
            <a:ext cx="983268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10479240" y="2302560"/>
            <a:ext cx="699372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На вход подается выборка из базы ФИПС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распределенная по разделам физических параметров.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55640" y="846360"/>
            <a:ext cx="7897680" cy="237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КАК РАБОТАЕТ НЕЙРОСЕТЕВОЕ ЯДРО ПРОГРАММЫ?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243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9319320" y="3843360"/>
            <a:ext cx="1027080" cy="10270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5"/>
          <p:cNvSpPr/>
          <p:nvPr/>
        </p:nvSpPr>
        <p:spPr>
          <a:xfrm>
            <a:off x="9455760" y="3828600"/>
            <a:ext cx="7549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2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9316440" y="2414880"/>
            <a:ext cx="1027080" cy="10270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7"/>
          <p:cNvSpPr/>
          <p:nvPr/>
        </p:nvSpPr>
        <p:spPr>
          <a:xfrm>
            <a:off x="9452520" y="2400120"/>
            <a:ext cx="7549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1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248" name="CustomShape 8"/>
          <p:cNvSpPr/>
          <p:nvPr/>
        </p:nvSpPr>
        <p:spPr>
          <a:xfrm>
            <a:off x="9316440" y="5271840"/>
            <a:ext cx="1027080" cy="10270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9"/>
          <p:cNvSpPr/>
          <p:nvPr/>
        </p:nvSpPr>
        <p:spPr>
          <a:xfrm>
            <a:off x="9452520" y="5257080"/>
            <a:ext cx="7549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3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250" name="CustomShape 10"/>
          <p:cNvSpPr/>
          <p:nvPr/>
        </p:nvSpPr>
        <p:spPr>
          <a:xfrm>
            <a:off x="9316440" y="6718680"/>
            <a:ext cx="1027080" cy="10270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11"/>
          <p:cNvSpPr/>
          <p:nvPr/>
        </p:nvSpPr>
        <p:spPr>
          <a:xfrm>
            <a:off x="9452520" y="6703920"/>
            <a:ext cx="7549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4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252" name="CustomShape 12"/>
          <p:cNvSpPr/>
          <p:nvPr/>
        </p:nvSpPr>
        <p:spPr>
          <a:xfrm>
            <a:off x="10538640" y="3758400"/>
            <a:ext cx="6993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Нейронная сеть обучается и фиксируется эволюционная зависимость открытий в физической сфере ( корректная для различных стран и различных периодов времени ).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CustomShape 13"/>
          <p:cNvSpPr/>
          <p:nvPr/>
        </p:nvSpPr>
        <p:spPr>
          <a:xfrm>
            <a:off x="4572000" y="343548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54" name="CustomShape 14"/>
          <p:cNvSpPr/>
          <p:nvPr/>
        </p:nvSpPr>
        <p:spPr>
          <a:xfrm>
            <a:off x="10538640" y="5297040"/>
            <a:ext cx="6993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Выборка структурируется ранжированием векторов (векторная алгебра) и функцией принадлежности (теория нечетких множеств ).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5" name="CustomShape 15"/>
          <p:cNvSpPr/>
          <p:nvPr/>
        </p:nvSpPr>
        <p:spPr>
          <a:xfrm>
            <a:off x="10536120" y="6780960"/>
            <a:ext cx="69937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Полученная база знаний анализируется нейронной сетью, а далее программой интерпретируется полученный результат.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6" name="CustomShape 16"/>
          <p:cNvSpPr/>
          <p:nvPr/>
        </p:nvSpPr>
        <p:spPr>
          <a:xfrm>
            <a:off x="9316440" y="8141400"/>
            <a:ext cx="1027080" cy="1027080"/>
          </a:xfrm>
          <a:prstGeom prst="rect">
            <a:avLst/>
          </a:prstGeom>
          <a:solidFill>
            <a:srgbClr val="cfe7e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17"/>
          <p:cNvSpPr/>
          <p:nvPr/>
        </p:nvSpPr>
        <p:spPr>
          <a:xfrm>
            <a:off x="9452520" y="8126640"/>
            <a:ext cx="7549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478f83"/>
                </a:solidFill>
                <a:latin typeface="Montserrat"/>
              </a:rPr>
              <a:t>5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258" name="CustomShape 18"/>
          <p:cNvSpPr/>
          <p:nvPr/>
        </p:nvSpPr>
        <p:spPr>
          <a:xfrm>
            <a:off x="10479240" y="8126640"/>
            <a:ext cx="69937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d0d0d"/>
                </a:solidFill>
                <a:latin typeface="Montserrat"/>
              </a:rPr>
              <a:t> </a:t>
            </a:r>
            <a:r>
              <a:rPr b="0" lang="ru-RU" sz="1800" spc="-1" strike="noStrike">
                <a:solidFill>
                  <a:srgbClr val="0d0d0d"/>
                </a:solidFill>
                <a:latin typeface="Montserrat"/>
              </a:rPr>
              <a:t>После этого  </a:t>
            </a:r>
            <a:r>
              <a:rPr b="1" lang="ru-RU" sz="1800" spc="-1" strike="noStrike">
                <a:solidFill>
                  <a:srgbClr val="0d0d0d"/>
                </a:solidFill>
                <a:latin typeface="Montserrat"/>
              </a:rPr>
              <a:t>программа рекомендует определенную последовательность  физических параметров </a:t>
            </a:r>
            <a:r>
              <a:rPr b="0" lang="ru-RU" sz="1800" spc="-1" strike="noStrike">
                <a:solidFill>
                  <a:srgbClr val="0d0d0d"/>
                </a:solidFill>
                <a:latin typeface="Montserrat"/>
              </a:rPr>
              <a:t>выбранного объекта/предмета, с помощью которых можно разрешить заданное пользователем техническое противоречие.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9" name="CustomShape 19"/>
          <p:cNvSpPr/>
          <p:nvPr/>
        </p:nvSpPr>
        <p:spPr>
          <a:xfrm>
            <a:off x="790200" y="6320880"/>
            <a:ext cx="4150080" cy="182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Опираясь на анализ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больших данных, алгоритмы нейросетевого анализа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дают возможность решать корректно cформулированные технические задачи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791640" y="844200"/>
            <a:ext cx="6422040" cy="310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КАК AWTOR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РЕШАЕТ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ПРИКЛАДНЫЕ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ЗАДАЧИ?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864720" y="4448160"/>
            <a:ext cx="23544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ВЧЕРА 2019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4151160" y="4448160"/>
            <a:ext cx="2857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СЕГОДНЯ 2020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8644680" y="4410000"/>
            <a:ext cx="2454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ЗАВТРА 2022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3098960" y="4397400"/>
            <a:ext cx="990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2025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942840" y="6343920"/>
            <a:ext cx="28303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Подсказки *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пользователю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в виде предложения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изменить: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- физ.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параметр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- физ.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параметр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2</a:t>
            </a:r>
            <a:endParaRPr b="0" lang="ru-RU" sz="18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…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- физ.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параметр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N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6" name="CustomShape 7"/>
          <p:cNvSpPr/>
          <p:nvPr/>
        </p:nvSpPr>
        <p:spPr>
          <a:xfrm>
            <a:off x="4208400" y="6345360"/>
            <a:ext cx="40968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Подсказки *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пользователю с интервалами,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в которых находится решение: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- физ. параметр 1  [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интервал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]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- физ. параметр 2  [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интервал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]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…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- физ. параметр N [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интервал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]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67" name="CustomShape 8"/>
          <p:cNvSpPr/>
          <p:nvPr/>
        </p:nvSpPr>
        <p:spPr>
          <a:xfrm>
            <a:off x="8635320" y="6343920"/>
            <a:ext cx="454932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Подсказки * пользователю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с интервалами  и примерами решений в виде: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параметр 1  [ интервал 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+ показать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пример решения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параметр 1  [ интервал 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+ показать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пример решения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… 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параметр N [ интервал 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+ показать </a:t>
            </a:r>
            <a:r>
              <a:rPr b="1" lang="ru-RU" sz="18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пример решения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68" name="CustomShape 9"/>
          <p:cNvSpPr/>
          <p:nvPr/>
        </p:nvSpPr>
        <p:spPr>
          <a:xfrm>
            <a:off x="13125240" y="6343920"/>
            <a:ext cx="39632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Подсказки *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пользователю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с интервалами в виде:</a:t>
            </a: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параметр 1  [ интервал 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+ показать пример решения параметр 1  [ интервал 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+ показать пример решения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… 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параметр N [ интервал ]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+ показать пример решения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69" name="CustomShape 10"/>
          <p:cNvSpPr/>
          <p:nvPr/>
        </p:nvSpPr>
        <p:spPr>
          <a:xfrm>
            <a:off x="13111200" y="5218920"/>
            <a:ext cx="3880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Ответ на  входные социально-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Droid Sans Fallback"/>
              </a:rPr>
              <a:t>экономические запросы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0" name="CustomShape 11"/>
          <p:cNvSpPr/>
          <p:nvPr/>
        </p:nvSpPr>
        <p:spPr>
          <a:xfrm>
            <a:off x="9144000" y="641160"/>
            <a:ext cx="75686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i="1" lang="ru-RU" sz="16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Подсказка* – конечное количество  рекомендованных</a:t>
            </a:r>
            <a:endParaRPr b="0" lang="ru-RU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1600" spc="-1" strike="noStrike">
                <a:solidFill>
                  <a:srgbClr val="478f83"/>
                </a:solidFill>
                <a:latin typeface="Montserrat"/>
                <a:ea typeface="Droid Sans Fallback"/>
              </a:rPr>
              <a:t>направлений, в которых находится искомое решение.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71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grpSp>
        <p:nvGrpSpPr>
          <p:cNvPr id="272" name="Group 12"/>
          <p:cNvGrpSpPr/>
          <p:nvPr/>
        </p:nvGrpSpPr>
        <p:grpSpPr>
          <a:xfrm>
            <a:off x="8827920" y="5001480"/>
            <a:ext cx="632160" cy="1212120"/>
            <a:chOff x="8827920" y="5001480"/>
            <a:chExt cx="632160" cy="1212120"/>
          </a:xfrm>
        </p:grpSpPr>
        <p:sp>
          <p:nvSpPr>
            <p:cNvPr id="273" name="CustomShape 13"/>
            <p:cNvSpPr/>
            <p:nvPr/>
          </p:nvSpPr>
          <p:spPr>
            <a:xfrm rot="5400000">
              <a:off x="8907480" y="5661000"/>
              <a:ext cx="473040" cy="632160"/>
            </a:xfrm>
            <a:prstGeom prst="chevron">
              <a:avLst>
                <a:gd name="adj" fmla="val 51805"/>
              </a:avLst>
            </a:prstGeom>
            <a:solidFill>
              <a:srgbClr val="478f83"/>
            </a:solidFill>
            <a:ln>
              <a:noFill/>
            </a:ln>
            <a:effectLst>
              <a:outerShdw algn="ctr" blurRad="279400" dir="2700000" dist="101314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" name="CustomShape 14"/>
            <p:cNvSpPr/>
            <p:nvPr/>
          </p:nvSpPr>
          <p:spPr>
            <a:xfrm rot="5400000">
              <a:off x="8704080" y="5125320"/>
              <a:ext cx="879840" cy="632160"/>
            </a:xfrm>
            <a:prstGeom prst="homePlate">
              <a:avLst>
                <a:gd name="adj" fmla="val 37208"/>
              </a:avLst>
            </a:prstGeom>
            <a:solidFill>
              <a:srgbClr val="c5c6c6"/>
            </a:solidFill>
            <a:ln>
              <a:noFill/>
            </a:ln>
            <a:effectLst>
              <a:outerShdw algn="ctr" blurRad="279400" dir="2700000" dist="101314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75" name="Group 15"/>
          <p:cNvGrpSpPr/>
          <p:nvPr/>
        </p:nvGrpSpPr>
        <p:grpSpPr>
          <a:xfrm>
            <a:off x="4370400" y="5001480"/>
            <a:ext cx="632160" cy="1212120"/>
            <a:chOff x="4370400" y="5001480"/>
            <a:chExt cx="632160" cy="1212120"/>
          </a:xfrm>
        </p:grpSpPr>
        <p:sp>
          <p:nvSpPr>
            <p:cNvPr id="276" name="CustomShape 16"/>
            <p:cNvSpPr/>
            <p:nvPr/>
          </p:nvSpPr>
          <p:spPr>
            <a:xfrm rot="5400000">
              <a:off x="4449960" y="5661000"/>
              <a:ext cx="473040" cy="632160"/>
            </a:xfrm>
            <a:prstGeom prst="chevron">
              <a:avLst>
                <a:gd name="adj" fmla="val 51805"/>
              </a:avLst>
            </a:prstGeom>
            <a:solidFill>
              <a:srgbClr val="478f83"/>
            </a:solidFill>
            <a:ln>
              <a:noFill/>
            </a:ln>
            <a:effectLst>
              <a:outerShdw algn="ctr" blurRad="279400" dir="2700000" dist="101314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7" name="CustomShape 17"/>
            <p:cNvSpPr/>
            <p:nvPr/>
          </p:nvSpPr>
          <p:spPr>
            <a:xfrm rot="5400000">
              <a:off x="4246560" y="5125320"/>
              <a:ext cx="879840" cy="632160"/>
            </a:xfrm>
            <a:prstGeom prst="homePlate">
              <a:avLst>
                <a:gd name="adj" fmla="val 37208"/>
              </a:avLst>
            </a:prstGeom>
            <a:solidFill>
              <a:srgbClr val="c5c6c6"/>
            </a:solidFill>
            <a:ln>
              <a:noFill/>
            </a:ln>
            <a:effectLst>
              <a:outerShdw algn="ctr" blurRad="279400" dir="2700000" dist="101314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78" name="Group 18"/>
          <p:cNvGrpSpPr/>
          <p:nvPr/>
        </p:nvGrpSpPr>
        <p:grpSpPr>
          <a:xfrm>
            <a:off x="1031400" y="4993200"/>
            <a:ext cx="632160" cy="1212120"/>
            <a:chOff x="1031400" y="4993200"/>
            <a:chExt cx="632160" cy="1212120"/>
          </a:xfrm>
        </p:grpSpPr>
        <p:sp>
          <p:nvSpPr>
            <p:cNvPr id="279" name="CustomShape 19"/>
            <p:cNvSpPr/>
            <p:nvPr/>
          </p:nvSpPr>
          <p:spPr>
            <a:xfrm rot="5400000">
              <a:off x="1110960" y="5652720"/>
              <a:ext cx="473040" cy="632160"/>
            </a:xfrm>
            <a:prstGeom prst="chevron">
              <a:avLst>
                <a:gd name="adj" fmla="val 51805"/>
              </a:avLst>
            </a:prstGeom>
            <a:solidFill>
              <a:srgbClr val="478f83"/>
            </a:solidFill>
            <a:ln>
              <a:noFill/>
            </a:ln>
            <a:effectLst>
              <a:outerShdw algn="ctr" blurRad="279400" dir="2700000" dist="101314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0" name="CustomShape 20"/>
            <p:cNvSpPr/>
            <p:nvPr/>
          </p:nvSpPr>
          <p:spPr>
            <a:xfrm rot="5400000">
              <a:off x="907560" y="5117040"/>
              <a:ext cx="879840" cy="632160"/>
            </a:xfrm>
            <a:prstGeom prst="homePlate">
              <a:avLst>
                <a:gd name="adj" fmla="val 37208"/>
              </a:avLst>
            </a:prstGeom>
            <a:solidFill>
              <a:srgbClr val="c5c6c6"/>
            </a:solidFill>
            <a:ln>
              <a:noFill/>
            </a:ln>
            <a:effectLst>
              <a:outerShdw algn="ctr" blurRad="279400" dir="2700000" dist="101314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78f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2146680" y="3834000"/>
            <a:ext cx="15036840" cy="52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cfe7e3"/>
                </a:solidFill>
                <a:latin typeface="Montserrat"/>
              </a:rPr>
              <a:t>К 2025 ГОДУ ПЛАНИРУЕТСЯ </a:t>
            </a: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cfe7e3"/>
                </a:solidFill>
                <a:latin typeface="Montserrat"/>
              </a:rPr>
              <a:t>ОТВЕЧАТЬ НА ВОПРОСЫ:</a:t>
            </a: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cfe7e3"/>
                </a:solidFill>
                <a:latin typeface="Montserrat"/>
              </a:rPr>
              <a:t>«КАК СДЕЛАТЬ КРАСИВЕЕ, УДОБНЕЕ,</a:t>
            </a: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cfe7e3"/>
                </a:solidFill>
                <a:latin typeface="Montserrat"/>
              </a:rPr>
              <a:t>ЭФФЕКТИВНЕЕ»</a:t>
            </a:r>
            <a:endParaRPr b="0" lang="ru-RU" sz="5600" spc="-1" strike="noStrike">
              <a:latin typeface="Arial"/>
            </a:endParaRPr>
          </a:p>
        </p:txBody>
      </p:sp>
      <p:pic>
        <p:nvPicPr>
          <p:cNvPr id="282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283" name="CustomShape 2"/>
          <p:cNvSpPr/>
          <p:nvPr/>
        </p:nvSpPr>
        <p:spPr>
          <a:xfrm>
            <a:off x="887760" y="1501560"/>
            <a:ext cx="975312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К 2022 году  планируется расширить перечень сфер,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где машина будет выдавать ответы (химия, биология…), а также сделать возможным решение междисциплинарных задач.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0" y="4320360"/>
            <a:ext cx="18287640" cy="5966280"/>
          </a:xfrm>
          <a:prstGeom prst="rect">
            <a:avLst/>
          </a:prstGeom>
          <a:solidFill>
            <a:srgbClr val="cf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2"/>
          <p:cNvSpPr/>
          <p:nvPr/>
        </p:nvSpPr>
        <p:spPr>
          <a:xfrm>
            <a:off x="792360" y="840240"/>
            <a:ext cx="1223208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ДИНАМИКА РАЗВИТИЯ ПРОДУКТА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86" name="TextShape 3"/>
          <p:cNvSpPr txBox="1"/>
          <p:nvPr/>
        </p:nvSpPr>
        <p:spPr>
          <a:xfrm>
            <a:off x="12916080" y="9534600"/>
            <a:ext cx="4114440" cy="547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9C275A-0E76-411D-AF1B-22C77DF98028}" type="slidenum">
              <a:rPr b="0" lang="ru-RU" sz="2600" spc="-1" strike="noStrike">
                <a:solidFill>
                  <a:srgbClr val="8b8b8b"/>
                </a:solidFill>
                <a:latin typeface="Times New Roman"/>
              </a:rPr>
              <a:t>&lt;номер&gt;</a:t>
            </a:fld>
            <a:endParaRPr b="0" lang="ru-RU" sz="2600" spc="-1" strike="noStrike">
              <a:latin typeface="Times New Roman"/>
            </a:endParaRPr>
          </a:p>
        </p:txBody>
      </p:sp>
      <p:pic>
        <p:nvPicPr>
          <p:cNvPr id="287" name="Рисунок 5" descr=""/>
          <p:cNvPicPr/>
          <p:nvPr/>
        </p:nvPicPr>
        <p:blipFill>
          <a:blip r:embed="rId1"/>
          <a:stretch/>
        </p:blipFill>
        <p:spPr>
          <a:xfrm>
            <a:off x="16865280" y="650880"/>
            <a:ext cx="624600" cy="837720"/>
          </a:xfrm>
          <a:prstGeom prst="rect">
            <a:avLst/>
          </a:prstGeom>
          <a:ln>
            <a:noFill/>
          </a:ln>
        </p:spPr>
      </p:pic>
      <p:sp>
        <p:nvSpPr>
          <p:cNvPr id="288" name="CustomShape 4"/>
          <p:cNvSpPr/>
          <p:nvPr/>
        </p:nvSpPr>
        <p:spPr>
          <a:xfrm>
            <a:off x="857520" y="6055920"/>
            <a:ext cx="7801200" cy="241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2800" bIns="828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 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СЕГОДНЯ:  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пользователи системы – </a:t>
            </a:r>
            <a:r>
              <a:rPr b="1" lang="ru-RU" sz="1600" spc="-1" strike="noStrike">
                <a:solidFill>
                  <a:srgbClr val="000000"/>
                </a:solidFill>
                <a:latin typeface="Montserrat"/>
              </a:rPr>
              <a:t>специалисты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 </a:t>
            </a:r>
            <a:r>
              <a:rPr b="0" i="1" lang="ru-RU" sz="1600" spc="-1" strike="noStrike">
                <a:solidFill>
                  <a:srgbClr val="000000"/>
                </a:solidFill>
                <a:latin typeface="Montserrat"/>
              </a:rPr>
              <a:t>(руководители отделов технических разработок в технологических компаниях, в отраслях связанных, в основном с физическими и химическими процессами – строительство, добыча и переработка ископаемых, энергетика и электроника ).</a:t>
            </a:r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ПРИ РАЗВИТИИ ПРОЕКТА 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пользователем сможет стать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Montserrat"/>
              </a:rPr>
              <a:t>любой человек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857520" y="8914320"/>
            <a:ext cx="142603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62626"/>
                </a:solidFill>
                <a:latin typeface="Montserrat"/>
                <a:ea typeface="WenQuanYi Micro Hei"/>
              </a:rPr>
              <a:t>Состав целевых аудиторий расширяется пропорционально удобству пользования продуктом.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62626"/>
                </a:solidFill>
                <a:latin typeface="Montserrat"/>
                <a:ea typeface="WenQuanYi Micro Hei"/>
              </a:rPr>
              <a:t>При вводе запроса техническим специалистом, потребители – технологические компании.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62626"/>
                </a:solidFill>
                <a:latin typeface="Montserrat"/>
                <a:ea typeface="WenQuanYi Micro Hei"/>
              </a:rPr>
              <a:t>При вводе запроса /например/ ребенком при регистрации через соцсети – массовое потребление продукта.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857520" y="1681560"/>
            <a:ext cx="128768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Система представляет собой платформу с коммерциализацией  через продажу приложений (по модели «1C»).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291" name="CustomShape 7"/>
          <p:cNvSpPr/>
          <p:nvPr/>
        </p:nvSpPr>
        <p:spPr>
          <a:xfrm>
            <a:off x="9377640" y="6361920"/>
            <a:ext cx="7801560" cy="209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br/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СЕГОДНЯ: 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система дает советы только в диапазоне технологических задач </a:t>
            </a:r>
            <a:r>
              <a:rPr b="1" lang="ru-RU" sz="1600" spc="-1" strike="noStrike">
                <a:solidFill>
                  <a:srgbClr val="000000"/>
                </a:solidFill>
                <a:latin typeface="Montserrat"/>
              </a:rPr>
              <a:t>в сфере физики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.​</a:t>
            </a:r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ПРИ РАЗВИТИИ ПРОЕКТА</a:t>
            </a: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 решения на базе платформы могут применены для решений </a:t>
            </a:r>
            <a:r>
              <a:rPr b="1" lang="ru-RU" sz="1600" spc="-1" strike="noStrike">
                <a:solidFill>
                  <a:srgbClr val="000000"/>
                </a:solidFill>
                <a:latin typeface="Montserrat"/>
              </a:rPr>
              <a:t>в сферах социально-экономических задач.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292" name="Рисунок 1" descr=""/>
          <p:cNvPicPr/>
          <p:nvPr/>
        </p:nvPicPr>
        <p:blipFill>
          <a:blip r:embed="rId2"/>
          <a:srcRect l="0" t="8839" r="0" b="31115"/>
          <a:stretch/>
        </p:blipFill>
        <p:spPr>
          <a:xfrm>
            <a:off x="9294480" y="2449080"/>
            <a:ext cx="8141040" cy="370080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  <p:pic>
        <p:nvPicPr>
          <p:cNvPr id="293" name="Рисунок 3" descr=""/>
          <p:cNvPicPr/>
          <p:nvPr/>
        </p:nvPicPr>
        <p:blipFill>
          <a:blip r:embed="rId3"/>
          <a:srcRect l="0" t="17394" r="0" b="24415"/>
          <a:stretch/>
        </p:blipFill>
        <p:spPr>
          <a:xfrm>
            <a:off x="857520" y="2448360"/>
            <a:ext cx="8109720" cy="370152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 flipV="1">
            <a:off x="0" y="-20520"/>
            <a:ext cx="18287640" cy="10306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2"/>
          <p:cNvSpPr/>
          <p:nvPr/>
        </p:nvSpPr>
        <p:spPr>
          <a:xfrm>
            <a:off x="777600" y="844200"/>
            <a:ext cx="1366092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ДИНАМИКА РАЗВИТИЯ ПРОДУКТА</a:t>
            </a:r>
            <a:endParaRPr b="0" lang="ru-RU" sz="4800" spc="-1" strike="noStrike">
              <a:latin typeface="Arial"/>
            </a:endParaRPr>
          </a:p>
        </p:txBody>
      </p:sp>
      <p:graphicFrame>
        <p:nvGraphicFramePr>
          <p:cNvPr id="296" name="Table 3"/>
          <p:cNvGraphicFramePr/>
          <p:nvPr/>
        </p:nvGraphicFramePr>
        <p:xfrm>
          <a:off x="755640" y="2030760"/>
          <a:ext cx="16603200" cy="6581520"/>
        </p:xfrm>
        <a:graphic>
          <a:graphicData uri="http://schemas.openxmlformats.org/drawingml/2006/table">
            <a:tbl>
              <a:tblPr/>
              <a:tblGrid>
                <a:gridCol w="720000"/>
                <a:gridCol w="3483360"/>
                <a:gridCol w="3156840"/>
                <a:gridCol w="3133080"/>
                <a:gridCol w="274680"/>
                <a:gridCol w="2469960"/>
                <a:gridCol w="1504440"/>
                <a:gridCol w="1860840"/>
              </a:tblGrid>
              <a:tr h="456480"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 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2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2020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2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2021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2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2022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2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2023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2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2025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29376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Пользователи системы – специалисты 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3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Пользователем сможет стать любой человек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3260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Система дает советы для решения технологических задач </a:t>
                      </a:r>
                      <a:endParaRPr b="0" lang="ru-RU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в  только сфере физики.​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gridSpan="5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Рекомендации платформы могут применены для решений социально-экономических задач. 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376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Интерфейсы ввода.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3260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Вывод рекомендаций звуком и текстом в виде основы для патентования.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376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 </a:t>
                      </a: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5 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Визуализация 3D-решений.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32600">
                <a:tc>
                  <a:txBody>
                    <a:bodyPr lIns="38880" rIns="38880" tIns="0" bIns="0" anchor="ctr">
                      <a:noAutofit/>
                    </a:bodyPr>
                    <a:p>
                      <a:pPr marL="21600"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6 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 marL="21600"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Возможный ввод с голоса запроса с учетом социального портрета.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97668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Бытовой подсказчик «как удобнее», «дешевле», «красивее», «эффективнее».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3260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Профессиональная интерпретация вопроса в отраслевой терминологии.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73260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Автогенерация технологических барьеров. 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8852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10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Установка под любую ОС. Работа в основных языках.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976680">
                <a:tc>
                  <a:txBody>
                    <a:bodyPr lIns="38880" rIns="3888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11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38880" rIns="3888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Создание субкультуры пользования машиной в техническом и организационном творчестве.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297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 flipV="1">
            <a:off x="0" y="-20520"/>
            <a:ext cx="18287640" cy="544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2"/>
          <p:cNvSpPr/>
          <p:nvPr/>
        </p:nvSpPr>
        <p:spPr>
          <a:xfrm>
            <a:off x="0" y="5415120"/>
            <a:ext cx="18287640" cy="487152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3"/>
          <p:cNvSpPr/>
          <p:nvPr/>
        </p:nvSpPr>
        <p:spPr>
          <a:xfrm>
            <a:off x="1664280" y="1795320"/>
            <a:ext cx="13456800" cy="31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«Завод нефтегазовой аппаратуры «Анодъ». Коррозия внутренней части трубопровода. Решение: Равномерное распределение вещества по всему объему трубопровода.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Результат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 - заявка в Роспатент №2019108063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«Бизнес Ассоциация ТРИЗ». Недостаточная скорость движения смазочной жидкости. Решена задача 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движения смазочных материалов внутри замкнутых систем посредством изменения силы тока.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Результат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: договоренности о совместном решении задач.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«Пермская Научная Приборостроительная Компания НППК». Решена техническая проблема затухания волны.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Результат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: сотрудничество с кластером «Фотоника».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779040" y="845280"/>
            <a:ext cx="1414584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478f83"/>
                </a:solidFill>
                <a:latin typeface="Montserrat"/>
              </a:rPr>
              <a:t>ВОСТРЕБОВАНО  БИЗНЕСОМ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1669680" y="7044120"/>
            <a:ext cx="1345176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Международный эксперт ТРИЗ Даниловский Юрий Эдуардович (Южная Корея)</a:t>
            </a:r>
            <a:br/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 Задача: проверка ПО AWTOR на нахождение всех возможных решений задач по ранее решенному экспертами ТРИЗ примеру.  ПО смогло предложить все решения найденные экспертами ТРИЗ.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Результат</a:t>
            </a: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 - отзыв Даниловского Ю.Э.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Пенский Олег Геннадьевич д.т.н., профессор кафедры механики и математического моделирования  (ПГНИУ), автор Теории эмоционального интеллекта. Научное руководство проектом.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Результат</a:t>
            </a:r>
            <a:r>
              <a:rPr b="0" lang="ru-RU" sz="18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: решение на выдачу  патента по заявке N2019101965/08 (003438)/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773280" y="5860800"/>
            <a:ext cx="1414584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fe7e3"/>
                </a:solidFill>
                <a:latin typeface="Montserrat"/>
              </a:rPr>
              <a:t>ПОДТВЕРЖДЕНО ВЕДУЩИМИ СПЕЦИАЛИСТАМИ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04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305" name="CustomShape 7"/>
          <p:cNvSpPr/>
          <p:nvPr/>
        </p:nvSpPr>
        <p:spPr>
          <a:xfrm>
            <a:off x="784800" y="1856160"/>
            <a:ext cx="776160" cy="7761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8"/>
          <p:cNvSpPr/>
          <p:nvPr/>
        </p:nvSpPr>
        <p:spPr>
          <a:xfrm>
            <a:off x="887760" y="1856160"/>
            <a:ext cx="570600" cy="7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Montserrat"/>
              </a:rPr>
              <a:t>1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07" name="CustomShape 9"/>
          <p:cNvSpPr/>
          <p:nvPr/>
        </p:nvSpPr>
        <p:spPr>
          <a:xfrm>
            <a:off x="788400" y="2982960"/>
            <a:ext cx="776160" cy="7761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10"/>
          <p:cNvSpPr/>
          <p:nvPr/>
        </p:nvSpPr>
        <p:spPr>
          <a:xfrm>
            <a:off x="891360" y="2982960"/>
            <a:ext cx="570600" cy="7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Montserrat"/>
              </a:rPr>
              <a:t>2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09" name="CustomShape 11"/>
          <p:cNvSpPr/>
          <p:nvPr/>
        </p:nvSpPr>
        <p:spPr>
          <a:xfrm>
            <a:off x="784800" y="4127400"/>
            <a:ext cx="776160" cy="7761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12"/>
          <p:cNvSpPr/>
          <p:nvPr/>
        </p:nvSpPr>
        <p:spPr>
          <a:xfrm>
            <a:off x="887760" y="4127400"/>
            <a:ext cx="570600" cy="7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Montserrat"/>
              </a:rPr>
              <a:t>3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11" name="CustomShape 13"/>
          <p:cNvSpPr/>
          <p:nvPr/>
        </p:nvSpPr>
        <p:spPr>
          <a:xfrm>
            <a:off x="784800" y="7138080"/>
            <a:ext cx="776160" cy="7761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14"/>
          <p:cNvSpPr/>
          <p:nvPr/>
        </p:nvSpPr>
        <p:spPr>
          <a:xfrm>
            <a:off x="887760" y="7138080"/>
            <a:ext cx="570600" cy="7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Montserrat"/>
              </a:rPr>
              <a:t>4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313" name="CustomShape 15"/>
          <p:cNvSpPr/>
          <p:nvPr/>
        </p:nvSpPr>
        <p:spPr>
          <a:xfrm>
            <a:off x="784800" y="8475840"/>
            <a:ext cx="776160" cy="7761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16"/>
          <p:cNvSpPr/>
          <p:nvPr/>
        </p:nvSpPr>
        <p:spPr>
          <a:xfrm>
            <a:off x="887760" y="8475840"/>
            <a:ext cx="570600" cy="7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fffff"/>
                </a:solidFill>
                <a:latin typeface="Montserrat"/>
              </a:rPr>
              <a:t>5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770040" y="838080"/>
            <a:ext cx="9969120" cy="164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ЭТАПЫ РАЗВИТИЯ ПРОЕКТА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316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317" name="CustomShape 2"/>
          <p:cNvSpPr/>
          <p:nvPr/>
        </p:nvSpPr>
        <p:spPr>
          <a:xfrm>
            <a:off x="1378440" y="3007800"/>
            <a:ext cx="1863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Начало работы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над проектом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4139640" y="2515320"/>
            <a:ext cx="156636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Первая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публичная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презентация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AWTOR. МГУ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6978600" y="3007800"/>
            <a:ext cx="23954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Презентация версии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AWTOR в VR-шлеме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20" name="CustomShape 5"/>
          <p:cNvSpPr/>
          <p:nvPr/>
        </p:nvSpPr>
        <p:spPr>
          <a:xfrm>
            <a:off x="10292400" y="2730600"/>
            <a:ext cx="28879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Старт продаж ответов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технологическим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компаниям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21" name="CustomShape 6"/>
          <p:cNvSpPr/>
          <p:nvPr/>
        </p:nvSpPr>
        <p:spPr>
          <a:xfrm>
            <a:off x="13793040" y="3007800"/>
            <a:ext cx="3213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Перевод на основные языки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Масштабирование проекта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22" name="CustomShape 7"/>
          <p:cNvSpPr/>
          <p:nvPr/>
        </p:nvSpPr>
        <p:spPr>
          <a:xfrm>
            <a:off x="1326600" y="3702240"/>
            <a:ext cx="1251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21 июня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3" name="CustomShape 8"/>
          <p:cNvSpPr/>
          <p:nvPr/>
        </p:nvSpPr>
        <p:spPr>
          <a:xfrm>
            <a:off x="4093200" y="3736080"/>
            <a:ext cx="1543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2 февраля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4" name="CustomShape 9"/>
          <p:cNvSpPr/>
          <p:nvPr/>
        </p:nvSpPr>
        <p:spPr>
          <a:xfrm>
            <a:off x="6894360" y="3736080"/>
            <a:ext cx="1251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13 июня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5" name="CustomShape 10"/>
          <p:cNvSpPr/>
          <p:nvPr/>
        </p:nvSpPr>
        <p:spPr>
          <a:xfrm>
            <a:off x="10254960" y="3737880"/>
            <a:ext cx="1735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16 сентября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CustomShape 11"/>
          <p:cNvSpPr/>
          <p:nvPr/>
        </p:nvSpPr>
        <p:spPr>
          <a:xfrm>
            <a:off x="13727160" y="3736080"/>
            <a:ext cx="1455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10 января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7" name="CustomShape 12"/>
          <p:cNvSpPr/>
          <p:nvPr/>
        </p:nvSpPr>
        <p:spPr>
          <a:xfrm>
            <a:off x="1627560" y="7780320"/>
            <a:ext cx="1735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25 сентября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8" name="CustomShape 13"/>
          <p:cNvSpPr/>
          <p:nvPr/>
        </p:nvSpPr>
        <p:spPr>
          <a:xfrm>
            <a:off x="4021920" y="7780320"/>
            <a:ext cx="1567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30 октября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9" name="CustomShape 14"/>
          <p:cNvSpPr/>
          <p:nvPr/>
        </p:nvSpPr>
        <p:spPr>
          <a:xfrm>
            <a:off x="7612920" y="7780320"/>
            <a:ext cx="1327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21 марта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0" name="CustomShape 15"/>
          <p:cNvSpPr/>
          <p:nvPr/>
        </p:nvSpPr>
        <p:spPr>
          <a:xfrm>
            <a:off x="10870200" y="7780320"/>
            <a:ext cx="897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5 мая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1" name="CustomShape 16"/>
          <p:cNvSpPr/>
          <p:nvPr/>
        </p:nvSpPr>
        <p:spPr>
          <a:xfrm>
            <a:off x="13925520" y="7780320"/>
            <a:ext cx="1049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31 мая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2" name="CustomShape 17"/>
          <p:cNvSpPr/>
          <p:nvPr/>
        </p:nvSpPr>
        <p:spPr>
          <a:xfrm>
            <a:off x="1667160" y="8270280"/>
            <a:ext cx="15357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Запуск НИРа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33" name="CustomShape 18"/>
          <p:cNvSpPr/>
          <p:nvPr/>
        </p:nvSpPr>
        <p:spPr>
          <a:xfrm>
            <a:off x="4028400" y="8270280"/>
            <a:ext cx="261648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Начало работы AWTOR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c технологическими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компаниями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34" name="CustomShape 19"/>
          <p:cNvSpPr/>
          <p:nvPr/>
        </p:nvSpPr>
        <p:spPr>
          <a:xfrm>
            <a:off x="7692480" y="8270280"/>
            <a:ext cx="21499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Подача первой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машинной заявки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в ФИПС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35" name="CustomShape 20"/>
          <p:cNvSpPr/>
          <p:nvPr/>
        </p:nvSpPr>
        <p:spPr>
          <a:xfrm>
            <a:off x="10871640" y="8270280"/>
            <a:ext cx="288792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AWTOR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выдает ответы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с примером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применения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36" name="CustomShape 21"/>
          <p:cNvSpPr/>
          <p:nvPr/>
        </p:nvSpPr>
        <p:spPr>
          <a:xfrm>
            <a:off x="13896360" y="8270280"/>
            <a:ext cx="288792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AWTOR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выдает ответы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по всем основным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Montserrat"/>
              </a:rPr>
              <a:t>Направлениям НТИ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37" name="CustomShape 22"/>
          <p:cNvSpPr/>
          <p:nvPr/>
        </p:nvSpPr>
        <p:spPr>
          <a:xfrm>
            <a:off x="1375920" y="5349960"/>
            <a:ext cx="2821680" cy="1091160"/>
          </a:xfrm>
          <a:prstGeom prst="chevron">
            <a:avLst>
              <a:gd name="adj" fmla="val 50000"/>
            </a:avLst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23"/>
          <p:cNvSpPr/>
          <p:nvPr/>
        </p:nvSpPr>
        <p:spPr>
          <a:xfrm>
            <a:off x="3925800" y="5349960"/>
            <a:ext cx="2821680" cy="1091160"/>
          </a:xfrm>
          <a:prstGeom prst="chevron">
            <a:avLst>
              <a:gd name="adj" fmla="val 50000"/>
            </a:avLst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4"/>
          <p:cNvSpPr/>
          <p:nvPr/>
        </p:nvSpPr>
        <p:spPr>
          <a:xfrm>
            <a:off x="6541200" y="5357520"/>
            <a:ext cx="2821680" cy="1091160"/>
          </a:xfrm>
          <a:prstGeom prst="chevron">
            <a:avLst>
              <a:gd name="adj" fmla="val 50000"/>
            </a:avLst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25"/>
          <p:cNvSpPr/>
          <p:nvPr/>
        </p:nvSpPr>
        <p:spPr>
          <a:xfrm>
            <a:off x="9172440" y="5325480"/>
            <a:ext cx="2821680" cy="1091160"/>
          </a:xfrm>
          <a:prstGeom prst="chevron">
            <a:avLst>
              <a:gd name="adj" fmla="val 50000"/>
            </a:avLst>
          </a:prstGeom>
          <a:solidFill>
            <a:srgbClr val="cfe7e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26"/>
          <p:cNvSpPr/>
          <p:nvPr/>
        </p:nvSpPr>
        <p:spPr>
          <a:xfrm>
            <a:off x="11721960" y="5325480"/>
            <a:ext cx="2821680" cy="1091160"/>
          </a:xfrm>
          <a:prstGeom prst="chevron">
            <a:avLst>
              <a:gd name="adj" fmla="val 50000"/>
            </a:avLst>
          </a:prstGeom>
          <a:solidFill>
            <a:srgbClr val="cfe7e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27"/>
          <p:cNvSpPr/>
          <p:nvPr/>
        </p:nvSpPr>
        <p:spPr>
          <a:xfrm>
            <a:off x="14337360" y="5332680"/>
            <a:ext cx="2821680" cy="1091160"/>
          </a:xfrm>
          <a:prstGeom prst="chevron">
            <a:avLst>
              <a:gd name="adj" fmla="val 50000"/>
            </a:avLst>
          </a:prstGeom>
          <a:solidFill>
            <a:srgbClr val="cfe7e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28"/>
          <p:cNvSpPr/>
          <p:nvPr/>
        </p:nvSpPr>
        <p:spPr>
          <a:xfrm>
            <a:off x="2154600" y="5603400"/>
            <a:ext cx="1264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fe7e3"/>
                </a:solidFill>
                <a:latin typeface="Montserrat"/>
              </a:rPr>
              <a:t>2017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44" name="CustomShape 29"/>
          <p:cNvSpPr/>
          <p:nvPr/>
        </p:nvSpPr>
        <p:spPr>
          <a:xfrm>
            <a:off x="4708800" y="5578560"/>
            <a:ext cx="1264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fe7e3"/>
                </a:solidFill>
                <a:latin typeface="Montserrat"/>
              </a:rPr>
              <a:t>2018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45" name="CustomShape 30"/>
          <p:cNvSpPr/>
          <p:nvPr/>
        </p:nvSpPr>
        <p:spPr>
          <a:xfrm>
            <a:off x="7316280" y="5603400"/>
            <a:ext cx="1264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fe7e3"/>
                </a:solidFill>
                <a:latin typeface="Montserrat"/>
              </a:rPr>
              <a:t>2019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46" name="CustomShape 31"/>
          <p:cNvSpPr/>
          <p:nvPr/>
        </p:nvSpPr>
        <p:spPr>
          <a:xfrm>
            <a:off x="10004040" y="5586120"/>
            <a:ext cx="1264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478f83"/>
                </a:solidFill>
                <a:latin typeface="Montserrat"/>
              </a:rPr>
              <a:t>2020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47" name="CustomShape 32"/>
          <p:cNvSpPr/>
          <p:nvPr/>
        </p:nvSpPr>
        <p:spPr>
          <a:xfrm>
            <a:off x="12526920" y="5578560"/>
            <a:ext cx="1264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478f83"/>
                </a:solidFill>
                <a:latin typeface="Montserrat"/>
              </a:rPr>
              <a:t>2021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48" name="CustomShape 33"/>
          <p:cNvSpPr/>
          <p:nvPr/>
        </p:nvSpPr>
        <p:spPr>
          <a:xfrm>
            <a:off x="15150600" y="5583600"/>
            <a:ext cx="1264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478f83"/>
                </a:solidFill>
                <a:latin typeface="Montserrat"/>
              </a:rPr>
              <a:t>2022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49" name="CustomShape 34"/>
          <p:cNvSpPr/>
          <p:nvPr/>
        </p:nvSpPr>
        <p:spPr>
          <a:xfrm flipH="1" rot="16200000">
            <a:off x="1593720" y="4429800"/>
            <a:ext cx="1278000" cy="561240"/>
          </a:xfrm>
          <a:prstGeom prst="bentConnector3">
            <a:avLst>
              <a:gd name="adj1" fmla="val 50000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35"/>
          <p:cNvSpPr/>
          <p:nvPr/>
        </p:nvSpPr>
        <p:spPr>
          <a:xfrm flipH="1" flipV="1" rot="5400000">
            <a:off x="2074680" y="6861600"/>
            <a:ext cx="1338480" cy="497880"/>
          </a:xfrm>
          <a:prstGeom prst="bentConnector3">
            <a:avLst>
              <a:gd name="adj1" fmla="val 44492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36"/>
          <p:cNvSpPr/>
          <p:nvPr/>
        </p:nvSpPr>
        <p:spPr>
          <a:xfrm rot="5400000">
            <a:off x="3929040" y="4406400"/>
            <a:ext cx="1236960" cy="635040"/>
          </a:xfrm>
          <a:prstGeom prst="bentConnector3">
            <a:avLst>
              <a:gd name="adj1" fmla="val 50000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37"/>
          <p:cNvSpPr/>
          <p:nvPr/>
        </p:nvSpPr>
        <p:spPr>
          <a:xfrm rot="5400000">
            <a:off x="4546440" y="6701400"/>
            <a:ext cx="1338480" cy="818280"/>
          </a:xfrm>
          <a:prstGeom prst="bentConnector3">
            <a:avLst>
              <a:gd name="adj1" fmla="val 34578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38"/>
          <p:cNvSpPr/>
          <p:nvPr/>
        </p:nvSpPr>
        <p:spPr>
          <a:xfrm flipH="1" flipV="1" rot="5400000">
            <a:off x="6734880" y="4571280"/>
            <a:ext cx="1251720" cy="318240"/>
          </a:xfrm>
          <a:prstGeom prst="bentConnector3">
            <a:avLst>
              <a:gd name="adj1" fmla="val 64134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39"/>
          <p:cNvSpPr/>
          <p:nvPr/>
        </p:nvSpPr>
        <p:spPr>
          <a:xfrm flipH="1" rot="16200000">
            <a:off x="7011720" y="6515640"/>
            <a:ext cx="1338480" cy="1189800"/>
          </a:xfrm>
          <a:prstGeom prst="bentConnector3">
            <a:avLst>
              <a:gd name="adj1" fmla="val 51102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40"/>
          <p:cNvSpPr/>
          <p:nvPr/>
        </p:nvSpPr>
        <p:spPr>
          <a:xfrm flipV="1" rot="16200000">
            <a:off x="9996840" y="6457320"/>
            <a:ext cx="1348200" cy="1295640"/>
          </a:xfrm>
          <a:prstGeom prst="bentConnector3">
            <a:avLst>
              <a:gd name="adj1" fmla="val 32502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41"/>
          <p:cNvSpPr/>
          <p:nvPr/>
        </p:nvSpPr>
        <p:spPr>
          <a:xfrm rot="5400000">
            <a:off x="8776080" y="3010320"/>
            <a:ext cx="1250280" cy="3443400"/>
          </a:xfrm>
          <a:prstGeom prst="bentConnector3">
            <a:avLst>
              <a:gd name="adj1" fmla="val 67691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42"/>
          <p:cNvSpPr/>
          <p:nvPr/>
        </p:nvSpPr>
        <p:spPr>
          <a:xfrm flipH="1" rot="16200000">
            <a:off x="14351760" y="4208760"/>
            <a:ext cx="1227240" cy="1020240"/>
          </a:xfrm>
          <a:prstGeom prst="bentConnector3">
            <a:avLst>
              <a:gd name="adj1" fmla="val 50000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43"/>
          <p:cNvSpPr/>
          <p:nvPr/>
        </p:nvSpPr>
        <p:spPr>
          <a:xfrm flipV="1" rot="16200000">
            <a:off x="12973680" y="6302880"/>
            <a:ext cx="1363320" cy="1589760"/>
          </a:xfrm>
          <a:prstGeom prst="bentConnector3">
            <a:avLst>
              <a:gd name="adj1" fmla="val 21879"/>
            </a:avLst>
          </a:prstGeom>
          <a:noFill/>
          <a:ln w="50760">
            <a:solidFill>
              <a:srgbClr val="478f8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 flipV="1">
            <a:off x="9144000" y="-20520"/>
            <a:ext cx="9143640" cy="103064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2"/>
          <p:cNvSpPr/>
          <p:nvPr/>
        </p:nvSpPr>
        <p:spPr>
          <a:xfrm>
            <a:off x="0" y="0"/>
            <a:ext cx="914364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TextShape 3"/>
          <p:cNvSpPr txBox="1"/>
          <p:nvPr/>
        </p:nvSpPr>
        <p:spPr>
          <a:xfrm>
            <a:off x="3588480" y="4445280"/>
            <a:ext cx="4406400" cy="960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РЕДЕКОП АЛЕКСАНДР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Автор идеи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Инвестиции в разработку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3588480" y="6478560"/>
            <a:ext cx="4907160" cy="16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ПАСТУХОВА ГАЛИНА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Научный руководитель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Руководитель департамента программирования АО «МБКИ»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12232080" y="1753560"/>
            <a:ext cx="5598360" cy="22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62626"/>
                </a:solidFill>
                <a:latin typeface="Montserrat"/>
              </a:rPr>
              <a:t>ПОЛИТОВ МАКСИМ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Руководитель проекта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ООО «МБКИ» (Международное бюро коммерциализации инноваций), генеральный директор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12247560" y="4579200"/>
            <a:ext cx="5506920" cy="182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62626"/>
                </a:solidFill>
                <a:latin typeface="Montserrat"/>
              </a:rPr>
              <a:t>САПЕГИН ДМИТРИЙ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Приоритеты,  интерфейсные решения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ООО «ОРВИНИТ» (Организация внедрения информационных и интеллектуальных технологий</a:t>
            </a:r>
            <a:r>
              <a:rPr b="1" lang="ru-RU" sz="1800" spc="-1" strike="noStrike">
                <a:solidFill>
                  <a:srgbClr val="262626"/>
                </a:solidFill>
                <a:latin typeface="Montserrat"/>
              </a:rPr>
              <a:t>),  </a:t>
            </a: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директор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771480" y="836280"/>
            <a:ext cx="8086320" cy="292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Montserrat"/>
              </a:rPr>
              <a:t>В КОМАНДУ ВХОДЯТ ТЕХНОЛОГИЧЕСКИЕ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Montserrat"/>
              </a:rPr>
              <a:t>ПРЕДПРИНИМАТЕЛИ, ПРОФИЛЬНЫЕ  СПЕЦИАЛИСТЫ, УЧЕНЫЕ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66" name="CustomShape 8"/>
          <p:cNvSpPr/>
          <p:nvPr/>
        </p:nvSpPr>
        <p:spPr>
          <a:xfrm>
            <a:off x="12232080" y="6789960"/>
            <a:ext cx="5238360" cy="183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62626"/>
                </a:solidFill>
                <a:latin typeface="Montserrat"/>
              </a:rPr>
              <a:t>МАЛЬЦЕВ АЛЕКСАНДР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Бизнес-процессы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Заведующий центром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НИУ ВШЭ в Перми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367" name="Рисунок 2" descr=""/>
          <p:cNvPicPr/>
          <p:nvPr/>
        </p:nvPicPr>
        <p:blipFill>
          <a:blip r:embed="rId1"/>
          <a:stretch/>
        </p:blipFill>
        <p:spPr>
          <a:xfrm>
            <a:off x="1307880" y="4500000"/>
            <a:ext cx="1917360" cy="191736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  <p:pic>
        <p:nvPicPr>
          <p:cNvPr id="368" name="Рисунок 3" descr=""/>
          <p:cNvPicPr/>
          <p:nvPr/>
        </p:nvPicPr>
        <p:blipFill>
          <a:blip r:embed="rId2"/>
          <a:stretch/>
        </p:blipFill>
        <p:spPr>
          <a:xfrm>
            <a:off x="1284840" y="6710760"/>
            <a:ext cx="1917360" cy="191736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  <p:pic>
        <p:nvPicPr>
          <p:cNvPr id="369" name="Рисунок 4" descr=""/>
          <p:cNvPicPr/>
          <p:nvPr/>
        </p:nvPicPr>
        <p:blipFill>
          <a:blip r:embed="rId3"/>
          <a:stretch/>
        </p:blipFill>
        <p:spPr>
          <a:xfrm>
            <a:off x="9915480" y="6688440"/>
            <a:ext cx="1942920" cy="193968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  <p:pic>
        <p:nvPicPr>
          <p:cNvPr id="370" name="Рисунок 6" descr=""/>
          <p:cNvPicPr/>
          <p:nvPr/>
        </p:nvPicPr>
        <p:blipFill>
          <a:blip r:embed="rId4"/>
          <a:stretch/>
        </p:blipFill>
        <p:spPr>
          <a:xfrm>
            <a:off x="9915480" y="2288880"/>
            <a:ext cx="1917360" cy="191736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  <p:pic>
        <p:nvPicPr>
          <p:cNvPr id="371" name="Рисунок 7" descr=""/>
          <p:cNvPicPr/>
          <p:nvPr/>
        </p:nvPicPr>
        <p:blipFill>
          <a:blip r:embed="rId5"/>
          <a:stretch/>
        </p:blipFill>
        <p:spPr>
          <a:xfrm>
            <a:off x="9915480" y="4500000"/>
            <a:ext cx="1917360" cy="191736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  <p:pic>
        <p:nvPicPr>
          <p:cNvPr id="372" name="Рисунок 2" descr=""/>
          <p:cNvPicPr/>
          <p:nvPr/>
        </p:nvPicPr>
        <p:blipFill>
          <a:blip r:embed="rId6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2831760" y="5039640"/>
            <a:ext cx="10618560" cy="849240"/>
          </a:xfrm>
          <a:prstGeom prst="chevron">
            <a:avLst>
              <a:gd name="adj" fmla="val 46528"/>
            </a:avLst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2"/>
          <p:cNvSpPr/>
          <p:nvPr/>
        </p:nvSpPr>
        <p:spPr>
          <a:xfrm>
            <a:off x="10024200" y="4482720"/>
            <a:ext cx="1946520" cy="1904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5843520" y="4501440"/>
            <a:ext cx="1946520" cy="1904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4"/>
          <p:cNvSpPr/>
          <p:nvPr/>
        </p:nvSpPr>
        <p:spPr>
          <a:xfrm>
            <a:off x="792000" y="2719080"/>
            <a:ext cx="10944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Головная структура – «Корпорация ПCC»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Роль – источник инвестиций и экспертизы в коммерциализации научных разработок.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755640" y="841320"/>
            <a:ext cx="16031880" cy="16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ПРОЕКТ ПРОЗРАЧНО СТРУКТУРИРОВАН,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ВСЕ СОБСТВЕННИКИ ПРИНИМАЮТ УЧАСТИЕ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1125360" y="6731280"/>
            <a:ext cx="3050640" cy="558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Montserrat"/>
              </a:rPr>
              <a:t>Редекоп А.Г.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79" name="Picture 15" descr=""/>
          <p:cNvPicPr/>
          <p:nvPr/>
        </p:nvPicPr>
        <p:blipFill>
          <a:blip r:embed="rId1"/>
          <a:stretch/>
        </p:blipFill>
        <p:spPr>
          <a:xfrm>
            <a:off x="6227640" y="4530960"/>
            <a:ext cx="1247400" cy="1666440"/>
          </a:xfrm>
          <a:prstGeom prst="rect">
            <a:avLst/>
          </a:prstGeom>
          <a:ln>
            <a:noFill/>
          </a:ln>
        </p:spPr>
      </p:pic>
      <p:pic>
        <p:nvPicPr>
          <p:cNvPr id="380" name="Рисунок 15" descr=""/>
          <p:cNvPicPr/>
          <p:nvPr/>
        </p:nvPicPr>
        <p:blipFill>
          <a:blip r:embed="rId2"/>
          <a:stretch/>
        </p:blipFill>
        <p:spPr>
          <a:xfrm>
            <a:off x="13830120" y="5039640"/>
            <a:ext cx="3489120" cy="813960"/>
          </a:xfrm>
          <a:prstGeom prst="rect">
            <a:avLst/>
          </a:prstGeom>
          <a:ln>
            <a:noFill/>
          </a:ln>
        </p:spPr>
      </p:pic>
      <p:sp>
        <p:nvSpPr>
          <p:cNvPr id="381" name="CustomShape 7"/>
          <p:cNvSpPr/>
          <p:nvPr/>
        </p:nvSpPr>
        <p:spPr>
          <a:xfrm>
            <a:off x="1844280" y="8834040"/>
            <a:ext cx="154749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262626"/>
                </a:solidFill>
                <a:latin typeface="Montserrat"/>
              </a:rPr>
              <a:t>ОАО «Международное бюро коммерциализации инноваций» «МБКИ»- проектная компания.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262626"/>
                </a:solidFill>
                <a:latin typeface="Montserrat"/>
              </a:rPr>
              <a:t>Держатель прав на ИС проекта AWTOR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82" name="Рисунок 2" descr=""/>
          <p:cNvPicPr/>
          <p:nvPr/>
        </p:nvPicPr>
        <p:blipFill>
          <a:blip r:embed="rId3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pic>
        <p:nvPicPr>
          <p:cNvPr id="383" name="Рисунок 2" descr=""/>
          <p:cNvPicPr/>
          <p:nvPr/>
        </p:nvPicPr>
        <p:blipFill>
          <a:blip r:embed="rId4"/>
          <a:stretch/>
        </p:blipFill>
        <p:spPr>
          <a:xfrm>
            <a:off x="1692000" y="4487760"/>
            <a:ext cx="1917360" cy="1917360"/>
          </a:xfrm>
          <a:prstGeom prst="rect">
            <a:avLst/>
          </a:prstGeom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</p:pic>
      <p:sp>
        <p:nvSpPr>
          <p:cNvPr id="384" name="CustomShape 8"/>
          <p:cNvSpPr/>
          <p:nvPr/>
        </p:nvSpPr>
        <p:spPr>
          <a:xfrm>
            <a:off x="10088280" y="4952160"/>
            <a:ext cx="18180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478f83"/>
                </a:solidFill>
                <a:latin typeface="Montserrat"/>
              </a:rPr>
              <a:t>АО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478f83"/>
                </a:solidFill>
                <a:latin typeface="Montserrat"/>
              </a:rPr>
              <a:t>«МБКИ»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" descr=""/>
          <p:cNvPicPr/>
          <p:nvPr/>
        </p:nvPicPr>
        <p:blipFill>
          <a:blip r:embed="rId1"/>
          <a:srcRect l="24778" t="0" r="41712" b="0"/>
          <a:stretch/>
        </p:blipFill>
        <p:spPr>
          <a:xfrm>
            <a:off x="4596480" y="0"/>
            <a:ext cx="6129360" cy="1028664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11441880" y="4379400"/>
            <a:ext cx="3915360" cy="11307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54000" dir="2700000" dist="126770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11488320" y="7284240"/>
            <a:ext cx="3915360" cy="11307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11373480" y="1395720"/>
            <a:ext cx="3915360" cy="113076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54000" dir="2700000" dist="126770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0" y="0"/>
            <a:ext cx="799128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5"/>
          <p:cNvSpPr/>
          <p:nvPr/>
        </p:nvSpPr>
        <p:spPr>
          <a:xfrm>
            <a:off x="763920" y="841680"/>
            <a:ext cx="6786000" cy="310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КАКИЕ ТЕХНИЧЕСКИЕ ЗАДАЧИ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БЫВАЮТ?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11519640" y="4551480"/>
            <a:ext cx="3253680" cy="7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КОНСТРУКТОРСКИЕ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БЮРО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1" name="CustomShape 7"/>
          <p:cNvSpPr/>
          <p:nvPr/>
        </p:nvSpPr>
        <p:spPr>
          <a:xfrm>
            <a:off x="11625840" y="8672760"/>
            <a:ext cx="5940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Чем заменить литий-ионные батареи в условиях вечной мерзлоты?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2" name="CustomShape 8"/>
          <p:cNvSpPr/>
          <p:nvPr/>
        </p:nvSpPr>
        <p:spPr>
          <a:xfrm>
            <a:off x="11625840" y="2784240"/>
            <a:ext cx="5609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Как сохранить электрический импульс при переходе электролита из жидкой в твердую фазу?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3" name="CustomShape 9"/>
          <p:cNvSpPr/>
          <p:nvPr/>
        </p:nvSpPr>
        <p:spPr>
          <a:xfrm>
            <a:off x="11625840" y="5770080"/>
            <a:ext cx="5747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Каков состав электролита, проводящего  электрический ток при переходе из жидкого в псевдо-жидкостное состояние?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4" name="CustomShape 10"/>
          <p:cNvSpPr/>
          <p:nvPr/>
        </p:nvSpPr>
        <p:spPr>
          <a:xfrm>
            <a:off x="11582640" y="1726200"/>
            <a:ext cx="20937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ИНСТИТУТЫ</a:t>
            </a:r>
            <a:r>
              <a:rPr b="0" lang="ru-RU" sz="20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5" name="CustomShape 11"/>
          <p:cNvSpPr/>
          <p:nvPr/>
        </p:nvSpPr>
        <p:spPr>
          <a:xfrm>
            <a:off x="11578320" y="7495920"/>
            <a:ext cx="31363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ТЕХНОЛОГИЧЕСКИЕ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КОМПАНИИ</a:t>
            </a:r>
            <a:r>
              <a:rPr b="0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46" name="CustomShape 12"/>
          <p:cNvSpPr/>
          <p:nvPr/>
        </p:nvSpPr>
        <p:spPr>
          <a:xfrm>
            <a:off x="890280" y="6476400"/>
            <a:ext cx="3162240" cy="21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Отделам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разработок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приходится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решать задачи,  требующие уникальных решений.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7" name="Рисунок 2" descr=""/>
          <p:cNvPicPr/>
          <p:nvPr/>
        </p:nvPicPr>
        <p:blipFill>
          <a:blip r:embed="rId2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755640" y="841320"/>
            <a:ext cx="16031880" cy="16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ПРОЕКТ ПРОЗРАЧНО СТРУКТУРИРОВАН,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ВСЕ СОБСТВЕННИКИ ПРИНИМАЮТ УЧАСТИЕ 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386" name="TextShape 2"/>
          <p:cNvSpPr txBox="1"/>
          <p:nvPr/>
        </p:nvSpPr>
        <p:spPr>
          <a:xfrm>
            <a:off x="927000" y="3269520"/>
            <a:ext cx="9264240" cy="1688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500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Основной вид деятельности "ПСС" – производство высокотехнологичного электротехнического оборудования и устройств электрохимической защиты трубопроводов, а также  средств контроля и дистанционного управления.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87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388" name="CustomShape 3"/>
          <p:cNvSpPr/>
          <p:nvPr/>
        </p:nvSpPr>
        <p:spPr>
          <a:xfrm>
            <a:off x="913320" y="4774320"/>
            <a:ext cx="2064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Выручка "ПСС":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389" name="Table 4"/>
          <p:cNvGraphicFramePr/>
          <p:nvPr/>
        </p:nvGraphicFramePr>
        <p:xfrm>
          <a:off x="927000" y="5556960"/>
          <a:ext cx="16446240" cy="3807720"/>
        </p:xfrm>
        <a:graphic>
          <a:graphicData uri="http://schemas.openxmlformats.org/drawingml/2006/table">
            <a:tbl>
              <a:tblPr/>
              <a:tblGrid>
                <a:gridCol w="4363920"/>
                <a:gridCol w="2013480"/>
                <a:gridCol w="2013480"/>
                <a:gridCol w="2013480"/>
                <a:gridCol w="2013480"/>
                <a:gridCol w="2013480"/>
                <a:gridCol w="2014920"/>
              </a:tblGrid>
              <a:tr h="61092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Наименование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Код строки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2014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2015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2016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2017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2018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447840">
                <a:tc gridSpan="7"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Доходы и расходы по обычным видам деятельности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47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Выручка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2110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633 003 000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689 739 000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663 674 000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618 066 000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726 613 000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47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Себестоимость продаж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2120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478 498 000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487 175 000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462 469 000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422 307 000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502 920 000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47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Валовая прибыль (убыток)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2100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154 505 000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202 564 000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201 205 000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195 759 000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223 693 000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47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Коммерческие расходы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2210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79 177 000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95 504 000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111 907 000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100 590 000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121 301 000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4784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Управленческие расходы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2220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51 415 000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84 437 000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71 567 000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68 148 000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61 233 000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50976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Прибыль (убыток) от продажи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2200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23 913 000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22 623 000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17 731 000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27 021 000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41 159 000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 flipV="1">
            <a:off x="0" y="3442320"/>
            <a:ext cx="18287640" cy="68432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CustomShape 2"/>
          <p:cNvSpPr/>
          <p:nvPr/>
        </p:nvSpPr>
        <p:spPr>
          <a:xfrm>
            <a:off x="770040" y="836640"/>
            <a:ext cx="7573680" cy="237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ФИНАНСОВАЯ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ПОТРЕБНОСТЬ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ПРОЕКТА</a:t>
            </a:r>
            <a:endParaRPr b="0" lang="ru-RU" sz="4800" spc="-1" strike="noStrike">
              <a:latin typeface="Arial"/>
            </a:endParaRPr>
          </a:p>
        </p:txBody>
      </p:sp>
      <p:graphicFrame>
        <p:nvGraphicFramePr>
          <p:cNvPr id="392" name="Table 3"/>
          <p:cNvGraphicFramePr/>
          <p:nvPr/>
        </p:nvGraphicFramePr>
        <p:xfrm>
          <a:off x="755640" y="4134960"/>
          <a:ext cx="16459920" cy="5225400"/>
        </p:xfrm>
        <a:graphic>
          <a:graphicData uri="http://schemas.openxmlformats.org/drawingml/2006/table">
            <a:tbl>
              <a:tblPr/>
              <a:tblGrid>
                <a:gridCol w="4206240"/>
                <a:gridCol w="2752920"/>
                <a:gridCol w="3257280"/>
                <a:gridCol w="3024360"/>
                <a:gridCol w="3219120"/>
              </a:tblGrid>
              <a:tr h="682560">
                <a:tc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2017-2019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2020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2021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3200" spc="-1" strike="noStrike">
                          <a:solidFill>
                            <a:srgbClr val="478f83"/>
                          </a:solidFill>
                          <a:latin typeface="Montserrat"/>
                        </a:rPr>
                        <a:t>2022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682560">
                <a:tc>
                  <a:txBody>
                    <a:bodyPr lIns="163800" rIns="163800" tIns="81720" bIns="817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Разработка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27 000 000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40 000 000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90 000 000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</a:tr>
              <a:tr h="682560">
                <a:tc>
                  <a:txBody>
                    <a:bodyPr lIns="163800" rIns="163800" tIns="81720" bIns="817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Продвижение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3 000 000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5 000 000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10 000 000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1023840">
                <a:tc>
                  <a:txBody>
                    <a:bodyPr lIns="163800" rIns="163800" tIns="81720" bIns="817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Итого инвестиционная потребность, в т.ч.: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30 000 000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45 000 000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100 000 000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</a:tr>
              <a:tr h="1177920">
                <a:tc>
                  <a:txBody>
                    <a:bodyPr lIns="163800" rIns="163800" tIns="81720" bIns="817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Внешние (гранты, инвестиции)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20 000 000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30 000 000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75 000 000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975960">
                <a:tc>
                  <a:txBody>
                    <a:bodyPr lIns="163800" rIns="163800" tIns="81720" bIns="8172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ru-RU" sz="16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Собственные (ПСС)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13 000 000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10 000 000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15 000 000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163800" rIns="163800" tIns="81720" bIns="81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2000" spc="-1" strike="noStrike">
                          <a:solidFill>
                            <a:srgbClr val="000000"/>
                          </a:solidFill>
                          <a:latin typeface="Montserrat"/>
                        </a:rPr>
                        <a:t>25 000 000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163800" marR="16380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93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0" y="0"/>
            <a:ext cx="1036764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TextShape 2"/>
          <p:cNvSpPr txBox="1"/>
          <p:nvPr/>
        </p:nvSpPr>
        <p:spPr>
          <a:xfrm>
            <a:off x="770040" y="656640"/>
            <a:ext cx="8538120" cy="1897920"/>
          </a:xfrm>
          <a:prstGeom prst="rect">
            <a:avLst/>
          </a:prstGeom>
          <a:noFill/>
          <a:ln>
            <a:noFill/>
          </a:ln>
        </p:spPr>
        <p:txBody>
          <a:bodyPr lIns="180000" rIns="180000" tIns="90000" bIns="90000" anchor="ctr">
            <a:spAutoFit/>
          </a:bodyPr>
          <a:p>
            <a:pPr>
              <a:lnSpc>
                <a:spcPct val="9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МОНЕТИЗАЦИЯ </a:t>
            </a:r>
            <a:br/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И БИЗНЕС МОДЕЛЬ 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TextShape 3"/>
          <p:cNvSpPr txBox="1"/>
          <p:nvPr/>
        </p:nvSpPr>
        <p:spPr>
          <a:xfrm>
            <a:off x="770040" y="4454280"/>
            <a:ext cx="6181920" cy="2549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SaaS - программное обеспечение как услуга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Оплата от количества рабочих мест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Отраслевые приложения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Обновления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Консалтинг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7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pic>
        <p:nvPicPr>
          <p:cNvPr id="398" name="Рисунок 2" descr=""/>
          <p:cNvPicPr/>
          <p:nvPr/>
        </p:nvPicPr>
        <p:blipFill>
          <a:blip r:embed="rId2"/>
          <a:stretch/>
        </p:blipFill>
        <p:spPr>
          <a:xfrm>
            <a:off x="5615640" y="822240"/>
            <a:ext cx="12241440" cy="917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 flipH="1" flipV="1">
            <a:off x="-720" y="0"/>
            <a:ext cx="10367640" cy="10286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9144000" y="0"/>
            <a:ext cx="914364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TextShape 3"/>
          <p:cNvSpPr txBox="1"/>
          <p:nvPr/>
        </p:nvSpPr>
        <p:spPr>
          <a:xfrm>
            <a:off x="770040" y="317880"/>
            <a:ext cx="8095320" cy="1897920"/>
          </a:xfrm>
          <a:prstGeom prst="rect">
            <a:avLst/>
          </a:prstGeom>
          <a:noFill/>
          <a:ln>
            <a:noFill/>
          </a:ln>
        </p:spPr>
        <p:txBody>
          <a:bodyPr lIns="180000" rIns="180000" tIns="90000" bIns="90000" anchor="ctr">
            <a:spAutoFit/>
          </a:bodyPr>
          <a:p>
            <a:pPr>
              <a:lnSpc>
                <a:spcPct val="9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РЫНОК AI SOFTWARE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866880" y="1656720"/>
            <a:ext cx="7948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По прогнозу компании Tractica мировой рынок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AI Software составит $118,6 bn уже к 2025 г.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9585360" y="1693440"/>
            <a:ext cx="81414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Порядка 25%, или $30 bn, данного рынка составят различные системы поддержки принятия решений, в т.ч. Технологических: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15328080" y="4165560"/>
            <a:ext cx="2336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AWTOR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Достижимая доля рынка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5% = $100 m/год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05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graphicFrame>
        <p:nvGraphicFramePr>
          <p:cNvPr id="406" name="Диаграмма 10"/>
          <p:cNvGraphicFramePr/>
          <p:nvPr/>
        </p:nvGraphicFramePr>
        <p:xfrm>
          <a:off x="770040" y="2714400"/>
          <a:ext cx="8044920" cy="684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7" name="Диаграмма 16"/>
          <p:cNvGraphicFramePr/>
          <p:nvPr/>
        </p:nvGraphicFramePr>
        <p:xfrm>
          <a:off x="9241560" y="3617280"/>
          <a:ext cx="6238080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8" name="CustomShape 7"/>
          <p:cNvSpPr/>
          <p:nvPr/>
        </p:nvSpPr>
        <p:spPr>
          <a:xfrm>
            <a:off x="9585360" y="3511800"/>
            <a:ext cx="8141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Montserrat"/>
              </a:rPr>
              <a:t>Мировой рынок AI в части СППР, в т.ч. Для технологических компаний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09" name="CustomShape 8"/>
          <p:cNvSpPr/>
          <p:nvPr/>
        </p:nvSpPr>
        <p:spPr>
          <a:xfrm rot="5400000">
            <a:off x="14238720" y="4678920"/>
            <a:ext cx="1293120" cy="610920"/>
          </a:xfrm>
          <a:prstGeom prst="bentConnector3">
            <a:avLst>
              <a:gd name="adj1" fmla="val 60800"/>
            </a:avLst>
          </a:prstGeom>
          <a:noFill/>
          <a:ln w="50760">
            <a:solidFill>
              <a:srgbClr val="cfe7e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9"/>
          <p:cNvSpPr/>
          <p:nvPr/>
        </p:nvSpPr>
        <p:spPr>
          <a:xfrm flipV="1" rot="10800000">
            <a:off x="15190920" y="6326640"/>
            <a:ext cx="578520" cy="310320"/>
          </a:xfrm>
          <a:prstGeom prst="bentConnector3">
            <a:avLst>
              <a:gd name="adj1" fmla="val 34642"/>
            </a:avLst>
          </a:prstGeom>
          <a:noFill/>
          <a:ln w="50760">
            <a:solidFill>
              <a:srgbClr val="cfe7e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CustomShape 10"/>
          <p:cNvSpPr/>
          <p:nvPr/>
        </p:nvSpPr>
        <p:spPr>
          <a:xfrm flipV="1" rot="10800000">
            <a:off x="15190920" y="7553160"/>
            <a:ext cx="1157400" cy="987840"/>
          </a:xfrm>
          <a:prstGeom prst="bentConnector3">
            <a:avLst>
              <a:gd name="adj1" fmla="val 18824"/>
            </a:avLst>
          </a:prstGeom>
          <a:noFill/>
          <a:ln w="50760">
            <a:solidFill>
              <a:srgbClr val="cfe7e3"/>
            </a:solidFill>
            <a:round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CustomShape 11"/>
          <p:cNvSpPr/>
          <p:nvPr/>
        </p:nvSpPr>
        <p:spPr>
          <a:xfrm>
            <a:off x="15328080" y="5802120"/>
            <a:ext cx="2336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Конкуренты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3" name="CustomShape 12"/>
          <p:cNvSpPr/>
          <p:nvPr/>
        </p:nvSpPr>
        <p:spPr>
          <a:xfrm>
            <a:off x="15328080" y="6380280"/>
            <a:ext cx="2336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Прочие СППР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0" y="7613280"/>
            <a:ext cx="18287640" cy="267336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755640" y="365040"/>
            <a:ext cx="1067400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ЭКОНОМИКА ПРОЕКТА</a:t>
            </a:r>
            <a:endParaRPr b="0" lang="ru-RU" sz="4800" spc="-1" strike="noStrike">
              <a:latin typeface="Arial"/>
            </a:endParaRPr>
          </a:p>
        </p:txBody>
      </p:sp>
      <p:graphicFrame>
        <p:nvGraphicFramePr>
          <p:cNvPr id="416" name="Диаграмма 6"/>
          <p:cNvGraphicFramePr/>
          <p:nvPr/>
        </p:nvGraphicFramePr>
        <p:xfrm>
          <a:off x="755640" y="1877400"/>
          <a:ext cx="7967160" cy="573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17" name="CustomShape 3"/>
          <p:cNvSpPr/>
          <p:nvPr/>
        </p:nvSpPr>
        <p:spPr>
          <a:xfrm>
            <a:off x="1194840" y="1213920"/>
            <a:ext cx="2730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62626"/>
                </a:solidFill>
                <a:latin typeface="Montserrat"/>
              </a:rPr>
              <a:t>Выручка и клиенты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418" name="Диаграмма 9"/>
          <p:cNvGraphicFramePr/>
          <p:nvPr/>
        </p:nvGraphicFramePr>
        <p:xfrm>
          <a:off x="9144000" y="1877400"/>
          <a:ext cx="8633520" cy="58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" name="CustomShape 4"/>
          <p:cNvSpPr/>
          <p:nvPr/>
        </p:nvSpPr>
        <p:spPr>
          <a:xfrm>
            <a:off x="9739800" y="1269360"/>
            <a:ext cx="2829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62626"/>
                </a:solidFill>
                <a:latin typeface="Montserrat"/>
              </a:rPr>
              <a:t>Возврат инвестиций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420" name="Table 5"/>
          <p:cNvGraphicFramePr/>
          <p:nvPr/>
        </p:nvGraphicFramePr>
        <p:xfrm>
          <a:off x="516960" y="8103600"/>
          <a:ext cx="17021880" cy="1352160"/>
        </p:xfrm>
        <a:graphic>
          <a:graphicData uri="http://schemas.openxmlformats.org/drawingml/2006/table">
            <a:tbl>
              <a:tblPr/>
              <a:tblGrid>
                <a:gridCol w="2844000"/>
                <a:gridCol w="1771920"/>
                <a:gridCol w="1771920"/>
                <a:gridCol w="1771920"/>
                <a:gridCol w="1771920"/>
                <a:gridCol w="1771920"/>
                <a:gridCol w="1771920"/>
                <a:gridCol w="1771920"/>
                <a:gridCol w="1774440"/>
              </a:tblGrid>
              <a:tr h="338040">
                <a:tc>
                  <a:txBody>
                    <a:bodyPr lIns="16560" rIns="16560" tIns="16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 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2027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16560" marR="16560">
                    <a:lnT w="12240">
                      <a:noFill/>
                    </a:lnT>
                    <a:noFill/>
                  </a:tcPr>
                </a:tc>
              </a:tr>
              <a:tr h="338040">
                <a:tc>
                  <a:txBody>
                    <a:bodyPr lIns="16560" rIns="16560" tIns="16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срeдний чек В2В мес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1500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2000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solidFill>
                      <a:srgbClr val="cfe7e3"/>
                    </a:solidFill>
                  </a:tcPr>
                </a:tc>
              </a:tr>
              <a:tr h="338040">
                <a:tc>
                  <a:txBody>
                    <a:bodyPr lIns="16560" rIns="16560" tIns="16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срeдний чек В2С мес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ffffff"/>
                          </a:solidFill>
                          <a:latin typeface="Montserrat"/>
                        </a:rPr>
                        <a:t>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noFill/>
                  </a:tcPr>
                </a:tc>
              </a:tr>
              <a:tr h="338040">
                <a:tc>
                  <a:txBody>
                    <a:bodyPr lIns="16560" rIns="16560" tIns="1656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рентабельность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10%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15%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20%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20%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20%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20%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  <a:tc>
                  <a:txBody>
                    <a:bodyPr lIns="16560" rIns="16560" tIns="16560" bIns="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solidFill>
                            <a:srgbClr val="262626"/>
                          </a:solidFill>
                          <a:latin typeface="Montserrat"/>
                        </a:rPr>
                        <a:t>20%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16560" marR="16560">
                    <a:lnB w="12240">
                      <a:noFill/>
                    </a:lnB>
                    <a:solidFill>
                      <a:srgbClr val="cfe7e3"/>
                    </a:solidFill>
                  </a:tcPr>
                </a:tc>
              </a:tr>
            </a:tbl>
          </a:graphicData>
        </a:graphic>
      </p:graphicFrame>
      <p:pic>
        <p:nvPicPr>
          <p:cNvPr id="421" name="Рисунок 2" descr=""/>
          <p:cNvPicPr/>
          <p:nvPr/>
        </p:nvPicPr>
        <p:blipFill>
          <a:blip r:embed="rId3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0" y="5143680"/>
            <a:ext cx="18287640" cy="514332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TextShape 2"/>
          <p:cNvSpPr txBox="1"/>
          <p:nvPr/>
        </p:nvSpPr>
        <p:spPr>
          <a:xfrm>
            <a:off x="726120" y="6391440"/>
            <a:ext cx="14888520" cy="2824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Научные статьи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Выставки и отраслевые конференции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Бесплатные ограниченные версии для ВУЗов и НИИ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Дистрибьюторы инженерного ПО всего спектра PLM и САПР решений (MCAD/CAM/CAE/PDM)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Встраивание в ПО лидеров рынка как надстройки  (АСКОН, Siemens PLM, MatLab, Compass, Autodesk)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500"/>
              </a:spcBef>
              <a:buClr>
                <a:srgbClr val="ffffff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Прямые продажи, консалтинг, проекты внедрения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770040" y="833400"/>
            <a:ext cx="15066360" cy="31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ПРОДВИЖЕНИЕ ЧЕРЕЗ УЖЕ СУЩЕСТВУЮЩИЕ КАНАЛЫ РАСПРОСТРАНЕНИЯ ИНЖЕНЕРНОГО ПО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НА СТАРТЕ НАИБОЛЕЕ ЭФФЕКТИВНО 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425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78f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Рисунок 4" descr=""/>
          <p:cNvPicPr/>
          <p:nvPr/>
        </p:nvPicPr>
        <p:blipFill>
          <a:blip r:embed="rId1"/>
          <a:stretch/>
        </p:blipFill>
        <p:spPr>
          <a:xfrm>
            <a:off x="16896960" y="650880"/>
            <a:ext cx="624600" cy="837720"/>
          </a:xfrm>
          <a:prstGeom prst="rect">
            <a:avLst/>
          </a:prstGeom>
          <a:ln>
            <a:noFill/>
          </a:ln>
        </p:spPr>
      </p:pic>
      <p:sp>
        <p:nvSpPr>
          <p:cNvPr id="427" name="TextShape 1"/>
          <p:cNvSpPr txBox="1"/>
          <p:nvPr/>
        </p:nvSpPr>
        <p:spPr>
          <a:xfrm>
            <a:off x="755640" y="2407320"/>
            <a:ext cx="15472080" cy="3575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20000"/>
              </a:lnSpc>
            </a:pPr>
            <a:r>
              <a:rPr b="1" lang="ru-RU" sz="4800" spc="-1" strike="noStrike">
                <a:solidFill>
                  <a:srgbClr val="cfe7e3"/>
                </a:solidFill>
                <a:latin typeface="Montserrat"/>
              </a:rPr>
              <a:t>ПРОЕКТ AWTOR МОЖЕТ СТАТЬ ИНСТРУМЕНТАРИЕМ УЧАСТНИКОВ НТИ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b="1" lang="ru-RU" sz="4800" spc="-1" strike="noStrike">
                <a:solidFill>
                  <a:srgbClr val="cfe7e3"/>
                </a:solidFill>
                <a:latin typeface="Montserrat"/>
              </a:rPr>
              <a:t>В РАБОТЕ НАД ПРЕОДОЛЕНИЕМ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b="1" lang="ru-RU" sz="4800" spc="-1" strike="noStrike">
                <a:solidFill>
                  <a:srgbClr val="cfe7e3"/>
                </a:solidFill>
                <a:latin typeface="Montserrat"/>
              </a:rPr>
              <a:t>ТЕХНОЛОГИЧЕСКИХ  БАРЬЕРОВ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3385080" y="7087320"/>
            <a:ext cx="7003800" cy="4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5960" rIns="165960" tIns="82800" bIns="828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Montserrat"/>
              </a:rPr>
              <a:t>Тематики дорожной карты «Нейронет»: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3414600" y="7665120"/>
            <a:ext cx="114199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ru-RU" sz="1600" spc="-1" strike="noStrike">
                <a:solidFill>
                  <a:srgbClr val="ffffff"/>
                </a:solidFill>
                <a:latin typeface="Montserrat"/>
              </a:rPr>
              <a:t>21. Устройства и программные продукты со встроенными системами анализа и обработки больших данных для решения задач оптимизации процессов во всех сферах жизни человека за счет алгоритмов глубокого обучения (нейросетевые алгоритмы), в. т.ч. для задач промышленности, науки, бизнеса, медицины; для всех шести рыночных сегментов  Дорожной карты "Нейронет".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628200" y="843120"/>
            <a:ext cx="104803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478f83"/>
                </a:solidFill>
                <a:latin typeface="Montserrat"/>
              </a:rPr>
              <a:t>НА СЕГОДНЯ В ОБЛАСТЯХ,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478f83"/>
                </a:solidFill>
                <a:latin typeface="Montserrat"/>
              </a:rPr>
              <a:t>БЛИЗКИХ К РАБОТЕ ПРОЕКТА AWTOR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478f83"/>
                </a:solidFill>
                <a:latin typeface="Montserrat"/>
              </a:rPr>
              <a:t>СУЩЕСТВУЮТ СЛЕДУЮЩИЕ РЕШЕНИЯ: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860040" y="3373920"/>
            <a:ext cx="350856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Goldfire Cognitive Search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Компания IHS Markit (Великобритания)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2" name="CustomShape 3"/>
          <p:cNvSpPr/>
          <p:nvPr/>
        </p:nvSpPr>
        <p:spPr>
          <a:xfrm>
            <a:off x="860040" y="6628680"/>
            <a:ext cx="208332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Combinatoral AI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Россия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3" name="CustomShape 4"/>
          <p:cNvSpPr/>
          <p:nvPr/>
        </p:nvSpPr>
        <p:spPr>
          <a:xfrm>
            <a:off x="825480" y="4864320"/>
            <a:ext cx="255708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True Machina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Компания «Предизо»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(Белоруссия)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4" name="CustomShape 5"/>
          <p:cNvSpPr/>
          <p:nvPr/>
        </p:nvSpPr>
        <p:spPr>
          <a:xfrm>
            <a:off x="4322160" y="3373920"/>
            <a:ext cx="803196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Технологии: искусственный интеллект, включая когнитивный поиск, машинное обучение и обработку естественного языка. Продукт раскрывает технические знания организации.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По своей сути является </a:t>
            </a:r>
            <a:r>
              <a:rPr b="1" lang="ru-RU" sz="1500" spc="-1" strike="noStrike">
                <a:solidFill>
                  <a:srgbClr val="262626"/>
                </a:solidFill>
                <a:latin typeface="Montserrat"/>
              </a:rPr>
              <a:t>интеллектуальной системой документооборота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5" name="CustomShape 6"/>
          <p:cNvSpPr/>
          <p:nvPr/>
        </p:nvSpPr>
        <p:spPr>
          <a:xfrm>
            <a:off x="4322160" y="6622920"/>
            <a:ext cx="8031960" cy="12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Комбинаторный ИИ, рассчитан на применение в конкретной предметной области. Ядром комбинаторного ИИ является автоматический </a:t>
            </a:r>
            <a:r>
              <a:rPr b="1" lang="ru-RU" sz="1500" spc="-1" strike="noStrike">
                <a:solidFill>
                  <a:srgbClr val="262626"/>
                </a:solidFill>
                <a:latin typeface="Montserrat"/>
              </a:rPr>
              <a:t>целенаправленный поиск вычислительных функций, которые синтаксически верны и прагматически полезны</a:t>
            </a: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. Это подход к базовой структуре генерации алгоритмов, используется людьми при обучении.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6" name="CustomShape 7"/>
          <p:cNvSpPr/>
          <p:nvPr/>
        </p:nvSpPr>
        <p:spPr>
          <a:xfrm>
            <a:off x="12687120" y="6622920"/>
            <a:ext cx="533052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Продукт в стадии разработки, разрабатывается под каждого клиента индивидуально. Бизнес-модель строится на заключении стратегических партнёрств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7" name="CustomShape 8"/>
          <p:cNvSpPr/>
          <p:nvPr/>
        </p:nvSpPr>
        <p:spPr>
          <a:xfrm>
            <a:off x="4322160" y="4871520"/>
            <a:ext cx="8031960" cy="12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Механизм искусственного интеллекта использует комбинаторные алгоритмы для сопоставления человеческих и технических потребностей с научными знаниями, что позволяет автоматически генерировать идеи новых изобретений. Конечный продукт представляет собой </a:t>
            </a:r>
            <a:r>
              <a:rPr b="1" lang="ru-RU" sz="1500" spc="-1" strike="noStrike">
                <a:solidFill>
                  <a:srgbClr val="262626"/>
                </a:solidFill>
                <a:latin typeface="Montserrat"/>
              </a:rPr>
              <a:t>сервис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262626"/>
                </a:solidFill>
                <a:latin typeface="Montserrat"/>
              </a:rPr>
              <a:t>«Портал новых изобретений» с возможностью расширения функций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8" name="CustomShape 9"/>
          <p:cNvSpPr/>
          <p:nvPr/>
        </p:nvSpPr>
        <p:spPr>
          <a:xfrm>
            <a:off x="822960" y="8357040"/>
            <a:ext cx="320328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Изобретающая программа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Новатор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478f83"/>
                </a:solidFill>
                <a:latin typeface="Montserrat"/>
              </a:rPr>
              <a:t>Компания «Метод» (Россия)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39" name="CustomShape 10"/>
          <p:cNvSpPr/>
          <p:nvPr/>
        </p:nvSpPr>
        <p:spPr>
          <a:xfrm>
            <a:off x="4322160" y="8357040"/>
            <a:ext cx="803196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Новатор находит конкретные способы достижения технических целей.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Эти преимущества Новатора обеспечивают </a:t>
            </a:r>
            <a:r>
              <a:rPr b="1" lang="ru-RU" sz="1500" spc="-1" strike="noStrike">
                <a:solidFill>
                  <a:srgbClr val="262626"/>
                </a:solidFill>
                <a:latin typeface="Montserrat"/>
              </a:rPr>
              <a:t>формальные методы решения проблем и большие базы конкретных знаний.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40" name="CustomShape 11"/>
          <p:cNvSpPr/>
          <p:nvPr/>
        </p:nvSpPr>
        <p:spPr>
          <a:xfrm>
            <a:off x="12687120" y="3373920"/>
            <a:ext cx="514224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Среди клиентов крупные компании,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включая Газпром.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Программа разрабатывается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под запросы клиента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41" name="CustomShape 12"/>
          <p:cNvSpPr/>
          <p:nvPr/>
        </p:nvSpPr>
        <p:spPr>
          <a:xfrm>
            <a:off x="12687120" y="4864320"/>
            <a:ext cx="5142240" cy="77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Бизнес-модель строится на заключении стратегических партнёрств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Продукт в стадии разработки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442" name="CustomShape 13"/>
          <p:cNvSpPr/>
          <p:nvPr/>
        </p:nvSpPr>
        <p:spPr>
          <a:xfrm>
            <a:off x="12677040" y="8587800"/>
            <a:ext cx="3197160" cy="31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262626"/>
                </a:solidFill>
                <a:latin typeface="Montserrat"/>
              </a:rPr>
              <a:t>Продукт в стадии разработки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78f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Рисунок 4" descr=""/>
          <p:cNvPicPr/>
          <p:nvPr/>
        </p:nvPicPr>
        <p:blipFill>
          <a:blip r:embed="rId1"/>
          <a:stretch/>
        </p:blipFill>
        <p:spPr>
          <a:xfrm>
            <a:off x="16896960" y="650880"/>
            <a:ext cx="624600" cy="837720"/>
          </a:xfrm>
          <a:prstGeom prst="rect">
            <a:avLst/>
          </a:prstGeom>
          <a:ln>
            <a:noFill/>
          </a:ln>
        </p:spPr>
      </p:pic>
      <p:sp>
        <p:nvSpPr>
          <p:cNvPr id="444" name="TextShape 1"/>
          <p:cNvSpPr txBox="1"/>
          <p:nvPr/>
        </p:nvSpPr>
        <p:spPr>
          <a:xfrm>
            <a:off x="134640" y="3209760"/>
            <a:ext cx="17036640" cy="1031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2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ПРОЕКТ AWTOR НЕ ИМЕЕТ ПРЯМЫХ АНАЛОГОВ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921240" y="1488960"/>
            <a:ext cx="760860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Близкие по сфере деятельности проекты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решают иные задачи и иными способами.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Как правило – это </a:t>
            </a: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оптимизация,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построенная на анализе уже имеющихся решений</a:t>
            </a: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921240" y="6010200"/>
            <a:ext cx="7608600" cy="100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cfe7e3"/>
                </a:solidFill>
                <a:latin typeface="Montserrat"/>
              </a:rPr>
              <a:t> </a:t>
            </a:r>
            <a:r>
              <a:rPr b="1" lang="ru-RU" sz="2000" spc="-1" strike="noStrike">
                <a:solidFill>
                  <a:srgbClr val="cfe7e3"/>
                </a:solidFill>
                <a:latin typeface="Montserrat"/>
              </a:rPr>
              <a:t>AWTOR – это поиск и выдача </a:t>
            </a: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ВСЕХ </a:t>
            </a:r>
            <a:r>
              <a:rPr b="1" lang="ru-RU" sz="2000" spc="-1" strike="noStrike">
                <a:solidFill>
                  <a:srgbClr val="cfe7e3"/>
                </a:solidFill>
                <a:latin typeface="Montserrat"/>
              </a:rPr>
              <a:t>принципиально возможных    решений технической задачи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 flipH="1" flipV="1">
            <a:off x="-720" y="0"/>
            <a:ext cx="10367640" cy="10286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CustomShape 2"/>
          <p:cNvSpPr/>
          <p:nvPr/>
        </p:nvSpPr>
        <p:spPr>
          <a:xfrm flipH="1">
            <a:off x="-720" y="0"/>
            <a:ext cx="914364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TextShape 3"/>
          <p:cNvSpPr txBox="1"/>
          <p:nvPr/>
        </p:nvSpPr>
        <p:spPr>
          <a:xfrm>
            <a:off x="770040" y="839880"/>
            <a:ext cx="7934040" cy="3468960"/>
          </a:xfrm>
          <a:prstGeom prst="rect">
            <a:avLst/>
          </a:prstGeom>
          <a:noFill/>
          <a:ln>
            <a:noFill/>
          </a:ln>
        </p:spPr>
        <p:txBody>
          <a:bodyPr lIns="180000" rIns="180000" tIns="90000" bIns="90000">
            <a:spAutoFit/>
          </a:bodyPr>
          <a:p>
            <a:pPr>
              <a:lnSpc>
                <a:spcPct val="9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ВНУТРЕННИЕ ЗАТРАТЫ НА ИССЛЕДОВАНИЯ И РАЗРАБОТКИ В 2017 ГОДУ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1002240" y="5352480"/>
            <a:ext cx="6101280" cy="25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412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Исходя из исследований, проведенных НИУ ВШЭ и на основе данных аналитического агентства Strategy&amp;, объем рынка НИОКР в России $60 миллиардов.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2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Объем рынка НИОКР в мире более $1636 миллиардов.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2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51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graphicFrame>
        <p:nvGraphicFramePr>
          <p:cNvPr id="452" name="Диаграмма 6"/>
          <p:cNvGraphicFramePr/>
          <p:nvPr/>
        </p:nvGraphicFramePr>
        <p:xfrm>
          <a:off x="9474480" y="839880"/>
          <a:ext cx="8672760" cy="903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 flipV="1">
            <a:off x="0" y="5451840"/>
            <a:ext cx="18299880" cy="48337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0" y="0"/>
            <a:ext cx="18287640" cy="545256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3"/>
          <p:cNvSpPr/>
          <p:nvPr/>
        </p:nvSpPr>
        <p:spPr>
          <a:xfrm>
            <a:off x="4678920" y="845280"/>
            <a:ext cx="11790000" cy="16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r"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КАК ПРЕДПРИЯТИЕ РЕШАЕТ ПОДОБНЫЕ  ЗАДАЧИ?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51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152" name="CustomShape 4"/>
          <p:cNvSpPr/>
          <p:nvPr/>
        </p:nvSpPr>
        <p:spPr>
          <a:xfrm>
            <a:off x="10036080" y="4672440"/>
            <a:ext cx="6432840" cy="14806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10436400" y="5213160"/>
            <a:ext cx="2944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КАКИЕ ПРОБЛЕМЫ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1756080" y="6673320"/>
            <a:ext cx="565488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анализирует научную литературу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привлекает  консультантов, обучает их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организует патентный поиск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нанимает узких специалистов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тратит время на перебор вариантов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проводит дорогие эксперименты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10803960" y="6678720"/>
            <a:ext cx="54572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долго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рассматриваемых вариантов  мало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специалисты узкопрофильные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эксперименты дорогие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цена ошибки высока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приходится возвращаться к началу работы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pSp>
        <p:nvGrpSpPr>
          <p:cNvPr id="156" name="Group 8"/>
          <p:cNvGrpSpPr/>
          <p:nvPr/>
        </p:nvGrpSpPr>
        <p:grpSpPr>
          <a:xfrm>
            <a:off x="10411200" y="6835680"/>
            <a:ext cx="271440" cy="2318400"/>
            <a:chOff x="10411200" y="6835680"/>
            <a:chExt cx="271440" cy="2318400"/>
          </a:xfrm>
        </p:grpSpPr>
        <p:sp>
          <p:nvSpPr>
            <p:cNvPr id="157" name="CustomShape 9"/>
            <p:cNvSpPr/>
            <p:nvPr/>
          </p:nvSpPr>
          <p:spPr>
            <a:xfrm flipH="1">
              <a:off x="10419480" y="683568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CustomShape 10"/>
            <p:cNvSpPr/>
            <p:nvPr/>
          </p:nvSpPr>
          <p:spPr>
            <a:xfrm flipH="1">
              <a:off x="10419480" y="725508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CustomShape 11"/>
            <p:cNvSpPr/>
            <p:nvPr/>
          </p:nvSpPr>
          <p:spPr>
            <a:xfrm flipH="1">
              <a:off x="10416600" y="766152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CustomShape 12"/>
            <p:cNvSpPr/>
            <p:nvPr/>
          </p:nvSpPr>
          <p:spPr>
            <a:xfrm flipH="1">
              <a:off x="10414080" y="806760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" name="CustomShape 13"/>
            <p:cNvSpPr/>
            <p:nvPr/>
          </p:nvSpPr>
          <p:spPr>
            <a:xfrm flipH="1">
              <a:off x="10411200" y="847404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" name="CustomShape 14"/>
            <p:cNvSpPr/>
            <p:nvPr/>
          </p:nvSpPr>
          <p:spPr>
            <a:xfrm flipH="1">
              <a:off x="10424880" y="889632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3" name="Group 15"/>
          <p:cNvGrpSpPr/>
          <p:nvPr/>
        </p:nvGrpSpPr>
        <p:grpSpPr>
          <a:xfrm>
            <a:off x="1381680" y="6835680"/>
            <a:ext cx="271080" cy="2318400"/>
            <a:chOff x="1381680" y="6835680"/>
            <a:chExt cx="271080" cy="2318400"/>
          </a:xfrm>
        </p:grpSpPr>
        <p:sp>
          <p:nvSpPr>
            <p:cNvPr id="164" name="CustomShape 16"/>
            <p:cNvSpPr/>
            <p:nvPr/>
          </p:nvSpPr>
          <p:spPr>
            <a:xfrm flipH="1">
              <a:off x="1389600" y="683568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" name="CustomShape 17"/>
            <p:cNvSpPr/>
            <p:nvPr/>
          </p:nvSpPr>
          <p:spPr>
            <a:xfrm flipH="1">
              <a:off x="1389600" y="725508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" name="CustomShape 18"/>
            <p:cNvSpPr/>
            <p:nvPr/>
          </p:nvSpPr>
          <p:spPr>
            <a:xfrm flipH="1">
              <a:off x="1387080" y="766152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" name="CustomShape 19"/>
            <p:cNvSpPr/>
            <p:nvPr/>
          </p:nvSpPr>
          <p:spPr>
            <a:xfrm flipH="1">
              <a:off x="1384200" y="806760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CustomShape 20"/>
            <p:cNvSpPr/>
            <p:nvPr/>
          </p:nvSpPr>
          <p:spPr>
            <a:xfrm flipH="1">
              <a:off x="1381680" y="847404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CustomShape 21"/>
            <p:cNvSpPr/>
            <p:nvPr/>
          </p:nvSpPr>
          <p:spPr>
            <a:xfrm flipH="1">
              <a:off x="1395000" y="8896320"/>
              <a:ext cx="257760" cy="257760"/>
            </a:xfrm>
            <a:prstGeom prst="rect">
              <a:avLst/>
            </a:prstGeom>
            <a:solidFill>
              <a:srgbClr val="478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70" name="Рисунок 1" descr=""/>
          <p:cNvPicPr/>
          <p:nvPr/>
        </p:nvPicPr>
        <p:blipFill>
          <a:blip r:embed="rId2"/>
          <a:stretch/>
        </p:blipFill>
        <p:spPr>
          <a:xfrm>
            <a:off x="-12240" y="0"/>
            <a:ext cx="6109200" cy="5452560"/>
          </a:xfrm>
          <a:prstGeom prst="rect">
            <a:avLst/>
          </a:prstGeom>
          <a:ln>
            <a:noFill/>
          </a:ln>
        </p:spPr>
      </p:pic>
      <p:sp>
        <p:nvSpPr>
          <p:cNvPr id="171" name="CustomShape 22"/>
          <p:cNvSpPr/>
          <p:nvPr/>
        </p:nvSpPr>
        <p:spPr>
          <a:xfrm>
            <a:off x="978120" y="4690440"/>
            <a:ext cx="6432840" cy="14806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23"/>
          <p:cNvSpPr/>
          <p:nvPr/>
        </p:nvSpPr>
        <p:spPr>
          <a:xfrm>
            <a:off x="1389600" y="5230800"/>
            <a:ext cx="25599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  <a:ea typeface="WenQuanYi Micro Hei"/>
              </a:rPr>
              <a:t>КАК РЕШАЮТСЯ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78f8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Рисунок 4" descr=""/>
          <p:cNvPicPr/>
          <p:nvPr/>
        </p:nvPicPr>
        <p:blipFill>
          <a:blip r:embed="rId1"/>
          <a:stretch/>
        </p:blipFill>
        <p:spPr>
          <a:xfrm>
            <a:off x="16896960" y="650880"/>
            <a:ext cx="624600" cy="837720"/>
          </a:xfrm>
          <a:prstGeom prst="rect">
            <a:avLst/>
          </a:prstGeom>
          <a:ln>
            <a:noFill/>
          </a:ln>
        </p:spPr>
      </p:pic>
      <p:sp>
        <p:nvSpPr>
          <p:cNvPr id="454" name="CustomShape 1"/>
          <p:cNvSpPr/>
          <p:nvPr/>
        </p:nvSpPr>
        <p:spPr>
          <a:xfrm>
            <a:off x="1228680" y="4887720"/>
            <a:ext cx="15667920" cy="551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28440" anchor="ctr">
            <a:noAutofit/>
          </a:bodyPr>
          <a:p>
            <a:pPr algn="r">
              <a:lnSpc>
                <a:spcPct val="90000"/>
              </a:lnSpc>
            </a:pPr>
            <a:endParaRPr b="0" lang="ru-RU" sz="6600" spc="-1" strike="noStrike"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b="1" lang="ru-RU" sz="4800" spc="-1" strike="noStrike">
                <a:solidFill>
                  <a:srgbClr val="cfe7e3"/>
                </a:solidFill>
                <a:latin typeface="Montserrat"/>
              </a:rPr>
              <a:t>В МИРЕ ЭТОТ ПОКАЗАТЕЛЬ </a:t>
            </a:r>
            <a:endParaRPr b="0" lang="ru-RU" sz="4800" spc="-1" strike="noStrike">
              <a:latin typeface="Arial"/>
            </a:endParaRPr>
          </a:p>
          <a:p>
            <a:pPr algn="r">
              <a:lnSpc>
                <a:spcPct val="90000"/>
              </a:lnSpc>
            </a:pPr>
            <a:r>
              <a:rPr b="1" lang="ru-RU" sz="4800" spc="-1" strike="noStrike">
                <a:solidFill>
                  <a:srgbClr val="cfe7e3"/>
                </a:solidFill>
                <a:latin typeface="Montserrat"/>
              </a:rPr>
              <a:t>СОСТАВЛЯЕТ $112 МИЛЛИАРДОВ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921240" y="3745800"/>
            <a:ext cx="802908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Учитывая то, что прямых аналогов AWTOR не существует, объем рынка проекта в России, в котором будет реализован проект AWTOR, составляет 1,7%  от объема рынка НИОКР или $1,02 .миллиарда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859320" y="1186920"/>
            <a:ext cx="1166760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cfe7e3"/>
                </a:solidFill>
                <a:latin typeface="Montserrat"/>
              </a:rPr>
              <a:t>ОБЪЕМ РЫНКА ПРОЕКТА AWTOR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-19800" y="0"/>
            <a:ext cx="630036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8" name="CustomShape 2"/>
          <p:cNvSpPr/>
          <p:nvPr/>
        </p:nvSpPr>
        <p:spPr>
          <a:xfrm flipV="1">
            <a:off x="6300720" y="0"/>
            <a:ext cx="11986920" cy="10286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9" name="Рисунок 15" descr=""/>
          <p:cNvPicPr/>
          <p:nvPr/>
        </p:nvPicPr>
        <p:blipFill>
          <a:blip r:embed="rId1"/>
          <a:stretch/>
        </p:blipFill>
        <p:spPr>
          <a:xfrm>
            <a:off x="7422480" y="1014480"/>
            <a:ext cx="7017120" cy="1638000"/>
          </a:xfrm>
          <a:prstGeom prst="rect">
            <a:avLst/>
          </a:prstGeom>
          <a:ln>
            <a:noFill/>
          </a:ln>
        </p:spPr>
      </p:pic>
      <p:sp>
        <p:nvSpPr>
          <p:cNvPr id="460" name="CustomShape 3"/>
          <p:cNvSpPr/>
          <p:nvPr/>
        </p:nvSpPr>
        <p:spPr>
          <a:xfrm>
            <a:off x="7233480" y="3601080"/>
            <a:ext cx="10083600" cy="14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Политов Максим Павлович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руководитель проекта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Montserrat"/>
                <a:ea typeface="WenQuanYi Micro Hei"/>
              </a:rPr>
              <a:t>+ 7-902-64-37-507                    politov@pss.ru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61" name="CustomShape 4"/>
          <p:cNvSpPr/>
          <p:nvPr/>
        </p:nvSpPr>
        <p:spPr>
          <a:xfrm>
            <a:off x="7391520" y="2677320"/>
            <a:ext cx="5973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478f83"/>
                </a:solidFill>
                <a:latin typeface="Montserrat"/>
                <a:ea typeface="WenQuanYi Micro Hei"/>
              </a:rPr>
              <a:t>Теперь изобретать будет машина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62" name="Рисунок 9" descr=""/>
          <p:cNvPicPr/>
          <p:nvPr/>
        </p:nvPicPr>
        <p:blipFill>
          <a:blip r:embed="rId2"/>
          <a:stretch/>
        </p:blipFill>
        <p:spPr>
          <a:xfrm>
            <a:off x="0" y="6603840"/>
            <a:ext cx="18287640" cy="368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1" descr=""/>
          <p:cNvPicPr/>
          <p:nvPr/>
        </p:nvPicPr>
        <p:blipFill>
          <a:blip r:embed="rId1"/>
          <a:stretch/>
        </p:blipFill>
        <p:spPr>
          <a:xfrm>
            <a:off x="7005600" y="0"/>
            <a:ext cx="11282040" cy="394416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0" y="0"/>
            <a:ext cx="716184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769680" y="846000"/>
            <a:ext cx="6786000" cy="237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КАК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УДЕШЕВИТЬ ПРОЦЕСС?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900720" y="5824440"/>
            <a:ext cx="385956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Можно исключить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все тупиковые направления,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не существующие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Montserrat"/>
              </a:rPr>
              <a:t>в природе и  определить перечень оптимальных решений.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8365320" y="4993200"/>
            <a:ext cx="857052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Необходимо найти </a:t>
            </a: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закономерность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 взаимосвязей между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ВСЕМИ предметами и ВСЕМИ их свойствами.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6376680" y="8184240"/>
            <a:ext cx="1502280" cy="15022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6"/>
          <p:cNvSpPr/>
          <p:nvPr/>
        </p:nvSpPr>
        <p:spPr>
          <a:xfrm>
            <a:off x="6398280" y="4596840"/>
            <a:ext cx="1502280" cy="15022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7"/>
          <p:cNvSpPr/>
          <p:nvPr/>
        </p:nvSpPr>
        <p:spPr>
          <a:xfrm>
            <a:off x="6376680" y="6390720"/>
            <a:ext cx="1502280" cy="15022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8"/>
          <p:cNvSpPr/>
          <p:nvPr/>
        </p:nvSpPr>
        <p:spPr>
          <a:xfrm>
            <a:off x="6597000" y="4820040"/>
            <a:ext cx="11041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1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182" name="CustomShape 9"/>
          <p:cNvSpPr/>
          <p:nvPr/>
        </p:nvSpPr>
        <p:spPr>
          <a:xfrm>
            <a:off x="6557400" y="6634800"/>
            <a:ext cx="11041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2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183" name="CustomShape 10"/>
          <p:cNvSpPr/>
          <p:nvPr/>
        </p:nvSpPr>
        <p:spPr>
          <a:xfrm>
            <a:off x="6561000" y="8404200"/>
            <a:ext cx="11041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3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184" name="CustomShape 11"/>
          <p:cNvSpPr/>
          <p:nvPr/>
        </p:nvSpPr>
        <p:spPr>
          <a:xfrm>
            <a:off x="8380440" y="6818760"/>
            <a:ext cx="3700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Поручить нейросети найти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ВСЕ возможные варианты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5" name="CustomShape 12"/>
          <p:cNvSpPr/>
          <p:nvPr/>
        </p:nvSpPr>
        <p:spPr>
          <a:xfrm>
            <a:off x="8525520" y="8475840"/>
            <a:ext cx="706788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tserrat"/>
              </a:rPr>
              <a:t>Выдавать их пользователю </a:t>
            </a: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по запросу.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Вариантов, которые машина не нашла – не существует.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tserrat"/>
              </a:rPr>
              <a:t>Их поиск – это бессмысленные затраты.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86" name="Рисунок 2" descr=""/>
          <p:cNvPicPr/>
          <p:nvPr/>
        </p:nvPicPr>
        <p:blipFill>
          <a:blip r:embed="rId2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0"/>
            <a:ext cx="1828764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860040" y="3003480"/>
            <a:ext cx="16576920" cy="545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cfe7e3"/>
                </a:solidFill>
                <a:latin typeface="Montserrat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cfe7e3"/>
                </a:solidFill>
                <a:latin typeface="Montserrat"/>
              </a:rPr>
              <a:t>В 2018 ГОДУ </a:t>
            </a: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cfe7e3"/>
                </a:solidFill>
                <a:latin typeface="Montserrat"/>
              </a:rPr>
              <a:t>ЗАДАЧА БЫЛА РЕШЕНА </a:t>
            </a: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5600" spc="-1" strike="noStrike">
                <a:solidFill>
                  <a:srgbClr val="cfe7e3"/>
                </a:solidFill>
                <a:latin typeface="Montserrat"/>
              </a:rPr>
              <a:t>ДЛЯ ВСЕХ СФЕР ФИЗИКИ</a:t>
            </a: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5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ПРОЕКТ ПОЛУЧИЛ ПАТЕНТ НА ИЗОБРЕТЕНИЕ.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860040" y="1866240"/>
            <a:ext cx="91436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В 2017 году  теоретическая возможность такого подхода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Montserrat"/>
              </a:rPr>
              <a:t>подтверждена нашей группой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90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" descr=""/>
          <p:cNvPicPr/>
          <p:nvPr/>
        </p:nvPicPr>
        <p:blipFill>
          <a:blip r:embed="rId1"/>
          <a:srcRect l="0" t="0" r="32658" b="0"/>
          <a:stretch/>
        </p:blipFill>
        <p:spPr>
          <a:xfrm>
            <a:off x="5663160" y="0"/>
            <a:ext cx="5511600" cy="1028664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10427760" y="7466760"/>
            <a:ext cx="1502280" cy="15022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2"/>
          <p:cNvSpPr/>
          <p:nvPr/>
        </p:nvSpPr>
        <p:spPr>
          <a:xfrm>
            <a:off x="0" y="0"/>
            <a:ext cx="6442920" cy="1028664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3"/>
          <p:cNvSpPr/>
          <p:nvPr/>
        </p:nvSpPr>
        <p:spPr>
          <a:xfrm>
            <a:off x="12309840" y="1458000"/>
            <a:ext cx="5110200" cy="731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Нужно указать </a:t>
            </a:r>
            <a:r>
              <a:rPr b="1" lang="ru-RU" sz="1800" spc="-1" strike="noStrike">
                <a:solidFill>
                  <a:srgbClr val="262626"/>
                </a:solidFill>
                <a:latin typeface="Montserrat"/>
              </a:rPr>
              <a:t>предмет,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с которым есть проблема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Указать </a:t>
            </a:r>
            <a:r>
              <a:rPr b="1" lang="ru-RU" sz="1800" spc="-1" strike="noStrike">
                <a:solidFill>
                  <a:srgbClr val="262626"/>
                </a:solidFill>
                <a:latin typeface="Montserrat"/>
              </a:rPr>
              <a:t>свойство предмета, </a:t>
            </a: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которое Вас не устраивает.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Указать</a:t>
            </a:r>
            <a:r>
              <a:rPr b="1" lang="ru-RU" sz="1800" spc="-1" strike="noStrike">
                <a:solidFill>
                  <a:srgbClr val="262626"/>
                </a:solidFill>
                <a:latin typeface="Montserrat"/>
              </a:rPr>
              <a:t> сферу,</a:t>
            </a:r>
            <a:r>
              <a:rPr b="0" lang="ru-RU" sz="1800" spc="-1" strike="noStrike">
                <a:solidFill>
                  <a:srgbClr val="262626"/>
                </a:solidFill>
                <a:latin typeface="Montserrat"/>
              </a:rPr>
              <a:t> в которой надо найти техническое решение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62626"/>
                </a:solidFill>
                <a:latin typeface="Montserrat"/>
              </a:rPr>
              <a:t>и способ вывода результата.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755640" y="827640"/>
            <a:ext cx="8876880" cy="237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КАК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ВВЕСТИ </a:t>
            </a:r>
            <a:endParaRPr b="0" lang="ru-RU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Montserrat"/>
              </a:rPr>
              <a:t>ЗАПРОС?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10424160" y="1395720"/>
            <a:ext cx="1502280" cy="15022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6"/>
          <p:cNvSpPr/>
          <p:nvPr/>
        </p:nvSpPr>
        <p:spPr>
          <a:xfrm>
            <a:off x="10424160" y="4431240"/>
            <a:ext cx="1502280" cy="1502280"/>
          </a:xfrm>
          <a:prstGeom prst="rect">
            <a:avLst/>
          </a:prstGeom>
          <a:solidFill>
            <a:srgbClr val="478f83"/>
          </a:solidFill>
          <a:ln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7"/>
          <p:cNvSpPr/>
          <p:nvPr/>
        </p:nvSpPr>
        <p:spPr>
          <a:xfrm>
            <a:off x="10623240" y="1618200"/>
            <a:ext cx="11041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1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199" name="CustomShape 8"/>
          <p:cNvSpPr/>
          <p:nvPr/>
        </p:nvSpPr>
        <p:spPr>
          <a:xfrm>
            <a:off x="10632600" y="4649040"/>
            <a:ext cx="11041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2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200" name="CustomShape 9"/>
          <p:cNvSpPr/>
          <p:nvPr/>
        </p:nvSpPr>
        <p:spPr>
          <a:xfrm>
            <a:off x="10623240" y="7689240"/>
            <a:ext cx="110412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90000" bIns="90000">
            <a:spAutoFit/>
          </a:bodyPr>
          <a:p>
            <a:pPr algn="ctr">
              <a:lnSpc>
                <a:spcPct val="100000"/>
              </a:lnSpc>
            </a:pPr>
            <a:r>
              <a:rPr b="1" lang="ru-RU" sz="5600" spc="-1" strike="noStrike">
                <a:solidFill>
                  <a:srgbClr val="ffffff"/>
                </a:solidFill>
                <a:latin typeface="Montserrat"/>
              </a:rPr>
              <a:t>3</a:t>
            </a:r>
            <a:endParaRPr b="0" lang="ru-RU" sz="5600" spc="-1" strike="noStrike">
              <a:latin typeface="Arial"/>
            </a:endParaRPr>
          </a:p>
        </p:txBody>
      </p:sp>
      <p:sp>
        <p:nvSpPr>
          <p:cNvPr id="201" name="CustomShape 10"/>
          <p:cNvSpPr/>
          <p:nvPr/>
        </p:nvSpPr>
        <p:spPr>
          <a:xfrm>
            <a:off x="990000" y="5411160"/>
            <a:ext cx="3420720" cy="27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  <a:spcBef>
                <a:spcPts val="1412"/>
              </a:spcBef>
            </a:pPr>
            <a:r>
              <a:rPr b="0" lang="ru-RU" sz="1800" spc="-1" strike="noStrike">
                <a:solidFill>
                  <a:srgbClr val="ffffff"/>
                </a:solidFill>
                <a:latin typeface="Montserrat"/>
              </a:rPr>
              <a:t>В Альфа-версии необходимо пояснить машине, что потребитель имеет ввиду под данным предметом и данным свойством, отмечая параметры, которые их характеризуют.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02" name="Рисунок 2" descr=""/>
          <p:cNvPicPr/>
          <p:nvPr/>
        </p:nvPicPr>
        <p:blipFill>
          <a:blip r:embed="rId2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5143680"/>
            <a:ext cx="18287640" cy="514332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1242720" y="9332640"/>
            <a:ext cx="116730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20000"/>
              </a:lnSpc>
            </a:pPr>
            <a:r>
              <a:rPr b="1" lang="ru-RU" sz="1600" spc="-1" strike="noStrike">
                <a:solidFill>
                  <a:srgbClr val="cfe7e3"/>
                </a:solidFill>
                <a:latin typeface="Montserrat"/>
              </a:rPr>
              <a:t>Задача: </a:t>
            </a:r>
            <a:r>
              <a:rPr b="0" lang="ru-RU" sz="1600" spc="-1" strike="noStrike">
                <a:solidFill>
                  <a:srgbClr val="cfe7e3"/>
                </a:solidFill>
                <a:latin typeface="Montserrat"/>
              </a:rPr>
              <a:t>устранить очаговую коррозию внутри трубопровода.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242720" y="844200"/>
            <a:ext cx="1434780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КАК РАБОТАТЬ С ПРОГРАММОЙ?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206" name="Рисунок 2" descr=""/>
          <p:cNvPicPr/>
          <p:nvPr/>
        </p:nvPicPr>
        <p:blipFill>
          <a:blip r:embed="rId1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10" descr=""/>
          <p:cNvPicPr/>
          <p:nvPr/>
        </p:nvPicPr>
        <p:blipFill>
          <a:blip r:embed="rId2"/>
          <a:stretch/>
        </p:blipFill>
        <p:spPr>
          <a:xfrm>
            <a:off x="3115800" y="2038680"/>
            <a:ext cx="11997000" cy="6749280"/>
          </a:xfrm>
          <a:prstGeom prst="rect">
            <a:avLst/>
          </a:prstGeom>
          <a:ln>
            <a:noFill/>
          </a:ln>
          <a:effectLst>
            <a:outerShdw algn="ctr" blurRad="279400" dir="5400000" dist="254160" rotWithShape="0">
              <a:srgbClr val="000000">
                <a:alpha val="25000"/>
              </a:srgbClr>
            </a:outerShdw>
          </a:effectLst>
        </p:spPr>
      </p:pic>
      <p:sp>
        <p:nvSpPr>
          <p:cNvPr id="208" name="CustomShape 4"/>
          <p:cNvSpPr/>
          <p:nvPr/>
        </p:nvSpPr>
        <p:spPr>
          <a:xfrm>
            <a:off x="13820400" y="1688400"/>
            <a:ext cx="2305440" cy="2305440"/>
          </a:xfrm>
          <a:prstGeom prst="star16">
            <a:avLst>
              <a:gd name="adj" fmla="val 46695"/>
            </a:avLst>
          </a:prstGeom>
          <a:solidFill>
            <a:srgbClr val="478f83"/>
          </a:solidFill>
          <a:ln>
            <a:noFill/>
          </a:ln>
          <a:effectLst>
            <a:outerShdw algn="ctr" blurRad="279400" dir="2700000" dist="126770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5"/>
          <p:cNvSpPr/>
          <p:nvPr/>
        </p:nvSpPr>
        <p:spPr>
          <a:xfrm>
            <a:off x="13923720" y="2041560"/>
            <a:ext cx="2098440" cy="234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Основа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для первой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в мире заявки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на изобретение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от машины.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Принята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21.03.2019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ФИПС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5143680"/>
            <a:ext cx="18287640" cy="514332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1" name="Рисунок 20" descr=""/>
          <p:cNvPicPr/>
          <p:nvPr/>
        </p:nvPicPr>
        <p:blipFill>
          <a:blip r:embed="rId1"/>
          <a:stretch/>
        </p:blipFill>
        <p:spPr>
          <a:xfrm>
            <a:off x="3115800" y="2038680"/>
            <a:ext cx="11997000" cy="6749280"/>
          </a:xfrm>
          <a:prstGeom prst="rect">
            <a:avLst/>
          </a:prstGeom>
          <a:ln>
            <a:noFill/>
          </a:ln>
          <a:effectLst>
            <a:outerShdw algn="ctr" blurRad="279400" dir="5400000" dist="254160" rotWithShape="0">
              <a:srgbClr val="000000">
                <a:alpha val="25000"/>
              </a:srgbClr>
            </a:outerShdw>
          </a:effectLst>
        </p:spPr>
      </p:pic>
      <p:sp>
        <p:nvSpPr>
          <p:cNvPr id="212" name="CustomShape 2"/>
          <p:cNvSpPr/>
          <p:nvPr/>
        </p:nvSpPr>
        <p:spPr>
          <a:xfrm>
            <a:off x="755640" y="6366240"/>
            <a:ext cx="2609640" cy="1225080"/>
          </a:xfrm>
          <a:prstGeom prst="wedgeRectCallout">
            <a:avLst>
              <a:gd name="adj1" fmla="val 55588"/>
              <a:gd name="adj2" fmla="val 94256"/>
            </a:avLst>
          </a:prstGeom>
          <a:solidFill>
            <a:srgbClr val="cfe7e3"/>
          </a:solidFill>
          <a:ln w="41400"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3"/>
          <p:cNvSpPr/>
          <p:nvPr/>
        </p:nvSpPr>
        <p:spPr>
          <a:xfrm>
            <a:off x="996840" y="6794280"/>
            <a:ext cx="1168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Физика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14" name="Рисунок 2" descr=""/>
          <p:cNvPicPr/>
          <p:nvPr/>
        </p:nvPicPr>
        <p:blipFill>
          <a:blip r:embed="rId2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215" name="CustomShape 4"/>
          <p:cNvSpPr/>
          <p:nvPr/>
        </p:nvSpPr>
        <p:spPr>
          <a:xfrm>
            <a:off x="1242720" y="9336600"/>
            <a:ext cx="1167300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20000"/>
              </a:lnSpc>
            </a:pPr>
            <a:r>
              <a:rPr b="1" lang="ru-RU" sz="1600" spc="-1" strike="noStrike">
                <a:solidFill>
                  <a:srgbClr val="cfe7e3"/>
                </a:solidFill>
                <a:latin typeface="Montserrat"/>
              </a:rPr>
              <a:t>Задача: </a:t>
            </a:r>
            <a:r>
              <a:rPr b="0" lang="ru-RU" sz="1600" spc="-1" strike="noStrike">
                <a:solidFill>
                  <a:srgbClr val="cfe7e3"/>
                </a:solidFill>
                <a:latin typeface="Montserrat"/>
              </a:rPr>
              <a:t>устранить очаговую коррозию внутри трубопровода.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16" name="CustomShape 5"/>
          <p:cNvSpPr/>
          <p:nvPr/>
        </p:nvSpPr>
        <p:spPr>
          <a:xfrm>
            <a:off x="1242720" y="847800"/>
            <a:ext cx="1434780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КАК РАБОТАТЬ С ПРОГРАММОЙ?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17" name="CustomShape 6"/>
          <p:cNvSpPr/>
          <p:nvPr/>
        </p:nvSpPr>
        <p:spPr>
          <a:xfrm>
            <a:off x="755640" y="4114440"/>
            <a:ext cx="2609640" cy="1225080"/>
          </a:xfrm>
          <a:prstGeom prst="wedgeRectCallout">
            <a:avLst>
              <a:gd name="adj1" fmla="val 55588"/>
              <a:gd name="adj2" fmla="val 94256"/>
            </a:avLst>
          </a:prstGeom>
          <a:solidFill>
            <a:srgbClr val="cfe7e3"/>
          </a:solidFill>
          <a:ln w="41400"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7"/>
          <p:cNvSpPr/>
          <p:nvPr/>
        </p:nvSpPr>
        <p:spPr>
          <a:xfrm flipH="1">
            <a:off x="10243440" y="4119120"/>
            <a:ext cx="2805120" cy="1225080"/>
          </a:xfrm>
          <a:prstGeom prst="wedgeRectCallout">
            <a:avLst>
              <a:gd name="adj1" fmla="val 55588"/>
              <a:gd name="adj2" fmla="val 94256"/>
            </a:avLst>
          </a:prstGeom>
          <a:solidFill>
            <a:srgbClr val="cfe7e3"/>
          </a:solidFill>
          <a:ln w="41400">
            <a:noFill/>
          </a:ln>
          <a:effectLst>
            <a:outerShdw algn="ctr" blurRad="279400" dir="2700000" dist="101314" rotWithShape="0">
              <a:schemeClr val="tx1">
                <a:lumMod val="95000"/>
                <a:lumOff val="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8"/>
          <p:cNvSpPr/>
          <p:nvPr/>
        </p:nvSpPr>
        <p:spPr>
          <a:xfrm>
            <a:off x="10382760" y="4415760"/>
            <a:ext cx="2583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Неравномерность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очагов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9"/>
          <p:cNvSpPr/>
          <p:nvPr/>
        </p:nvSpPr>
        <p:spPr>
          <a:xfrm>
            <a:off x="1010880" y="4542480"/>
            <a:ext cx="141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478f83"/>
                </a:solidFill>
                <a:latin typeface="Montserrat"/>
              </a:rPr>
              <a:t>Коррозия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CustomShape 10"/>
          <p:cNvSpPr/>
          <p:nvPr/>
        </p:nvSpPr>
        <p:spPr>
          <a:xfrm>
            <a:off x="13820400" y="1688400"/>
            <a:ext cx="2305440" cy="2305440"/>
          </a:xfrm>
          <a:prstGeom prst="star16">
            <a:avLst>
              <a:gd name="adj" fmla="val 46695"/>
            </a:avLst>
          </a:prstGeom>
          <a:solidFill>
            <a:srgbClr val="478f83"/>
          </a:solidFill>
          <a:ln>
            <a:noFill/>
          </a:ln>
          <a:effectLst>
            <a:outerShdw algn="ctr" blurRad="279400" dir="2700000" dist="126770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1"/>
          <p:cNvSpPr/>
          <p:nvPr/>
        </p:nvSpPr>
        <p:spPr>
          <a:xfrm>
            <a:off x="13923720" y="2041560"/>
            <a:ext cx="2098440" cy="234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Основа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для первой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в мире заявки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на изобретение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от машины.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Принята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21.03.2019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ФИПС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5143680"/>
            <a:ext cx="18287640" cy="5143320"/>
          </a:xfrm>
          <a:prstGeom prst="rect">
            <a:avLst/>
          </a:prstGeom>
          <a:solidFill>
            <a:srgbClr val="478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4" name="Рисунок 3" descr=""/>
          <p:cNvPicPr/>
          <p:nvPr/>
        </p:nvPicPr>
        <p:blipFill>
          <a:blip r:embed="rId1"/>
          <a:stretch/>
        </p:blipFill>
        <p:spPr>
          <a:xfrm>
            <a:off x="3202920" y="1895400"/>
            <a:ext cx="11881800" cy="6679080"/>
          </a:xfrm>
          <a:prstGeom prst="rect">
            <a:avLst/>
          </a:prstGeom>
          <a:ln>
            <a:noFill/>
          </a:ln>
          <a:effectLst>
            <a:outerShdw algn="ctr" blurRad="279400" dir="5400000" dist="254160" rotWithShape="0">
              <a:srgbClr val="000000">
                <a:alpha val="25000"/>
              </a:srgbClr>
            </a:outerShdw>
          </a:effectLst>
        </p:spPr>
      </p:pic>
      <p:sp>
        <p:nvSpPr>
          <p:cNvPr id="225" name="CustomShape 2"/>
          <p:cNvSpPr/>
          <p:nvPr/>
        </p:nvSpPr>
        <p:spPr>
          <a:xfrm>
            <a:off x="1242720" y="8862840"/>
            <a:ext cx="11673000" cy="11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00000"/>
              </a:lnSpc>
              <a:spcBef>
                <a:spcPts val="1412"/>
              </a:spcBef>
            </a:pPr>
            <a:r>
              <a:rPr b="0" lang="ru-RU" sz="1600" spc="-1" strike="noStrike">
                <a:solidFill>
                  <a:srgbClr val="cfe7e3"/>
                </a:solidFill>
                <a:latin typeface="Montserrat"/>
              </a:rPr>
              <a:t>Чтобы машина поняла, что Вы имеете ввиду под этим предметом, в открывшемся окне необходимо </a:t>
            </a:r>
            <a:r>
              <a:rPr b="1" lang="ru-RU" sz="1600" spc="-1" strike="noStrike">
                <a:solidFill>
                  <a:srgbClr val="cfe7e3"/>
                </a:solidFill>
                <a:latin typeface="Montserrat"/>
              </a:rPr>
              <a:t>отметить</a:t>
            </a:r>
            <a:r>
              <a:rPr b="0" lang="ru-RU" sz="1600" spc="-1" strike="noStrike">
                <a:solidFill>
                  <a:srgbClr val="cfe7e3"/>
                </a:solidFill>
                <a:latin typeface="Montserrat"/>
              </a:rPr>
              <a:t>, с какими физическими параметрами Вы ассоциируете этот предмет. При этом точность не обязательна, важно Ваше понимание.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ru-RU" sz="1600" spc="-1" strike="noStrike">
              <a:latin typeface="Arial"/>
            </a:endParaRPr>
          </a:p>
        </p:txBody>
      </p:sp>
      <p:pic>
        <p:nvPicPr>
          <p:cNvPr id="226" name="Рисунок 2" descr=""/>
          <p:cNvPicPr/>
          <p:nvPr/>
        </p:nvPicPr>
        <p:blipFill>
          <a:blip r:embed="rId2"/>
          <a:stretch/>
        </p:blipFill>
        <p:spPr>
          <a:xfrm>
            <a:off x="17088840" y="471600"/>
            <a:ext cx="688680" cy="923400"/>
          </a:xfrm>
          <a:prstGeom prst="rect">
            <a:avLst/>
          </a:prstGeom>
          <a:ln>
            <a:noFill/>
          </a:ln>
        </p:spPr>
      </p:pic>
      <p:sp>
        <p:nvSpPr>
          <p:cNvPr id="227" name="CustomShape 3"/>
          <p:cNvSpPr/>
          <p:nvPr/>
        </p:nvSpPr>
        <p:spPr>
          <a:xfrm>
            <a:off x="1242720" y="847800"/>
            <a:ext cx="14347800" cy="8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63440" rIns="163440" tIns="81720" bIns="8172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478f83"/>
                </a:solidFill>
                <a:latin typeface="Montserrat"/>
              </a:rPr>
              <a:t>КАК РАБОТАТЬ С ПРОГРАММОЙ?</a:t>
            </a:r>
            <a:endParaRPr b="0" lang="ru-RU" sz="4800" spc="-1" strike="noStrike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13820400" y="1688400"/>
            <a:ext cx="2305440" cy="2305440"/>
          </a:xfrm>
          <a:prstGeom prst="star16">
            <a:avLst>
              <a:gd name="adj" fmla="val 46695"/>
            </a:avLst>
          </a:prstGeom>
          <a:solidFill>
            <a:srgbClr val="478f83"/>
          </a:solidFill>
          <a:ln>
            <a:noFill/>
          </a:ln>
          <a:effectLst>
            <a:outerShdw algn="ctr" blurRad="279400" dir="2700000" dist="126770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5"/>
          <p:cNvSpPr/>
          <p:nvPr/>
        </p:nvSpPr>
        <p:spPr>
          <a:xfrm>
            <a:off x="13923720" y="2041560"/>
            <a:ext cx="2098440" cy="234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Основа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для первой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в мире заявки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на изобретение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cfe7e3"/>
                </a:solidFill>
                <a:latin typeface="Montserrat"/>
              </a:rPr>
              <a:t>от машины.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Принята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21.03.2019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Montserrat"/>
              </a:rPr>
              <a:t>ФИПС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30" name="CustomShape 6"/>
          <p:cNvSpPr/>
          <p:nvPr/>
        </p:nvSpPr>
        <p:spPr>
          <a:xfrm>
            <a:off x="11199600" y="3540960"/>
            <a:ext cx="471600" cy="471600"/>
          </a:xfrm>
          <a:prstGeom prst="ellipse">
            <a:avLst/>
          </a:prstGeom>
          <a:noFill/>
          <a:ln w="2556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7698</TotalTime>
  <Application>LibreOffice/6.2.0.3$Windows_X86_64 LibreOffice_project/98c6a8a1c6c7b144ce3cc729e34964b47ce25d62</Application>
  <Words>2110</Words>
  <Paragraphs>619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2019-08-23T09:51:12Z</dcterms:created>
  <dc:creator>User</dc:creator>
  <dc:description/>
  <dc:language>ru-RU</dc:language>
  <cp:lastModifiedBy>Sony</cp:lastModifiedBy>
  <dcterms:modified xsi:type="dcterms:W3CDTF">2020-04-03T07:34:19Z</dcterms:modified>
  <cp:revision>182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31</vt:i4>
  </property>
</Properties>
</file>