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9" r:id="rId3"/>
    <p:sldId id="294" r:id="rId4"/>
    <p:sldId id="298" r:id="rId5"/>
    <p:sldId id="297" r:id="rId6"/>
    <p:sldId id="275" r:id="rId7"/>
    <p:sldId id="280" r:id="rId8"/>
    <p:sldId id="277" r:id="rId9"/>
    <p:sldId id="301" r:id="rId10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83" autoAdjust="0"/>
  </p:normalViewPr>
  <p:slideViewPr>
    <p:cSldViewPr snapToGrid="0">
      <p:cViewPr varScale="1">
        <p:scale>
          <a:sx n="95" d="100"/>
          <a:sy n="95" d="100"/>
        </p:scale>
        <p:origin x="-11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EB70E-AD89-40B8-B15E-8562308AAAD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99B8B-92FF-41AC-9CCF-A4E92AAC9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721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EDA25B9B-09ED-433B-A236-4D795F963DB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516"/>
            <a:ext cx="7941310" cy="3059279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7032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7032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69F4B9DB-C08D-44CC-8B3E-6A20D02D7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4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B994B-C93B-4F53-8362-ADEBBBCF47C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4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E1CE-794F-43AE-9CB2-FE2EE2D368C8}" type="datetime1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9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1-10C7-498A-A5CD-3D9F0C41B40E}" type="datetime1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4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5E5D-9A3A-4429-ADCF-D0E1322996BF}" type="datetime1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36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7D72-F75F-45F9-9A77-EE8845A60325}" type="datetime1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8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DA82-152C-470C-9C84-E8DF35AC24ED}" type="datetime1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26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E768-662B-42D0-B85F-1B520841296C}" type="datetime1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3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41D4-DBE7-4CEE-90EA-245A9025CEC9}" type="datetime1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00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00B-E278-416F-85C7-B724B4C1DA2D}" type="datetime1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6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440-6CD7-45BC-9AC0-4156BF5F81F2}" type="datetime1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3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DEB-EE7D-4EFF-8DDE-CEF6ACB0147D}" type="datetime1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5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E47C-3D54-4C81-AA38-1DECDF39146C}" type="datetime1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1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A49F-8455-45D7-9237-5BCA2D82B081}" type="datetime1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02AF-D710-4B4E-8583-82AC490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6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053" y="3367454"/>
            <a:ext cx="2415581" cy="3341076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3EBE-0418-4930-947B-A04F86C31DC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Z:\1.ИВАНКОВ\Герб УМЕНЬШАТЬ ЗА УГОЛ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96" y="0"/>
            <a:ext cx="1216952" cy="196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27563" y="1814736"/>
            <a:ext cx="97120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внедрения риск- ориентированного 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подхода при планировании </a:t>
            </a:r>
            <a:r>
              <a:rPr lang="ru-RU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контрольных мероприятий в сфере бюджетных правоотношений на </a:t>
            </a:r>
            <a:r>
              <a:rPr lang="ru-RU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примере 2020 года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272" y="130631"/>
            <a:ext cx="10840671" cy="11555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планирования контрольных мероприятий с применением риск- ориентированного подхода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5851" y="1336431"/>
            <a:ext cx="10137948" cy="49739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исходных данных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объектах контроля, составление предварительного рейтинга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рисковости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матрицы рисков, включающей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пообъектный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расчет суммарного потенциального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риска</a:t>
            </a: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рейтинга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рисковости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Подготовка проекта плана контрольных мероприятий </a:t>
            </a:r>
          </a:p>
          <a:p>
            <a:pPr marL="514350" indent="-514350" algn="ctr">
              <a:buFont typeface="+mj-lt"/>
              <a:buAutoNum type="arabicPeriod"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Z:\1.ИВАНКОВ\Герб УМЕНЬШАТЬ ЗА УГО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0" y="0"/>
            <a:ext cx="1216952" cy="196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5440345" y="2166500"/>
            <a:ext cx="638908" cy="657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19477" y="3707842"/>
            <a:ext cx="673239" cy="713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519477" y="4985657"/>
            <a:ext cx="725156" cy="713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272" y="130631"/>
            <a:ext cx="10840671" cy="11555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критериев по показателю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финансирования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для отнесения объекта контроля к группе риска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до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млн.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                                                  0 баллов 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млн. рублей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5 млн.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                                                   5 баллов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 млн. рублей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до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млн. рублей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свыше 10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млн. рублей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15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баллов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757704" y="1312388"/>
            <a:ext cx="1768509" cy="6531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57703" y="2498691"/>
            <a:ext cx="1768509" cy="65314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57702" y="3895413"/>
            <a:ext cx="1768509" cy="6531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57704" y="5122986"/>
            <a:ext cx="1768509" cy="6531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Z:\1.ИВАНКОВ\Герб УМЕНЬШАТЬ ЗА УГО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8" y="0"/>
            <a:ext cx="1216952" cy="196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3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044" y="261256"/>
            <a:ext cx="10369899" cy="10511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отнесения объекта контроля к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группе риска, предусмотренные Методикой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6236" y="1085222"/>
            <a:ext cx="10057563" cy="4933741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Длительность периода, прошедшего с момента проведения предыдущего контрольного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мероприятия,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результате предыдущих контрольных мероприятий, проведенных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более 3 лет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назад,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нарушений бюджетного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законодательства,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Осуществление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отношении объекта контроля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ГАБС (ГРБС) 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внутреннего финансового аудита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(учредительского контроля),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Наличие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неисполненных представлений и предписаний, выданных управлением финансового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контроля.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FF0000"/>
              </a:buClr>
              <a:buNone/>
            </a:pP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Z:\1.ИВАНКОВ\Герб УМЕНЬШАТЬ ЗА УГО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" y="0"/>
            <a:ext cx="1216952" cy="196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076848" y="5658896"/>
            <a:ext cx="10369899" cy="1051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08443" y="5806869"/>
            <a:ext cx="10369899" cy="1051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Прим.: Отнесение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объекта контроля к определенной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риска рассчитывается путем сложения баллов, установленных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критериями в соответствии с Методикой. 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272" y="130631"/>
            <a:ext cx="10840671" cy="11555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руппы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риска объектов контроля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Z:\1.ИВАНКОВ\Герб УМЕНЬШАТЬ ЗА УГО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96" y="0"/>
            <a:ext cx="1216952" cy="196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89401"/>
              </p:ext>
            </p:extLst>
          </p:nvPr>
        </p:nvGraphicFramePr>
        <p:xfrm>
          <a:off x="1778558" y="1245994"/>
          <a:ext cx="8742066" cy="343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339"/>
                <a:gridCol w="4099727"/>
              </a:tblGrid>
              <a:tr h="1223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риска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Суммарный риск, баллы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риск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= 40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563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риск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25 до 40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563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 риск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&lt;=15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1214552" y="4963886"/>
            <a:ext cx="10369899" cy="1472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группы с высокими значениями суммарного риска отбирается 70% от числа объектов контроля, предполагаемых к включению в проект Плана, начиная с первого места рейтинга в указанной категории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Из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группы со средними значениями суммарного риска отбирается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объектов контроля начиная с первого места рейтинга в указанной категории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Из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группы с умеренными значениями суммарного риска отбирается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объектов контроля начиная с первого места рейтинга в указанной категории.</a:t>
            </a:r>
          </a:p>
        </p:txBody>
      </p:sp>
    </p:spTree>
    <p:extLst>
      <p:ext uri="{BB962C8B-B14F-4D97-AF65-F5344CB8AC3E}">
        <p14:creationId xmlns:p14="http://schemas.microsoft.com/office/powerpoint/2010/main" val="1456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241" y="205101"/>
            <a:ext cx="9946140" cy="94858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предварительного рейтинга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рисковости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результатам проведенных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проверок управления финансового контроля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2019 году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64824"/>
              </p:ext>
            </p:extLst>
          </p:nvPr>
        </p:nvGraphicFramePr>
        <p:xfrm>
          <a:off x="504094" y="1461366"/>
          <a:ext cx="1140320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155"/>
                <a:gridCol w="1751671"/>
                <a:gridCol w="4466776"/>
                <a:gridCol w="3034603"/>
              </a:tblGrid>
              <a:tr h="51018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объекта контроля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акта проверки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Выявленные нарушения (критерии,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согласно Методике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Баллы, согласно Методики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«Управление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делам ГО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ЧС»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05.02.2019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Нецелевое использование бюджетных средств;                                                      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Неэффективное использование бюджетных средств;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нарушения;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осуществления контроля ГРБС (анализ представленных актов проверок)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баллов: 40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5419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имущественных и земельных отношений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22.03.2019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Нецелевое использование бюджетных средств;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нарушения;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осуществления контроля ГРБС (анализ представленных актов проверок)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баллов: 25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 д.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33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949954"/>
              </p:ext>
            </p:extLst>
          </p:nvPr>
        </p:nvGraphicFramePr>
        <p:xfrm>
          <a:off x="100484" y="864159"/>
          <a:ext cx="11977636" cy="581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531"/>
                <a:gridCol w="1273575"/>
                <a:gridCol w="1797023"/>
                <a:gridCol w="2184668"/>
                <a:gridCol w="1567543"/>
                <a:gridCol w="1818752"/>
                <a:gridCol w="1567544"/>
              </a:tblGrid>
              <a:tr h="268596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учреждения (исследуются 60 % от имеющихся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муниципальном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образовании учреждений)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годового финансирования на текущий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финансовый год, млн. рублей (з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начение критерия, баллы)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</a:t>
                      </a:r>
                      <a:r>
                        <a:rPr lang="ru-RU" sz="14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годового финансирования на очередной финансовый год (з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начение критерия, баллы)</a:t>
                      </a:r>
                    </a:p>
                    <a:p>
                      <a:endParaRPr lang="ru-RU" sz="1400" b="1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Длительность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периода, прошедшего с момента проведения предыдущей проверки в сфере бюджетных правоотношений 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 критерия,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баллы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неисполненных представлений и предписаний 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Выявленные нарушения (значение критериев согласно предварительному рейтингу, баллы)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Суммарный потенциальный риск, баллы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3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«Управление ГО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ЧС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45,0 (15)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62,0 (15)</a:t>
                      </a:r>
                      <a:endParaRPr lang="ru-RU" sz="1400" b="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менее года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(0)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4568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имущественных и земельных отношений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205,0 (15)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215,0 (15)</a:t>
                      </a:r>
                      <a:endParaRPr lang="ru-RU" sz="1400" b="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менее года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(10)</a:t>
                      </a:r>
                    </a:p>
                    <a:p>
                      <a:pPr algn="ctr"/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МБУ «Атлетика»</a:t>
                      </a:r>
                    </a:p>
                    <a:p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 (10)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 (10)</a:t>
                      </a:r>
                      <a:endParaRPr lang="ru-RU" sz="1400" b="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лет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(15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баллов)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(0)</a:t>
                      </a:r>
                    </a:p>
                    <a:p>
                      <a:pPr algn="ctr"/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жилищной политики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4,8 (5)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 (5)</a:t>
                      </a:r>
                      <a:endParaRPr lang="ru-RU" sz="1400" b="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года (10)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(0)</a:t>
                      </a:r>
                    </a:p>
                    <a:p>
                      <a:pPr algn="ctr"/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1789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5116" y="80584"/>
            <a:ext cx="10255263" cy="70318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Матрица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рисковости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7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914728"/>
              </p:ext>
            </p:extLst>
          </p:nvPr>
        </p:nvGraphicFramePr>
        <p:xfrm>
          <a:off x="411983" y="617639"/>
          <a:ext cx="11435283" cy="6034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595"/>
                <a:gridCol w="5877755"/>
                <a:gridCol w="2075390"/>
                <a:gridCol w="2453543"/>
              </a:tblGrid>
              <a:tr h="91542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в рейтинге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объекта контроля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Суммарное значение риска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601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Группа риска «Высокая» &gt; = 40</a:t>
                      </a:r>
                      <a:endParaRPr lang="ru-RU" sz="1600" b="1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769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«Управление по делам ГО и ЧС»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включен в план проверок на 2020 год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38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имущественных и земельных отношений администрации муниципального образования город Новороссийск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включен в план проверок на 2020 год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7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3,4,5 и т.д.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656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</a:t>
                      </a:r>
                      <a:r>
                        <a:rPr lang="ru-RU" sz="16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риска «Средняя» от </a:t>
                      </a:r>
                      <a:r>
                        <a:rPr lang="ru-RU" sz="16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</a:t>
                      </a:r>
                      <a:r>
                        <a:rPr lang="ru-RU" sz="16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40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7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МБУ СШОР «Атлетика»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включен в план проверок на 2020 год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2,3,4.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656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</a:t>
                      </a:r>
                      <a:r>
                        <a:rPr lang="ru-RU" sz="16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риска «Умеренная» &lt;=15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7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жилищной политики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включен в план проверок на 2020 год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2492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2,3,4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568608" y="6525344"/>
            <a:ext cx="623392" cy="432048"/>
          </a:xfrm>
        </p:spPr>
        <p:txBody>
          <a:bodyPr/>
          <a:lstStyle/>
          <a:p>
            <a:pPr>
              <a:defRPr/>
            </a:pPr>
            <a:fld id="{EFB38D6B-E1FD-4CF0-BD14-C978F2D4B890}" type="slidenum">
              <a:rPr lang="es-E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es-E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9" y="0"/>
            <a:ext cx="11445765" cy="707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рисковости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873" y="2369127"/>
            <a:ext cx="77862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02AF-D710-4B4E-8583-82AC490A85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741</Words>
  <Application>Microsoft Office PowerPoint</Application>
  <PresentationFormat>Произвольный</PresentationFormat>
  <Paragraphs>155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Алгоритм планирования контрольных мероприятий с применением риск- ориентированного подхода</vt:lpstr>
      <vt:lpstr>Значение критериев по показателю «Объем финансирования» для отнесения объекта контроля к группе риска </vt:lpstr>
      <vt:lpstr>Иные показатели отнесения объекта контроля к группе риска, предусмотренные Методикой </vt:lpstr>
      <vt:lpstr>Группы риска объектов контроля </vt:lpstr>
      <vt:lpstr>Формирование предварительного рейтинга рисковости по результатам проведенных проверок управления финансового контроля в 2019 году </vt:lpstr>
      <vt:lpstr>Матрица рисковости</vt:lpstr>
      <vt:lpstr>Рейтинг рисковости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Кирюшина Ю.С.</dc:creator>
  <cp:lastModifiedBy>Бондарь Е.А.</cp:lastModifiedBy>
  <cp:revision>200</cp:revision>
  <cp:lastPrinted>2020-05-28T14:46:53Z</cp:lastPrinted>
  <dcterms:created xsi:type="dcterms:W3CDTF">2019-06-07T11:16:31Z</dcterms:created>
  <dcterms:modified xsi:type="dcterms:W3CDTF">2020-05-29T08:35:11Z</dcterms:modified>
</cp:coreProperties>
</file>