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F91A-DD72-446B-882E-AECCF720F0AF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C7984-CF69-4234-BAB8-D422A2F54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3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37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42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6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8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7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5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0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4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5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0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0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8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C357-1935-4C73-A467-43258040DE5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8C9B90-3691-4E0F-BCD7-470552DB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7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hyperlink" Target="mailto:bragin_pawel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dm@kpoos.gov.spb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4" y="4314406"/>
            <a:ext cx="812180" cy="81218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973874" y="1387834"/>
            <a:ext cx="7883128" cy="2381139"/>
          </a:xfrm>
        </p:spPr>
        <p:txBody>
          <a:bodyPr>
            <a:normAutofit/>
          </a:bodyPr>
          <a:lstStyle/>
          <a:p>
            <a:pPr algn="ctr"/>
            <a:r>
              <a:rPr lang="ru-RU" sz="3675" b="1" dirty="0">
                <a:solidFill>
                  <a:srgbClr val="00B050"/>
                </a:solidFill>
              </a:rPr>
              <a:t>Экологическое просвещение для всех</a:t>
            </a:r>
            <a:r>
              <a:rPr lang="ru-RU" sz="2700" dirty="0">
                <a:solidFill>
                  <a:srgbClr val="00B050"/>
                </a:solidFill>
              </a:rPr>
              <a:t/>
            </a:r>
            <a:br>
              <a:rPr lang="ru-RU" sz="27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общегородской программы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ОЛНЫЙ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0330" y="4405958"/>
            <a:ext cx="4777546" cy="20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726" y="794228"/>
            <a:ext cx="730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376" y="1556531"/>
            <a:ext cx="753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в сфере экологии и защиты окружающей среды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содействия реализации программ в сфере экологии, экологической культуры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 «Чистая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Вуокса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региональная экологическая общественная организация «Друзья Балтики»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общественная организация «Природоохранный Союз»;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движение «Я хочу сделать свой город лучше»;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общественная организация в сфере экологии, экологической культуры и охраны окружающей среды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Мусора.Больше.Нет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«Дирекция особо охраняемых территорий Санкт-Петербурга»;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коллегия Санкт-Петербурга;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государственное бюджетное учреждение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Подростково-молодежный центр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молодежная общественная организация «Объединение студентов, изучающих экономику и управление»;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общественная организация «Игры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0588" y="800249"/>
            <a:ext cx="7699807" cy="1194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людьми – залог экологической безопасности!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r="137"/>
          <a:stretch/>
        </p:blipFill>
        <p:spPr>
          <a:xfrm>
            <a:off x="625691" y="2585356"/>
            <a:ext cx="1916093" cy="143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https://pp.vk.me/c624431/v624431549/53855/kwoqCpEGN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634" b="567"/>
          <a:stretch/>
        </p:blipFill>
        <p:spPr bwMode="auto">
          <a:xfrm>
            <a:off x="2579572" y="2588436"/>
            <a:ext cx="1916093" cy="14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pp.vk.me/c624024/v624024746/4e10f/60IEI2Bx5A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27" r="9379" b="2707"/>
          <a:stretch/>
        </p:blipFill>
        <p:spPr bwMode="auto">
          <a:xfrm>
            <a:off x="4532467" y="2586328"/>
            <a:ext cx="1916093" cy="14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MgP44rDb5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9657" y="2585356"/>
            <a:ext cx="1968058" cy="1436915"/>
          </a:xfrm>
          <a:prstGeom prst="rect">
            <a:avLst/>
          </a:prstGeom>
        </p:spPr>
      </p:pic>
      <p:pic>
        <p:nvPicPr>
          <p:cNvPr id="17" name="Объект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r="1361" b="214"/>
          <a:stretch/>
        </p:blipFill>
        <p:spPr>
          <a:xfrm>
            <a:off x="625691" y="4060814"/>
            <a:ext cx="1913875" cy="1439703"/>
          </a:xfrm>
          <a:prstGeom prst="rect">
            <a:avLst/>
          </a:prstGeom>
        </p:spPr>
      </p:pic>
      <p:pic>
        <p:nvPicPr>
          <p:cNvPr id="18" name="Рисунок 17" descr="9RiaAItzkeQ.jpg"/>
          <p:cNvPicPr>
            <a:picLocks noChangeAspect="1"/>
          </p:cNvPicPr>
          <p:nvPr/>
        </p:nvPicPr>
        <p:blipFill>
          <a:blip r:embed="rId11" cstate="print"/>
          <a:srcRect l="14235" t="17292" r="12949"/>
          <a:stretch>
            <a:fillRect/>
          </a:stretch>
        </p:blipFill>
        <p:spPr>
          <a:xfrm>
            <a:off x="2601687" y="4068536"/>
            <a:ext cx="1883228" cy="1426028"/>
          </a:xfrm>
          <a:prstGeom prst="rect">
            <a:avLst/>
          </a:prstGeom>
        </p:spPr>
      </p:pic>
      <p:pic>
        <p:nvPicPr>
          <p:cNvPr id="19" name="Рисунок 18" descr="mIZFqjnJyyM.jpg"/>
          <p:cNvPicPr>
            <a:picLocks noChangeAspect="1"/>
          </p:cNvPicPr>
          <p:nvPr/>
        </p:nvPicPr>
        <p:blipFill>
          <a:blip r:embed="rId12" cstate="print"/>
          <a:srcRect l="5947" t="7571" r="9856" b="3470"/>
          <a:stretch>
            <a:fillRect/>
          </a:stretch>
        </p:blipFill>
        <p:spPr>
          <a:xfrm>
            <a:off x="4528458" y="4057650"/>
            <a:ext cx="1894114" cy="1427444"/>
          </a:xfrm>
          <a:prstGeom prst="rect">
            <a:avLst/>
          </a:prstGeom>
        </p:spPr>
      </p:pic>
      <p:pic>
        <p:nvPicPr>
          <p:cNvPr id="20" name="Picture 2" descr="https://pp.vk.me/c629415/v629415908/18c8a/_7G5rMXaPY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7" t="636" r="2605" b="1"/>
          <a:stretch/>
        </p:blipFill>
        <p:spPr bwMode="auto">
          <a:xfrm>
            <a:off x="6487751" y="4060814"/>
            <a:ext cx="1989964" cy="14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047" y="1425388"/>
            <a:ext cx="805491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Отдела внешних связей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просвещения Комитета по природопользованию, охране окружающей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экологической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Михайлович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kdm@kpoos.gov.spb.ru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+7 931 326 57 49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волонтерского центра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ГГУП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 «Минерал»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Николаевич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bragin_pawel@mail.ru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32 18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социальных сетях -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ovoce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www.facebook.com/ecovoce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0001.jpg"/>
          <p:cNvPicPr>
            <a:picLocks noChangeAspect="1"/>
          </p:cNvPicPr>
          <p:nvPr/>
        </p:nvPicPr>
        <p:blipFill>
          <a:blip r:embed="rId8" cstate="print"/>
          <a:srcRect t="9028" b="11324"/>
          <a:stretch>
            <a:fillRect/>
          </a:stretch>
        </p:blipFill>
        <p:spPr>
          <a:xfrm>
            <a:off x="5922519" y="3676881"/>
            <a:ext cx="2765180" cy="9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83" y="1076339"/>
            <a:ext cx="1793358" cy="1745034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43" y="1152902"/>
            <a:ext cx="2596511" cy="12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7482" y="3711388"/>
            <a:ext cx="7365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/>
              <a:t>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волонтерский центр создан в 2015 году на базе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геологического унитарного предприятия «Специализированная фирма  «Минерал»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заказу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природопользованию, охране окружающей среды и обеспечению экологической безопасности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12726" y="95750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Экологического волонтерского центра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92306" y="2238392"/>
            <a:ext cx="7494494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проверка экологических проблем районов для размещения в базе данных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экологических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информации и регистрация в базе данных волонтерских организаций, занимающихся экологическим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волонтерством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индивидуальных волонтеров;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информационная поддержка экологических мероприятий, происходящих в районе;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методических рекомендаций для волонтеров-наставников;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Координация проведения экологических мероприятий в городе;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стажеров-координаторов и волонтеров-наставников;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граждан с информацией об экологических проблемах, а также желающих стать волонтерами или повысить свои навыки бережного отношения к окружающей среде.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54038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3624" y="1021976"/>
            <a:ext cx="6920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экологического просвещения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553" y="2877670"/>
            <a:ext cx="7664823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о том, что горожанам нужно делать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окружающей среды;</a:t>
            </a:r>
          </a:p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экологическую культуру;</a:t>
            </a:r>
          </a:p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добровольчество;</a:t>
            </a:r>
          </a:p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горожан решать проблемы самостоятельно;</a:t>
            </a:r>
          </a:p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негосударственные проекты по охране окружающей среды;</a:t>
            </a:r>
          </a:p>
          <a:p>
            <a:pPr marL="554038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зеленый имидж Санкт-Петербурга.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4729" y="1084729"/>
            <a:ext cx="7100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волонтерский центр 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6320" y="2008094"/>
            <a:ext cx="3508762" cy="218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</a:pPr>
            <a:r>
              <a:rPr lang="ru-RU" sz="1200" b="1" dirty="0">
                <a:latin typeface="Constantia" pitchFamily="18" charset="0"/>
              </a:rPr>
              <a:t>На базе СПб ГУП «Минерал» в 2015 году создан и действует первый                                   в Санкт-Петербурге Экологический волонтерский центр: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</a:pPr>
            <a:endParaRPr lang="ru-RU" sz="1200" b="1" dirty="0">
              <a:latin typeface="Constantia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200" dirty="0">
                <a:latin typeface="Trebuchet MS" pitchFamily="34" charset="0"/>
              </a:rPr>
              <a:t>Встречи экологических  активистов;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200" dirty="0">
                <a:latin typeface="Trebuchet MS" pitchFamily="34" charset="0"/>
              </a:rPr>
              <a:t>Информационное сотрудничество с экологическими организациям;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200" dirty="0">
                <a:latin typeface="Trebuchet MS" pitchFamily="34" charset="0"/>
              </a:rPr>
              <a:t>Сотрудничество  со студенческими волонтерскими центрами;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1200" dirty="0">
                <a:latin typeface="Trebuchet MS" pitchFamily="34" charset="0"/>
              </a:rPr>
              <a:t>Поддержка некоммерческих экологических проектов.</a:t>
            </a:r>
            <a:endParaRPr lang="ru-RU" sz="1200" dirty="0">
              <a:latin typeface="Trebuchet MS" pitchFamily="34" charset="0"/>
            </a:endParaRPr>
          </a:p>
        </p:txBody>
      </p:sp>
      <p:pic>
        <p:nvPicPr>
          <p:cNvPr id="14" name="Рисунок 16" descr="C:\Users\User\Downloads\DSC_93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06" y="4196971"/>
            <a:ext cx="3058400" cy="20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34" y="1983239"/>
            <a:ext cx="2877671" cy="22105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77434" y="4357225"/>
            <a:ext cx="287767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1200" b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Цель: </a:t>
            </a:r>
            <a:r>
              <a:rPr lang="ru-RU" sz="1200" dirty="0">
                <a:solidFill>
                  <a:srgbClr val="333F50"/>
                </a:solidFill>
                <a:latin typeface="Trebuchet MS" pitchFamily="34" charset="0"/>
                <a:cs typeface="Times New Roman" pitchFamily="18" charset="0"/>
              </a:rPr>
              <a:t>развитие </a:t>
            </a:r>
            <a:r>
              <a:rPr lang="ru-RU" sz="1200" dirty="0" err="1">
                <a:solidFill>
                  <a:srgbClr val="333F50"/>
                </a:solidFill>
                <a:latin typeface="Trebuchet MS" pitchFamily="34" charset="0"/>
                <a:cs typeface="Times New Roman" pitchFamily="18" charset="0"/>
              </a:rPr>
              <a:t>эковолонтерского</a:t>
            </a:r>
            <a:r>
              <a:rPr lang="ru-RU" sz="1200" dirty="0">
                <a:solidFill>
                  <a:srgbClr val="333F50"/>
                </a:solidFill>
                <a:latin typeface="Trebuchet MS" pitchFamily="34" charset="0"/>
                <a:cs typeface="Times New Roman" pitchFamily="18" charset="0"/>
              </a:rPr>
              <a:t> движения</a:t>
            </a:r>
          </a:p>
          <a:p>
            <a:pPr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ru-RU" sz="1200" b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Проекты Центра направлены на:</a:t>
            </a:r>
          </a:p>
          <a:p>
            <a:pPr>
              <a:spcBef>
                <a:spcPct val="20000"/>
              </a:spcBef>
              <a:buClr>
                <a:srgbClr val="00B050"/>
              </a:buClr>
              <a:buSzPct val="95000"/>
              <a:buFont typeface="Arial" charset="0"/>
              <a:buChar char="•"/>
            </a:pPr>
            <a:r>
              <a:rPr lang="ru-RU" sz="1200" dirty="0">
                <a:latin typeface="Trebuchet MS" pitchFamily="34" charset="0"/>
                <a:cs typeface="Times New Roman" pitchFamily="18" charset="0"/>
              </a:rPr>
              <a:t>Экологическое просвещение  детей,</a:t>
            </a:r>
          </a:p>
          <a:p>
            <a:pPr>
              <a:spcBef>
                <a:spcPct val="20000"/>
              </a:spcBef>
              <a:buClr>
                <a:srgbClr val="00B050"/>
              </a:buClr>
              <a:buSzPct val="95000"/>
              <a:buFont typeface="Arial" charset="0"/>
              <a:buChar char="•"/>
            </a:pPr>
            <a:r>
              <a:rPr lang="ru-RU" sz="1200" dirty="0">
                <a:latin typeface="Trebuchet MS" pitchFamily="34" charset="0"/>
                <a:cs typeface="Times New Roman" pitchFamily="18" charset="0"/>
              </a:rPr>
              <a:t>Экологическое просвещение молодежи,</a:t>
            </a:r>
          </a:p>
          <a:p>
            <a:pPr>
              <a:spcBef>
                <a:spcPct val="20000"/>
              </a:spcBef>
              <a:buClr>
                <a:srgbClr val="00B050"/>
              </a:buClr>
              <a:buSzPct val="95000"/>
              <a:buFont typeface="Arial" charset="0"/>
              <a:buChar char="•"/>
            </a:pPr>
            <a:r>
              <a:rPr lang="ru-RU" sz="1200" dirty="0">
                <a:latin typeface="Trebuchet MS" pitchFamily="34" charset="0"/>
                <a:cs typeface="Times New Roman" pitchFamily="18" charset="0"/>
              </a:rPr>
              <a:t>Вовлечение активного населения в решение экологических проблем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.</a:t>
            </a:r>
            <a:endParaRPr lang="ru-RU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259" y="1021977"/>
            <a:ext cx="7082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волонтерской деятельности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в цифрах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341" y="2196695"/>
            <a:ext cx="7611035" cy="406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работы экологического волонтерского центра (ЭВЦ) с октября 2015 года было организовано и проведено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свыше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мероприятий (собрания, семинары, круглые столы -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организаторы некоммерческие общественные организации Санкт-Петербурга),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свыше 30 круглых столов и семинаров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экологическую тематику,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свыше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различных экологических акций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участниками которых стали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свыше 3600 человек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(волонтеры общественных организаций и просто сознательные граждане, которым близка тема охраны окружающей среды)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осуществлена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поддержка и печать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21 серий различных эколого-просветительских материалов (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листовок, плакатов, буклетов и т.д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тираж составил  более 7000 экземпляров,</a:t>
            </a:r>
            <a:endParaRPr lang="en-US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ЭВЦ заключено 25 соглашений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общественными организациями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объединениями,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организаций взаимодействуют с ЭВЦ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соглашений.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подготовку на базе ЭВЦ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волонтеров координаторов</a:t>
            </a:r>
          </a:p>
          <a:p>
            <a:pPr marL="554038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6707" y="764944"/>
            <a:ext cx="7307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по экологическому просвещению, экологическому образованию и формированию экологической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на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Санкт-Петербурга</a:t>
            </a:r>
          </a:p>
          <a:p>
            <a:pPr algn="just"/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 «Экологическим кодексом Санкт-Петербурга»)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341" y="2196694"/>
            <a:ext cx="44574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координации деятельности и обеспечения взаимодействия органов государственной власти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экологического просвещения, экологического образования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экологической культуры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Санкт-Петербурга между собой,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 иными субъектами, осуществляющими деятельность по экологическому просвещению, экологическому образованию и формированию экологической культуры на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создается координационный совет по экологическому просвещению, экологическому образованию и формированию экологической культуры на территории Санкт-Петербурга.</a:t>
            </a:r>
          </a:p>
          <a:p>
            <a:pPr algn="ctr"/>
            <a:endParaRPr lang="ru-RU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Санкт-Петербурга от 18.07.2018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588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pp.userapi.com/c844720/v844720864/d801f/vQjSYVERFA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0392" y="2770094"/>
            <a:ext cx="2974338" cy="1866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01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726" y="794228"/>
            <a:ext cx="730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341" y="2196694"/>
            <a:ext cx="44574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«Красный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охраняет природу»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детей, разработка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экологопросветительских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материалов;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молодежи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 семинары, стажировка на базе ЭВЦ, поддержка инициатив;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активного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консультационная поддержка, организация субботников;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общественных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бизнесом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экоактивностей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58Vbp_nzZlY.jpg"/>
          <p:cNvPicPr>
            <a:picLocks noChangeAspect="1"/>
          </p:cNvPicPr>
          <p:nvPr/>
        </p:nvPicPr>
        <p:blipFill>
          <a:blip r:embed="rId6" cstate="print"/>
          <a:srcRect l="5657" t="29637" r="8324" b="4568"/>
          <a:stretch>
            <a:fillRect/>
          </a:stretch>
        </p:blipFill>
        <p:spPr>
          <a:xfrm>
            <a:off x="5984976" y="1772866"/>
            <a:ext cx="2925623" cy="1756225"/>
          </a:xfrm>
          <a:prstGeom prst="rect">
            <a:avLst/>
          </a:prstGeom>
        </p:spPr>
      </p:pic>
      <p:pic>
        <p:nvPicPr>
          <p:cNvPr id="15" name="Рисунок 14" descr="FKh3-awoA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4258" y="3890682"/>
            <a:ext cx="2907060" cy="19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4" y="24959"/>
            <a:ext cx="1150733" cy="72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6128" y="12425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природопользованию,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обеспечению экологической безопасности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" y="678256"/>
            <a:ext cx="597442" cy="597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6453495"/>
            <a:ext cx="344451" cy="27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20" y="6482574"/>
            <a:ext cx="216406" cy="216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8728" y="6467590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707" y="6433174"/>
            <a:ext cx="938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C408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infoeco_spb</a:t>
            </a:r>
            <a:endParaRPr lang="ru-RU" sz="1200" dirty="0">
              <a:solidFill>
                <a:srgbClr val="C408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726" y="794228"/>
            <a:ext cx="730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работа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320" y="1963271"/>
            <a:ext cx="7408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проекты: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уборке территорий;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для детей в формате игр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обучающих мастер-классов и семинаров;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деловых круглый столов для общественных организаций и объединений;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печать эколого-просветительской печатной продукции;</a:t>
            </a:r>
          </a:p>
          <a:p>
            <a:pPr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экологического добровольчества: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площадка для проведения мероприятий в помещении;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координационная поддержка;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волонтеров с помощью проведения семинаров на различные темы;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в приобретении материалов и печати методических материалов;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взаимодействия общественных организаций между собой и с органами власти.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E7F4DF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996</Words>
  <Application>Microsoft Office PowerPoint</Application>
  <PresentationFormat>Экран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Constantia</vt:lpstr>
      <vt:lpstr>Times New Roman</vt:lpstr>
      <vt:lpstr>Trebuchet MS</vt:lpstr>
      <vt:lpstr>Wingdings</vt:lpstr>
      <vt:lpstr>Wingdings 2</vt:lpstr>
      <vt:lpstr>Wingdings 3</vt:lpstr>
      <vt:lpstr>Легкий дым</vt:lpstr>
      <vt:lpstr>Экологическое просвещение для всех Опыт реализации общегородской программы</vt:lpstr>
      <vt:lpstr>Презентация PowerPoint</vt:lpstr>
      <vt:lpstr>Цель создания Экологического волонтерского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kpoos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Минабутдинова Линара Эльвировна</dc:creator>
  <cp:lastModifiedBy>Девина Гулнора Абдулназаровна</cp:lastModifiedBy>
  <cp:revision>26</cp:revision>
  <cp:lastPrinted>2020-07-14T12:27:48Z</cp:lastPrinted>
  <dcterms:created xsi:type="dcterms:W3CDTF">2020-07-14T09:35:59Z</dcterms:created>
  <dcterms:modified xsi:type="dcterms:W3CDTF">2020-07-14T12:44:20Z</dcterms:modified>
</cp:coreProperties>
</file>