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9"/>
  </p:notesMasterIdLst>
  <p:sldIdLst>
    <p:sldId id="284" r:id="rId5"/>
    <p:sldId id="277" r:id="rId6"/>
    <p:sldId id="286" r:id="rId7"/>
    <p:sldId id="287" r:id="rId8"/>
  </p:sldIdLst>
  <p:sldSz cx="9144000" cy="6858000" type="screen4x3"/>
  <p:notesSz cx="6788150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4.0433562937451414E-2"/>
          <c:w val="0.99996304758408483"/>
          <c:h val="0.58528454909622096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698560"/>
        <c:axId val="35700096"/>
        <c:axId val="0"/>
      </c:bar3DChart>
      <c:catAx>
        <c:axId val="35698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35700096"/>
        <c:crosses val="autoZero"/>
        <c:auto val="1"/>
        <c:lblAlgn val="ctr"/>
        <c:lblOffset val="100"/>
        <c:noMultiLvlLbl val="0"/>
      </c:catAx>
      <c:valAx>
        <c:axId val="35700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698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8480440830648443E-2"/>
          <c:y val="0.7854802625416345"/>
          <c:w val="0.75032147328975518"/>
          <c:h val="0.17647930186406324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ru-RU" dirty="0" smtClean="0"/>
              <a:t>Количество построенных</a:t>
            </a:r>
          </a:p>
          <a:p>
            <a:pPr algn="l">
              <a:defRPr/>
            </a:pPr>
            <a:r>
              <a:rPr lang="ru-RU" dirty="0" smtClean="0"/>
              <a:t>детских </a:t>
            </a:r>
            <a:r>
              <a:rPr lang="ru-RU" dirty="0"/>
              <a:t>садов</a:t>
            </a:r>
          </a:p>
        </c:rich>
      </c:tx>
      <c:layout>
        <c:manualLayout>
          <c:xMode val="edge"/>
          <c:yMode val="edge"/>
          <c:x val="1.3196698382719381E-3"/>
          <c:y val="0.44374999999999998"/>
        </c:manualLayout>
      </c:layout>
      <c:overlay val="1"/>
    </c:title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5698563254876442"/>
          <c:y val="0.23846117246799592"/>
          <c:w val="0.6234178345263226"/>
          <c:h val="0.53934473510155501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635968"/>
        <c:axId val="35637504"/>
        <c:axId val="0"/>
      </c:bar3DChart>
      <c:catAx>
        <c:axId val="35635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5637504"/>
        <c:crosses val="autoZero"/>
        <c:auto val="1"/>
        <c:lblAlgn val="ctr"/>
        <c:lblOffset val="100"/>
        <c:noMultiLvlLbl val="0"/>
      </c:catAx>
      <c:valAx>
        <c:axId val="35637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635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F48-4527-B88B-AC117DC7E2B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F48-4527-B88B-AC117DC7E2B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7F48-4527-B88B-AC117DC7E2B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35 %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F48-4527-B88B-AC117DC7E2B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33 %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F48-4527-B88B-AC117DC7E2B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32 %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F48-4527-B88B-AC117DC7E2B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Лист3!$I$2:$I$4</c:f>
              <c:strCache>
                <c:ptCount val="3"/>
                <c:pt idx="0">
                  <c:v>школьник</c:v>
                </c:pt>
                <c:pt idx="1">
                  <c:v>учащийся ВУЗ</c:v>
                </c:pt>
                <c:pt idx="2">
                  <c:v>учащийся ССУЗ</c:v>
                </c:pt>
              </c:strCache>
            </c:strRef>
          </c:cat>
          <c:val>
            <c:numRef>
              <c:f>Лист3!$J$2:$J$4</c:f>
              <c:numCache>
                <c:formatCode>\О\с\н\о\в\н\о\й</c:formatCode>
                <c:ptCount val="3"/>
                <c:pt idx="0">
                  <c:v>35</c:v>
                </c:pt>
                <c:pt idx="1">
                  <c:v>33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48-4527-B88B-AC117DC7E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3337">
          <a:noFill/>
        </a:ln>
      </c:spPr>
    </c:plotArea>
    <c:legend>
      <c:legendPos val="t"/>
      <c:layout>
        <c:manualLayout>
          <c:xMode val="edge"/>
          <c:yMode val="edge"/>
          <c:x val="0.15799960705487631"/>
          <c:y val="0.23599560435568392"/>
          <c:w val="0.66177842932781195"/>
          <c:h val="8.371704402001653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B2954-B363-4615-9838-1D4348941577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4925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1132E-2981-44B8-BE29-F0B4D32ED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1132E-2981-44B8-BE29-F0B4D32ED8E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868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Форум позволил консолидировать внимание подрастающего поколения, которое придет и уже приходит на рынок труда. Захвачено внимание не только выпускников – потенциальных кандидатов на трудоустройство, но и внимание учащихся, которые именно сейчас стоят перед выбором. И для компании безусловно важно, чтобы они для себя сделали правильный выбор.</a:t>
            </a: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693AE4-6975-4656-A992-2DEA22991D79}" type="slidenum">
              <a:rPr lang="ru-RU" altLang="ru-RU" b="0" smtClean="0"/>
              <a:pPr/>
              <a:t>4</a:t>
            </a:fld>
            <a:endParaRPr lang="ru-RU" altLang="ru-RU" b="0" smtClean="0"/>
          </a:p>
        </p:txBody>
      </p:sp>
    </p:spTree>
    <p:extLst>
      <p:ext uri="{BB962C8B-B14F-4D97-AF65-F5344CB8AC3E}">
        <p14:creationId xmlns:p14="http://schemas.microsoft.com/office/powerpoint/2010/main" val="2975599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12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81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518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E61-012C-4BF4-9250-1985C109F5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40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32C4-F8D9-4550-8026-FBB7FDBE07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99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D649-67E4-4CF9-B34D-7BD3AD66AD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50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4955-CE63-4317-9194-5F2061D573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C46E-8BBB-463A-80A6-19A3953B07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8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1FC6-95F1-4CB8-B8A3-6600E8B282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84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3764-5228-4A83-8B4B-6B82187FC1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47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4DE4-78DA-444F-878B-642552F7B8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9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805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61F9-8B3A-489D-AEBB-985684C80A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71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5F7B-07D0-449F-8E70-854952EE7B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00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017D-0354-46F5-B1CF-55D48F6D52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03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127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805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5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122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95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298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63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5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942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68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813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518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E61-012C-4BF4-9250-1985C109F5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40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32C4-F8D9-4550-8026-FBB7FDBE07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99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D649-67E4-4CF9-B34D-7BD3AD66AD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50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4955-CE63-4317-9194-5F2061D573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3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C46E-8BBB-463A-80A6-19A3953B07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85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1FC6-95F1-4CB8-B8A3-6600E8B282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8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122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3764-5228-4A83-8B4B-6B82187FC1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47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4DE4-78DA-444F-878B-642552F7B8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95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61F9-8B3A-489D-AEBB-985684C80A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71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5F7B-07D0-449F-8E70-854952EE7B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00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017D-0354-46F5-B1CF-55D48F6D52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0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9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29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63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94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6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95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3CCCC3F-F31B-44D4-9AFB-D5DB5940A8F9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06.10.2020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31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95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3CCCC3F-F31B-44D4-9AFB-D5DB5940A8F9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06.10.2020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31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52230" cy="1296144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Профориентационные проекты, в рамках подпрограммы «Популяризация рабочих и инженерных профессий в Республике Татарстан» </a:t>
            </a:r>
            <a:br>
              <a:rPr lang="ru-RU" altLang="ru-RU" sz="1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олодежный </a:t>
            </a:r>
            <a:r>
              <a:rPr lang="ru-RU" sz="1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</a:t>
            </a:r>
            <a:r>
              <a:rPr lang="ru-RU" sz="1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форум «</a:t>
            </a:r>
            <a:r>
              <a:rPr lang="ru-RU" sz="1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PROFдвижение</a:t>
            </a:r>
            <a:r>
              <a:rPr lang="ru-RU" sz="1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36923074"/>
              </p:ext>
            </p:extLst>
          </p:nvPr>
        </p:nvGraphicFramePr>
        <p:xfrm>
          <a:off x="642910" y="5857892"/>
          <a:ext cx="8249570" cy="85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650369"/>
              </p:ext>
            </p:extLst>
          </p:nvPr>
        </p:nvGraphicFramePr>
        <p:xfrm>
          <a:off x="843103" y="1412776"/>
          <a:ext cx="8029557" cy="5288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6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Место проведения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</a:rPr>
                        <a:t>г.Набережные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 Челны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Оздоровительный комплекс «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</a:rPr>
                        <a:t>Саулык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51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Организаторы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Министерство труда, занятости и социальной защиты РТ, Министерство промышленности и торговли РТ, ПАО «КАМАЗ», ЦЗН </a:t>
                      </a:r>
                      <a:r>
                        <a:rPr lang="ru-RU" sz="2000" dirty="0" err="1" smtClean="0"/>
                        <a:t>г.Наб.Челны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36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Финансирование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Средства бюджета Республики Татарстан и ПАО «КАМАЗ» на паритетных началах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Цель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Популяризация рабочих профессий и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инженерных специальностей, востребованных на ПАО «КАМАЗ»;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Привлечение талантливой молодежи на предприятия автомобилестроения и машиностроительного комплекса Республики Татарстан, в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на ПАО «КАМАЗ»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21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Целевая аудитория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студенты Российских ВУЗов и  профессиональных образовательных организаций Республики Татарстан, старшеклассники общеобразовательных школ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780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0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07332844"/>
              </p:ext>
            </p:extLst>
          </p:nvPr>
        </p:nvGraphicFramePr>
        <p:xfrm>
          <a:off x="899592" y="3429000"/>
          <a:ext cx="8064896" cy="340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82939" y="0"/>
            <a:ext cx="18470509" cy="1020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732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>
            <a:normAutofit/>
          </a:bodyPr>
          <a:lstStyle/>
          <a:p>
            <a:pPr>
              <a:buClr>
                <a:srgbClr val="C3260C"/>
              </a:buClr>
              <a:buSzPct val="128000"/>
              <a:defRPr/>
            </a:pPr>
            <a:r>
              <a:rPr lang="ru-RU" alt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</a:t>
            </a:r>
            <a:r>
              <a:rPr lang="ru-RU" altLang="ru-RU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</a:t>
            </a:r>
            <a:r>
              <a:rPr lang="ru-RU" alt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форум «</a:t>
            </a:r>
            <a:r>
              <a:rPr lang="en-US" alt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</a:t>
            </a:r>
            <a:r>
              <a:rPr lang="ru-RU" alt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</a:t>
            </a:r>
            <a:r>
              <a:rPr lang="ru-RU" alt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цифрах</a:t>
            </a:r>
          </a:p>
        </p:txBody>
      </p:sp>
      <p:sp>
        <p:nvSpPr>
          <p:cNvPr id="1028" name="Содержимое 2"/>
          <p:cNvSpPr>
            <a:spLocks noGrp="1"/>
          </p:cNvSpPr>
          <p:nvPr>
            <p:ph idx="1"/>
          </p:nvPr>
        </p:nvSpPr>
        <p:spPr>
          <a:xfrm>
            <a:off x="500063" y="1214438"/>
            <a:ext cx="4000500" cy="857250"/>
          </a:xfrm>
        </p:spPr>
        <p:txBody>
          <a:bodyPr>
            <a:normAutofit fontScale="40000" lnSpcReduction="20000"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altLang="ru-RU" b="1" dirty="0" smtClean="0"/>
              <a:t> </a:t>
            </a:r>
            <a:r>
              <a:rPr lang="ru-RU" alt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Финансирование Форума: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2014-2019 гг. – 18,3 млн. руб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4E6791-4128-45AE-B7E2-24E6555ACA1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555204"/>
              </p:ext>
            </p:extLst>
          </p:nvPr>
        </p:nvGraphicFramePr>
        <p:xfrm>
          <a:off x="714375" y="4604145"/>
          <a:ext cx="8046018" cy="855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0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5232177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562339506"/>
                    </a:ext>
                  </a:extLst>
                </a:gridCol>
              </a:tblGrid>
              <a:tr h="3655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2014</a:t>
                      </a:r>
                      <a:endParaRPr lang="ru-RU" sz="1800" b="1" dirty="0"/>
                    </a:p>
                  </a:txBody>
                  <a:tcPr marL="91439" marR="91439"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2015</a:t>
                      </a:r>
                      <a:endParaRPr lang="ru-RU" sz="1800" b="1" dirty="0"/>
                    </a:p>
                  </a:txBody>
                  <a:tcPr marL="91439" marR="91439"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2016</a:t>
                      </a:r>
                      <a:endParaRPr lang="ru-RU" sz="1800" b="1" dirty="0"/>
                    </a:p>
                  </a:txBody>
                  <a:tcPr marL="91439" marR="91439"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2017</a:t>
                      </a:r>
                      <a:endParaRPr lang="ru-RU" sz="1800" b="1" dirty="0"/>
                    </a:p>
                  </a:txBody>
                  <a:tcPr marL="91439" marR="91439"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2018</a:t>
                      </a:r>
                      <a:endParaRPr lang="ru-RU" sz="1800" b="1" dirty="0"/>
                    </a:p>
                  </a:txBody>
                  <a:tcPr marL="91439" marR="91439"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2019</a:t>
                      </a:r>
                      <a:endParaRPr lang="ru-RU" sz="1800" b="1" dirty="0"/>
                    </a:p>
                  </a:txBody>
                  <a:tcPr marL="91439" marR="91439" marT="45693" marB="456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12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250 чел.</a:t>
                      </a:r>
                      <a:endParaRPr lang="ru-RU" sz="1800" dirty="0"/>
                    </a:p>
                  </a:txBody>
                  <a:tcPr marL="91439" marR="91439"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230 чел.</a:t>
                      </a:r>
                      <a:endParaRPr lang="ru-RU" sz="1800" dirty="0"/>
                    </a:p>
                  </a:txBody>
                  <a:tcPr marL="91439" marR="91439"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233 чел.</a:t>
                      </a:r>
                      <a:endParaRPr lang="ru-RU" sz="1800" dirty="0"/>
                    </a:p>
                  </a:txBody>
                  <a:tcPr marL="91439" marR="91439"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240 чел.</a:t>
                      </a:r>
                      <a:endParaRPr lang="ru-RU" sz="1800" dirty="0"/>
                    </a:p>
                  </a:txBody>
                  <a:tcPr marL="91439" marR="91439"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200 </a:t>
                      </a:r>
                      <a:r>
                        <a:rPr lang="ru-RU" sz="1800" dirty="0" smtClean="0"/>
                        <a:t>чел.</a:t>
                      </a:r>
                      <a:endParaRPr lang="ru-RU" sz="1800" dirty="0"/>
                    </a:p>
                  </a:txBody>
                  <a:tcPr marL="91439" marR="91439"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200 </a:t>
                      </a:r>
                      <a:r>
                        <a:rPr lang="ru-RU" sz="1800" dirty="0" smtClean="0"/>
                        <a:t>чел.</a:t>
                      </a:r>
                      <a:endParaRPr lang="ru-RU" sz="1800" dirty="0"/>
                    </a:p>
                  </a:txBody>
                  <a:tcPr marL="91439" marR="91439" marT="45693" marB="456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202397"/>
              </p:ext>
            </p:extLst>
          </p:nvPr>
        </p:nvGraphicFramePr>
        <p:xfrm>
          <a:off x="642938" y="1988840"/>
          <a:ext cx="3786187" cy="1902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150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Бюджет Республики Татарстан </a:t>
                      </a:r>
                      <a:endParaRPr lang="ru-RU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8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9 150 000 руб.</a:t>
                      </a:r>
                      <a:endParaRPr lang="ru-RU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8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Средства ПАО «КАМАЗ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3" marB="4572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9 150 000 руб.</a:t>
                      </a:r>
                      <a:endParaRPr lang="ru-RU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59" name="Прямоугольник 11"/>
          <p:cNvSpPr>
            <a:spLocks noChangeArrowheads="1"/>
          </p:cNvSpPr>
          <p:nvPr/>
        </p:nvSpPr>
        <p:spPr bwMode="auto">
          <a:xfrm>
            <a:off x="4929188" y="1143000"/>
            <a:ext cx="37861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 dirty="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b="1" dirty="0">
                <a:solidFill>
                  <a:srgbClr val="000000"/>
                </a:solidFill>
              </a:rPr>
              <a:t>Состав участников </a:t>
            </a:r>
            <a:r>
              <a:rPr lang="ru-RU" altLang="ru-RU" b="1" dirty="0"/>
              <a:t>Форума </a:t>
            </a:r>
          </a:p>
          <a:p>
            <a:pPr eaLnBrk="1" hangingPunct="1"/>
            <a:r>
              <a:rPr lang="ru-RU" altLang="ru-RU" b="1" dirty="0"/>
              <a:t>«</a:t>
            </a:r>
            <a:r>
              <a:rPr lang="en-US" altLang="ru-RU" b="1" dirty="0"/>
              <a:t>PROF</a:t>
            </a:r>
            <a:r>
              <a:rPr lang="ru-RU" altLang="ru-RU" b="1" dirty="0" smtClean="0"/>
              <a:t>Движение» </a:t>
            </a:r>
            <a:endParaRPr lang="ru-RU" alt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311456"/>
              </p:ext>
            </p:extLst>
          </p:nvPr>
        </p:nvGraphicFramePr>
        <p:xfrm>
          <a:off x="714375" y="4214813"/>
          <a:ext cx="8072438" cy="36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2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Численность участников Форума 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2014-2019 гг.: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1353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чел. </a:t>
                      </a:r>
                    </a:p>
                  </a:txBody>
                  <a:tcPr marL="91439" marR="91439" marT="45641" marB="4564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85813" y="5572125"/>
          <a:ext cx="8072437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2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just"/>
                      <a:r>
                        <a:rPr lang="ru-RU" sz="1800" b="1" u="non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География</a:t>
                      </a:r>
                      <a:r>
                        <a:rPr lang="ru-RU" sz="1800" b="1" u="non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Форума:</a:t>
                      </a:r>
                      <a:r>
                        <a:rPr lang="ru-RU" sz="1800" b="1" u="non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 городов РФ (Воронеж, Ульяновск, Набережные Челны, Нижнекамск, Елабуга, Казань, Туймазы,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Нефтекамск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Кумертау, Москва, Санкт-Петербург, Нижний Новгород, Чебоксары, Альметьевск, Нурлат, Лысьва, Томск Уфа и др.).</a:t>
                      </a:r>
                      <a:endParaRPr lang="ru-RU" sz="1600" dirty="0"/>
                    </a:p>
                  </a:txBody>
                  <a:tcPr marL="91439" marR="9143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406850"/>
              </p:ext>
            </p:extLst>
          </p:nvPr>
        </p:nvGraphicFramePr>
        <p:xfrm>
          <a:off x="4643438" y="1988841"/>
          <a:ext cx="3889002" cy="2113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680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11561" y="2708920"/>
            <a:ext cx="7848872" cy="4012554"/>
          </a:xfrm>
        </p:spPr>
        <p:txBody>
          <a:bodyPr rtlCol="0">
            <a:normAutofit/>
          </a:bodyPr>
          <a:lstStyle/>
          <a:p>
            <a:pPr marL="0" indent="0">
              <a:spcBef>
                <a:spcPct val="0"/>
              </a:spcBef>
              <a:buClr>
                <a:srgbClr val="C3260C"/>
              </a:buClr>
              <a:buSzPct val="128000"/>
              <a:buNone/>
              <a:defRPr/>
            </a:pP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 участниках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форума</a:t>
            </a:r>
          </a:p>
          <a:p>
            <a:pPr marL="0" indent="0">
              <a:spcBef>
                <a:spcPct val="0"/>
              </a:spcBef>
              <a:buClr>
                <a:srgbClr val="C3260C"/>
              </a:buClr>
              <a:buSzPct val="128000"/>
              <a:buNone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PROF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движение»</a:t>
            </a:r>
          </a:p>
          <a:p>
            <a:pPr>
              <a:defRPr/>
            </a:pPr>
            <a:endParaRPr lang="ru-RU" sz="1846" dirty="0"/>
          </a:p>
          <a:p>
            <a:pPr>
              <a:defRPr/>
            </a:pPr>
            <a:endParaRPr lang="ru-RU" dirty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954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17" indent="-263776">
              <a:spcBef>
                <a:spcPct val="20000"/>
              </a:spcBef>
              <a:buFont typeface="Arial" panose="020B0604020202020204" pitchFamily="34" charset="0"/>
              <a:buChar char="–"/>
              <a:defRPr sz="258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55103" indent="-211021">
              <a:spcBef>
                <a:spcPct val="20000"/>
              </a:spcBef>
              <a:buFont typeface="Arial" panose="020B0604020202020204" pitchFamily="34" charset="0"/>
              <a:buChar char="•"/>
              <a:defRPr sz="2215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77145" indent="-211021">
              <a:spcBef>
                <a:spcPct val="20000"/>
              </a:spcBef>
              <a:buFont typeface="Arial" panose="020B0604020202020204" pitchFamily="34" charset="0"/>
              <a:buChar char="–"/>
              <a:defRPr sz="1846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99186" indent="-211021">
              <a:spcBef>
                <a:spcPct val="20000"/>
              </a:spcBef>
              <a:buFont typeface="Arial" panose="020B0604020202020204" pitchFamily="34" charset="0"/>
              <a:buChar char="»"/>
              <a:defRPr sz="1846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46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46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46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46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12ECB7-972C-42C5-9718-9E74ABF425BA}" type="slidenum">
              <a:rPr lang="en-US" altLang="ru-RU" sz="1108">
                <a:solidFill>
                  <a:srgbClr val="7F7F7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ru-RU" sz="1108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560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870739"/>
              </p:ext>
            </p:extLst>
          </p:nvPr>
        </p:nvGraphicFramePr>
        <p:xfrm>
          <a:off x="4644008" y="4418077"/>
          <a:ext cx="4256737" cy="2094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r:id="rId4" imgW="5084505" imgH="2920237" progId="Excel.Chart.8">
                  <p:embed/>
                </p:oleObj>
              </mc:Choice>
              <mc:Fallback>
                <p:oleObj r:id="rId4" imgW="5084505" imgH="2920237" progId="Excel.Chart.8">
                  <p:embed/>
                  <p:pic>
                    <p:nvPicPr>
                      <p:cNvPr id="25604" name="Объект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4418077"/>
                        <a:ext cx="4256737" cy="2094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340096"/>
              </p:ext>
            </p:extLst>
          </p:nvPr>
        </p:nvGraphicFramePr>
        <p:xfrm>
          <a:off x="799223" y="3783956"/>
          <a:ext cx="3672408" cy="2572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r:id="rId6" imgW="4858933" imgH="2475191" progId="Excel.Chart.8">
                  <p:embed/>
                </p:oleObj>
              </mc:Choice>
              <mc:Fallback>
                <p:oleObj r:id="rId6" imgW="4858933" imgH="2475191" progId="Excel.Chart.8">
                  <p:embed/>
                  <p:pic>
                    <p:nvPicPr>
                      <p:cNvPr id="25605" name="Объект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223" y="3783956"/>
                        <a:ext cx="3672408" cy="25723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818525"/>
              </p:ext>
            </p:extLst>
          </p:nvPr>
        </p:nvGraphicFramePr>
        <p:xfrm>
          <a:off x="4205654" y="2996952"/>
          <a:ext cx="4593980" cy="1421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r:id="rId8" imgW="4974767" imgH="2402032" progId="Excel.Chart.8">
                  <p:embed/>
                </p:oleObj>
              </mc:Choice>
              <mc:Fallback>
                <p:oleObj r:id="rId8" imgW="4974767" imgH="2402032" progId="Excel.Chart.8">
                  <p:embed/>
                  <p:pic>
                    <p:nvPicPr>
                      <p:cNvPr id="25607" name="Объект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654" y="2996952"/>
                        <a:ext cx="4593980" cy="1421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63841" y="256580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buClr>
                <a:srgbClr val="C3260C"/>
              </a:buClr>
              <a:buSzPct val="128000"/>
              <a:defRPr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принципы проведения Форума:</a:t>
            </a:r>
          </a:p>
          <a:p>
            <a:pPr lvl="0" indent="540385" algn="just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 участников на конкурсной основе, информирование и вовлечение широкой молодежной аудитории через социальные сети;</a:t>
            </a:r>
          </a:p>
          <a:p>
            <a:pPr lvl="0" indent="540385" algn="just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Форуме профессионалов и ключевых работников ПАО «КАМАЗ», демонстрация состояния профессиональной среды в настоящее время и в перспективе;</a:t>
            </a:r>
          </a:p>
          <a:p>
            <a:pPr lvl="0" indent="540385" algn="just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образа рабочего, инженера как гармоничной личности (жизненный успех, благополучие, здоровый образ жизни и т.д.);</a:t>
            </a:r>
          </a:p>
          <a:p>
            <a:pPr lvl="0" indent="540385" algn="just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принцип «молодые-молодым», реализуемый как организационно, так и в разработке идей.</a:t>
            </a:r>
          </a:p>
        </p:txBody>
      </p:sp>
    </p:spTree>
    <p:extLst>
      <p:ext uri="{BB962C8B-B14F-4D97-AF65-F5344CB8AC3E}">
        <p14:creationId xmlns:p14="http://schemas.microsoft.com/office/powerpoint/2010/main" val="28539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448</TotalTime>
  <Words>402</Words>
  <Application>Microsoft Office PowerPoint</Application>
  <PresentationFormat>Экран (4:3)</PresentationFormat>
  <Paragraphs>62</Paragraphs>
  <Slides>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Calibri</vt:lpstr>
      <vt:lpstr>Times New Roman</vt:lpstr>
      <vt:lpstr>Тема1</vt:lpstr>
      <vt:lpstr>1_Тема Office</vt:lpstr>
      <vt:lpstr>1_Тема1</vt:lpstr>
      <vt:lpstr>2_Тема Office</vt:lpstr>
      <vt:lpstr>Диаграмма Microsoft Excel</vt:lpstr>
      <vt:lpstr>Профориентационные проекты, в рамках подпрограммы «Популяризация рабочих и инженерных профессий в Республике Татарстан»  Молодежный профориентационный форум «PROFдвижение»   </vt:lpstr>
      <vt:lpstr>Презентация PowerPoint</vt:lpstr>
      <vt:lpstr>Молодежный профориентационный форум «PROFдвижение» в цифрах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государственной поддержки семей с детьми в Республике Татарстан</dc:title>
  <dc:creator>Пигалёва Екатерина Сергеевна</dc:creator>
  <cp:lastModifiedBy>Страхова Ольга Владимировна</cp:lastModifiedBy>
  <cp:revision>61</cp:revision>
  <cp:lastPrinted>2015-05-13T13:16:07Z</cp:lastPrinted>
  <dcterms:created xsi:type="dcterms:W3CDTF">2015-05-13T09:43:54Z</dcterms:created>
  <dcterms:modified xsi:type="dcterms:W3CDTF">2020-10-06T14:53:07Z</dcterms:modified>
</cp:coreProperties>
</file>