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9" r:id="rId1"/>
  </p:sldMasterIdLst>
  <p:notesMasterIdLst>
    <p:notesMasterId r:id="rId52"/>
  </p:notesMasterIdLst>
  <p:sldIdLst>
    <p:sldId id="365" r:id="rId2"/>
    <p:sldId id="287" r:id="rId3"/>
    <p:sldId id="257" r:id="rId4"/>
    <p:sldId id="318" r:id="rId5"/>
    <p:sldId id="307" r:id="rId6"/>
    <p:sldId id="310" r:id="rId7"/>
    <p:sldId id="311" r:id="rId8"/>
    <p:sldId id="312" r:id="rId9"/>
    <p:sldId id="313" r:id="rId10"/>
    <p:sldId id="314" r:id="rId11"/>
    <p:sldId id="293" r:id="rId12"/>
    <p:sldId id="342" r:id="rId13"/>
    <p:sldId id="308" r:id="rId14"/>
    <p:sldId id="315" r:id="rId15"/>
    <p:sldId id="317" r:id="rId16"/>
    <p:sldId id="306" r:id="rId17"/>
    <p:sldId id="319" r:id="rId18"/>
    <p:sldId id="358" r:id="rId19"/>
    <p:sldId id="321" r:id="rId20"/>
    <p:sldId id="344" r:id="rId21"/>
    <p:sldId id="356" r:id="rId22"/>
    <p:sldId id="296" r:id="rId23"/>
    <p:sldId id="324" r:id="rId24"/>
    <p:sldId id="322" r:id="rId25"/>
    <p:sldId id="323" r:id="rId26"/>
    <p:sldId id="327" r:id="rId27"/>
    <p:sldId id="340" r:id="rId28"/>
    <p:sldId id="330" r:id="rId29"/>
    <p:sldId id="329" r:id="rId30"/>
    <p:sldId id="328" r:id="rId31"/>
    <p:sldId id="303" r:id="rId32"/>
    <p:sldId id="294" r:id="rId33"/>
    <p:sldId id="353" r:id="rId34"/>
    <p:sldId id="354" r:id="rId35"/>
    <p:sldId id="355" r:id="rId36"/>
    <p:sldId id="351" r:id="rId37"/>
    <p:sldId id="297" r:id="rId38"/>
    <p:sldId id="335" r:id="rId39"/>
    <p:sldId id="336" r:id="rId40"/>
    <p:sldId id="359" r:id="rId41"/>
    <p:sldId id="360" r:id="rId42"/>
    <p:sldId id="361" r:id="rId43"/>
    <p:sldId id="347" r:id="rId44"/>
    <p:sldId id="362" r:id="rId45"/>
    <p:sldId id="304" r:id="rId46"/>
    <p:sldId id="350" r:id="rId47"/>
    <p:sldId id="338" r:id="rId48"/>
    <p:sldId id="339" r:id="rId49"/>
    <p:sldId id="346" r:id="rId50"/>
    <p:sldId id="299" r:id="rId51"/>
  </p:sldIdLst>
  <p:sldSz cx="9144000" cy="6858000" type="screen4x3"/>
  <p:notesSz cx="6858000" cy="9947275"/>
  <p:defaultTextStyle>
    <a:defPPr>
      <a:defRPr lang="ru-RU"/>
    </a:defPPr>
    <a:lvl1pPr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b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b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2550" y="-7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638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942975" y="746125"/>
            <a:ext cx="4972050" cy="3730625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1434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724956"/>
            <a:ext cx="5486400" cy="44762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noProof="0" smtClean="0"/>
              <a:t>Образец текста</a:t>
            </a:r>
          </a:p>
          <a:p>
            <a:pPr lvl="1"/>
            <a:r>
              <a:rPr lang="ru-RU" noProof="0" smtClean="0"/>
              <a:t>Второй уровень</a:t>
            </a:r>
          </a:p>
          <a:p>
            <a:pPr lvl="2"/>
            <a:r>
              <a:rPr lang="ru-RU" noProof="0" smtClean="0"/>
              <a:t>Третий уровень</a:t>
            </a:r>
          </a:p>
          <a:p>
            <a:pPr lvl="3"/>
            <a:r>
              <a:rPr lang="ru-RU" noProof="0" smtClean="0"/>
              <a:t>Четвертый уровень</a:t>
            </a:r>
          </a:p>
          <a:p>
            <a:pPr lvl="4"/>
            <a:r>
              <a:rPr lang="ru-RU" noProof="0" smtClean="0"/>
              <a:t>Пятый уровень</a:t>
            </a:r>
          </a:p>
        </p:txBody>
      </p:sp>
      <p:sp>
        <p:nvSpPr>
          <p:cNvPr id="1434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434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9448185"/>
            <a:ext cx="2971800" cy="4973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8C5DF8F8-E55D-4931-8FF8-F5898CDEE3E3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394308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showMasterPhAnim="0" type="title" preserve="1">
  <p:cSld name="Титульный слайд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gray">
          <a:xfrm>
            <a:off x="3071813" y="0"/>
            <a:ext cx="1417637" cy="6858000"/>
          </a:xfrm>
          <a:prstGeom prst="rect">
            <a:avLst/>
          </a:prstGeom>
          <a:solidFill>
            <a:schemeClr val="accent2">
              <a:alpha val="7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5" name="Rectangle 3"/>
          <p:cNvSpPr>
            <a:spLocks noChangeArrowheads="1"/>
          </p:cNvSpPr>
          <p:nvPr/>
        </p:nvSpPr>
        <p:spPr bwMode="gray">
          <a:xfrm>
            <a:off x="0" y="0"/>
            <a:ext cx="3152775" cy="6858000"/>
          </a:xfrm>
          <a:prstGeom prst="rect">
            <a:avLst/>
          </a:prstGeom>
          <a:gradFill rotWithShape="1">
            <a:gsLst>
              <a:gs pos="0">
                <a:schemeClr val="accent2"/>
              </a:gs>
              <a:gs pos="100000">
                <a:schemeClr val="accent2">
                  <a:gamma/>
                  <a:shade val="85882"/>
                  <a:invGamma/>
                </a:schemeClr>
              </a:gs>
            </a:gsLst>
            <a:lin ang="54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gray">
          <a:xfrm>
            <a:off x="6902450" y="-11113"/>
            <a:ext cx="303213" cy="6858001"/>
          </a:xfrm>
          <a:prstGeom prst="rect">
            <a:avLst/>
          </a:prstGeom>
          <a:solidFill>
            <a:schemeClr val="accent2">
              <a:alpha val="3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gray">
          <a:xfrm>
            <a:off x="7158038" y="12700"/>
            <a:ext cx="227012" cy="6858000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8" name="Rectangle 6"/>
          <p:cNvSpPr>
            <a:spLocks noChangeArrowheads="1"/>
          </p:cNvSpPr>
          <p:nvPr/>
        </p:nvSpPr>
        <p:spPr bwMode="gray">
          <a:xfrm>
            <a:off x="4375150" y="0"/>
            <a:ext cx="1060450" cy="6858000"/>
          </a:xfrm>
          <a:prstGeom prst="rect">
            <a:avLst/>
          </a:prstGeom>
          <a:solidFill>
            <a:schemeClr val="accent2">
              <a:alpha val="64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9" name="Rectangle 7"/>
          <p:cNvSpPr>
            <a:spLocks noChangeArrowheads="1"/>
          </p:cNvSpPr>
          <p:nvPr/>
        </p:nvSpPr>
        <p:spPr bwMode="gray">
          <a:xfrm>
            <a:off x="5359400" y="-17463"/>
            <a:ext cx="728663" cy="6938963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0" name="Rectangle 8"/>
          <p:cNvSpPr>
            <a:spLocks noChangeArrowheads="1"/>
          </p:cNvSpPr>
          <p:nvPr/>
        </p:nvSpPr>
        <p:spPr bwMode="gray">
          <a:xfrm>
            <a:off x="6018213" y="-19050"/>
            <a:ext cx="547687" cy="6938963"/>
          </a:xfrm>
          <a:prstGeom prst="rect">
            <a:avLst/>
          </a:prstGeom>
          <a:solidFill>
            <a:schemeClr val="accent2">
              <a:alpha val="4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1" name="Rectangle 9"/>
          <p:cNvSpPr>
            <a:spLocks noChangeArrowheads="1"/>
          </p:cNvSpPr>
          <p:nvPr/>
        </p:nvSpPr>
        <p:spPr bwMode="gray">
          <a:xfrm>
            <a:off x="6505575" y="0"/>
            <a:ext cx="446088" cy="6858000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2" name="Rectangle 10"/>
          <p:cNvSpPr>
            <a:spLocks noChangeArrowheads="1"/>
          </p:cNvSpPr>
          <p:nvPr/>
        </p:nvSpPr>
        <p:spPr bwMode="gray">
          <a:xfrm>
            <a:off x="7339013" y="52388"/>
            <a:ext cx="136525" cy="6858000"/>
          </a:xfrm>
          <a:prstGeom prst="rect">
            <a:avLst/>
          </a:prstGeom>
          <a:solidFill>
            <a:schemeClr val="accent2">
              <a:alpha val="14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3" name="Rectangle 11"/>
          <p:cNvSpPr>
            <a:spLocks noChangeArrowheads="1"/>
          </p:cNvSpPr>
          <p:nvPr/>
        </p:nvSpPr>
        <p:spPr bwMode="gray">
          <a:xfrm>
            <a:off x="8366125" y="20638"/>
            <a:ext cx="344488" cy="6858000"/>
          </a:xfrm>
          <a:prstGeom prst="rect">
            <a:avLst/>
          </a:prstGeom>
          <a:solidFill>
            <a:schemeClr val="accent2">
              <a:alpha val="23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4" name="Rectangle 12"/>
          <p:cNvSpPr>
            <a:spLocks noChangeArrowheads="1"/>
          </p:cNvSpPr>
          <p:nvPr/>
        </p:nvSpPr>
        <p:spPr bwMode="gray">
          <a:xfrm>
            <a:off x="8664575" y="0"/>
            <a:ext cx="474663" cy="6858000"/>
          </a:xfrm>
          <a:prstGeom prst="rect">
            <a:avLst/>
          </a:prstGeom>
          <a:solidFill>
            <a:schemeClr val="accent2">
              <a:alpha val="28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5" name="Rectangle 15"/>
          <p:cNvSpPr>
            <a:spLocks noChangeArrowheads="1"/>
          </p:cNvSpPr>
          <p:nvPr/>
        </p:nvSpPr>
        <p:spPr bwMode="gray">
          <a:xfrm>
            <a:off x="7953375" y="4763"/>
            <a:ext cx="136525" cy="6858000"/>
          </a:xfrm>
          <a:prstGeom prst="rect">
            <a:avLst/>
          </a:prstGeom>
          <a:solidFill>
            <a:schemeClr val="accent2">
              <a:alpha val="6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6" name="Rectangle 16"/>
          <p:cNvSpPr>
            <a:spLocks noChangeArrowheads="1"/>
          </p:cNvSpPr>
          <p:nvPr/>
        </p:nvSpPr>
        <p:spPr bwMode="gray">
          <a:xfrm>
            <a:off x="8045450" y="4763"/>
            <a:ext cx="168275" cy="6858000"/>
          </a:xfrm>
          <a:prstGeom prst="rect">
            <a:avLst/>
          </a:prstGeom>
          <a:solidFill>
            <a:schemeClr val="accent2">
              <a:alpha val="12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17" name="Rectangle 17"/>
          <p:cNvSpPr>
            <a:spLocks noChangeArrowheads="1"/>
          </p:cNvSpPr>
          <p:nvPr/>
        </p:nvSpPr>
        <p:spPr bwMode="gray">
          <a:xfrm>
            <a:off x="8177213" y="-11113"/>
            <a:ext cx="230187" cy="6858001"/>
          </a:xfrm>
          <a:prstGeom prst="rect">
            <a:avLst/>
          </a:prstGeom>
          <a:solidFill>
            <a:schemeClr val="accent2">
              <a:alpha val="17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7186" name="Rectangle 18"/>
          <p:cNvSpPr>
            <a:spLocks noGrp="1" noChangeArrowheads="1"/>
          </p:cNvSpPr>
          <p:nvPr>
            <p:ph type="ctrTitle" sz="quarter"/>
          </p:nvPr>
        </p:nvSpPr>
        <p:spPr bwMode="gray">
          <a:xfrm>
            <a:off x="3802063" y="1314450"/>
            <a:ext cx="5105400" cy="1470025"/>
          </a:xfrm>
        </p:spPr>
        <p:txBody>
          <a:bodyPr/>
          <a:lstStyle>
            <a:lvl1pPr algn="ctr">
              <a:defRPr sz="4400"/>
            </a:lvl1pPr>
          </a:lstStyle>
          <a:p>
            <a:r>
              <a:rPr lang="en-US"/>
              <a:t>Образец заголовка</a:t>
            </a:r>
          </a:p>
        </p:txBody>
      </p:sp>
      <p:sp>
        <p:nvSpPr>
          <p:cNvPr id="7187" name="Rectangle 19"/>
          <p:cNvSpPr>
            <a:spLocks noGrp="1" noChangeArrowheads="1"/>
          </p:cNvSpPr>
          <p:nvPr>
            <p:ph type="subTitle" sz="quarter" idx="1"/>
          </p:nvPr>
        </p:nvSpPr>
        <p:spPr bwMode="gray">
          <a:xfrm>
            <a:off x="3810000" y="2762250"/>
            <a:ext cx="5151438" cy="757238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 sz="2000" b="0">
                <a:solidFill>
                  <a:schemeClr val="tx1"/>
                </a:solidFill>
              </a:defRPr>
            </a:lvl1pPr>
          </a:lstStyle>
          <a:p>
            <a:r>
              <a:rPr lang="en-US"/>
              <a:t>Образец подзаголовка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1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7" presetClass="entr" presetSubtype="0" fill="hold" grpId="0" nodeType="withEffect">
                                  <p:stCondLst>
                                    <p:cond delay="19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47" presetClass="entr" presetSubtype="0" fill="hold" grpId="0" nodeType="withEffect">
                                  <p:stCondLst>
                                    <p:cond delay="26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25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240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47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47" presetClass="entr" presetSubtype="0" fill="hold" grpId="0" nodeType="withEffect">
                                  <p:stCondLst>
                                    <p:cond delay="180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3100"/>
                            </p:stCondLst>
                            <p:childTnLst>
                              <p:par>
                                <p:cTn id="6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9" dur="5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0" presetID="6" presetClass="emph" presetSubtype="0" fill="hold" grpId="1" nodeType="withEffect">
                                  <p:stCondLst>
                                    <p:cond delay="200"/>
                                  </p:stCondLst>
                                  <p:childTnLst>
                                    <p:animScale>
                                      <p:cBhvr>
                                        <p:cTn id="71" dur="5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2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73" dur="500" fill="hold"/>
                                        <p:tgtEl>
                                          <p:spTgt spid="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4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75" dur="5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6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77" dur="5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8" presetID="6" presetClass="emph" presetSubtype="0" fill="hold" grpId="1" nodeType="withEffect">
                                  <p:stCondLst>
                                    <p:cond delay="1400"/>
                                  </p:stCondLst>
                                  <p:childTnLst>
                                    <p:animScale>
                                      <p:cBhvr>
                                        <p:cTn id="79" dur="5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0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81" dur="500" fill="hold"/>
                                        <p:tgtEl>
                                          <p:spTgt spid="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2" presetID="6" presetClass="emph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animScale>
                                      <p:cBhvr>
                                        <p:cTn id="83" dur="5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4" presetID="6" presetClass="emph" presetSubtype="0" fill="hold" grpId="1" nodeType="withEffect">
                                  <p:stCondLst>
                                    <p:cond delay="2200"/>
                                  </p:stCondLst>
                                  <p:childTnLst>
                                    <p:animScale>
                                      <p:cBhvr>
                                        <p:cTn id="85" dur="5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86" presetID="6" presetClass="emph" presetSubtype="0" fill="hold" grpId="1" nodeType="withEffect">
                                  <p:stCondLst>
                                    <p:cond delay="2300"/>
                                  </p:stCondLst>
                                  <p:childTnLst>
                                    <p:animScale>
                                      <p:cBhvr>
                                        <p:cTn id="87" dur="5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900"/>
                            </p:stCondLst>
                            <p:childTnLst>
                              <p:par>
                                <p:cTn id="89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90" dur="500" fill="hold"/>
                                        <p:tgtEl>
                                          <p:spTgt spid="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1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92" dur="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6" presetClass="emph" presetSubtype="0" fill="hold" grpId="1" nodeType="withEffect">
                                  <p:stCondLst>
                                    <p:cond delay="800"/>
                                  </p:stCondLst>
                                  <p:childTnLst>
                                    <p:animScale>
                                      <p:cBhvr>
                                        <p:cTn id="94" dur="5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5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96" dur="5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5" grpId="0" animBg="1"/>
      <p:bldP spid="5" grpId="1" animBg="1"/>
      <p:bldP spid="6" grpId="0" animBg="1"/>
      <p:bldP spid="6" grpId="1" animBg="1"/>
      <p:bldP spid="7" grpId="0" animBg="1"/>
      <p:bldP spid="7" grpId="1" animBg="1"/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1" grpId="0" animBg="1"/>
      <p:bldP spid="11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14" grpId="1" animBg="1"/>
      <p:bldP spid="15" grpId="0" animBg="1"/>
      <p:bldP spid="15" grpId="1" animBg="1"/>
      <p:bldP spid="16" grpId="0" animBg="1"/>
      <p:bldP spid="16" grpId="1" animBg="1"/>
      <p:bldP spid="17" grpId="0" animBg="1"/>
      <p:bldP spid="17" grpId="1" animBg="1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9FA463-A347-4942-904E-5B82346EF3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7018338" y="65088"/>
            <a:ext cx="1995487" cy="6459537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1030288" y="65088"/>
            <a:ext cx="5835650" cy="645953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72017B-5ECD-460C-B1ED-1B5DF45E5F0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D48D162-C00B-474D-B6B7-757B0E7351F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C7F2DC6-A5FA-44B5-B776-DE6959B61A5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1030288" y="1163638"/>
            <a:ext cx="3903662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5086350" y="1163638"/>
            <a:ext cx="3905250" cy="5360987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4E046C-6AE8-4EE1-939B-0873E4C0E78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CC6DBD2-9B51-4F63-B449-5EC5B66D13F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C0DDC8A-2A63-4179-9A1C-AD105E019B6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3D55398-00E9-4C0A-8346-49C46D9BA71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CCC9D9E-2823-4E13-BA0A-D09BA08958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Rectangle 10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11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12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26DB6DE-967E-4645-B8E7-E3D381D695A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Line 2"/>
          <p:cNvSpPr>
            <a:spLocks noChangeShapeType="1"/>
          </p:cNvSpPr>
          <p:nvPr/>
        </p:nvSpPr>
        <p:spPr bwMode="auto">
          <a:xfrm>
            <a:off x="1101725" y="1000125"/>
            <a:ext cx="7834313" cy="0"/>
          </a:xfrm>
          <a:prstGeom prst="line">
            <a:avLst/>
          </a:prstGeom>
          <a:noFill/>
          <a:ln w="12700">
            <a:solidFill>
              <a:schemeClr val="hlink"/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7" name="Rectangle 3"/>
          <p:cNvSpPr>
            <a:spLocks noChangeArrowheads="1"/>
          </p:cNvSpPr>
          <p:nvPr/>
        </p:nvSpPr>
        <p:spPr bwMode="gray">
          <a:xfrm>
            <a:off x="269875" y="0"/>
            <a:ext cx="284163" cy="6889750"/>
          </a:xfrm>
          <a:prstGeom prst="rect">
            <a:avLst/>
          </a:prstGeom>
          <a:solidFill>
            <a:schemeClr val="accent2">
              <a:alpha val="8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8" name="Rectangle 4"/>
          <p:cNvSpPr>
            <a:spLocks noChangeArrowheads="1"/>
          </p:cNvSpPr>
          <p:nvPr/>
        </p:nvSpPr>
        <p:spPr bwMode="gray">
          <a:xfrm>
            <a:off x="-12700" y="0"/>
            <a:ext cx="330200" cy="6858000"/>
          </a:xfrm>
          <a:prstGeom prst="rect">
            <a:avLst/>
          </a:prstGeom>
          <a:gradFill rotWithShape="1">
            <a:gsLst>
              <a:gs pos="0">
                <a:schemeClr val="accent2">
                  <a:gamma/>
                  <a:shade val="28627"/>
                  <a:invGamma/>
                </a:schemeClr>
              </a:gs>
              <a:gs pos="100000">
                <a:schemeClr val="accent2"/>
              </a:gs>
            </a:gsLst>
            <a:lin ang="18900000" scaled="1"/>
          </a:gra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49" name="Rectangle 5"/>
          <p:cNvSpPr>
            <a:spLocks noChangeArrowheads="1"/>
          </p:cNvSpPr>
          <p:nvPr/>
        </p:nvSpPr>
        <p:spPr bwMode="gray">
          <a:xfrm>
            <a:off x="749300" y="-14288"/>
            <a:ext cx="71438" cy="6872288"/>
          </a:xfrm>
          <a:prstGeom prst="rect">
            <a:avLst/>
          </a:prstGeom>
          <a:solidFill>
            <a:schemeClr val="accent2">
              <a:alpha val="20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0" name="Rectangle 6"/>
          <p:cNvSpPr>
            <a:spLocks noChangeArrowheads="1"/>
          </p:cNvSpPr>
          <p:nvPr/>
        </p:nvSpPr>
        <p:spPr bwMode="gray">
          <a:xfrm>
            <a:off x="508000" y="0"/>
            <a:ext cx="168275" cy="6865938"/>
          </a:xfrm>
          <a:prstGeom prst="rect">
            <a:avLst/>
          </a:prstGeom>
          <a:solidFill>
            <a:schemeClr val="accent2">
              <a:alpha val="53999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1" name="Rectangle 7"/>
          <p:cNvSpPr>
            <a:spLocks noChangeArrowheads="1"/>
          </p:cNvSpPr>
          <p:nvPr/>
        </p:nvSpPr>
        <p:spPr bwMode="gray">
          <a:xfrm>
            <a:off x="661988" y="0"/>
            <a:ext cx="114300" cy="6872288"/>
          </a:xfrm>
          <a:prstGeom prst="rect">
            <a:avLst/>
          </a:prstGeom>
          <a:solidFill>
            <a:schemeClr val="accent2">
              <a:alpha val="37000"/>
            </a:schemeClr>
          </a:solidFill>
          <a:ln w="28575" algn="ctr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2" name="Rectangle 8"/>
          <p:cNvSpPr>
            <a:spLocks noGrp="1" noChangeArrowheads="1"/>
          </p:cNvSpPr>
          <p:nvPr>
            <p:ph type="title"/>
          </p:nvPr>
        </p:nvSpPr>
        <p:spPr bwMode="auto">
          <a:xfrm>
            <a:off x="1055688" y="65088"/>
            <a:ext cx="7958137" cy="101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заголовка</a:t>
            </a:r>
          </a:p>
        </p:txBody>
      </p:sp>
      <p:sp>
        <p:nvSpPr>
          <p:cNvPr id="1033" name="Rectangle 9"/>
          <p:cNvSpPr>
            <a:spLocks noGrp="1" noChangeArrowheads="1"/>
          </p:cNvSpPr>
          <p:nvPr>
            <p:ph type="body" idx="1"/>
          </p:nvPr>
        </p:nvSpPr>
        <p:spPr bwMode="auto">
          <a:xfrm>
            <a:off x="1030288" y="1163638"/>
            <a:ext cx="7961312" cy="5360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</a:p>
        </p:txBody>
      </p:sp>
      <p:sp>
        <p:nvSpPr>
          <p:cNvPr id="6154" name="Rectangle 10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077913" y="6616700"/>
            <a:ext cx="2133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5" name="Rectangle 11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5838825" y="6616700"/>
            <a:ext cx="2895600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6" name="Rectangle 12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4187825" y="6616700"/>
            <a:ext cx="661988" cy="241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/>
            </a:lvl1pPr>
          </a:lstStyle>
          <a:p>
            <a:pPr>
              <a:defRPr/>
            </a:pPr>
            <a:fld id="{5A795250-0F26-4938-B458-913836B1D9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  <p:sp>
        <p:nvSpPr>
          <p:cNvPr id="6157" name="Oval 13" descr="1346361232_autichnyy-rebenok"/>
          <p:cNvSpPr>
            <a:spLocks noChangeArrowheads="1"/>
          </p:cNvSpPr>
          <p:nvPr/>
        </p:nvSpPr>
        <p:spPr bwMode="gray">
          <a:xfrm>
            <a:off x="438150" y="1892300"/>
            <a:ext cx="619125" cy="614363"/>
          </a:xfrm>
          <a:prstGeom prst="ellipse">
            <a:avLst/>
          </a:prstGeom>
          <a:blipFill dpi="0" rotWithShape="1">
            <a:blip r:embed="rId13" cstate="screen"/>
            <a:srcRect/>
            <a:stretch>
              <a:fillRect/>
            </a:stretch>
          </a:blipFill>
          <a:ln w="28575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8" name="Oval 14" descr="C04-22-1252"/>
          <p:cNvSpPr>
            <a:spLocks noChangeArrowheads="1"/>
          </p:cNvSpPr>
          <p:nvPr/>
        </p:nvSpPr>
        <p:spPr bwMode="gray">
          <a:xfrm>
            <a:off x="442913" y="315913"/>
            <a:ext cx="603250" cy="596900"/>
          </a:xfrm>
          <a:prstGeom prst="ellipse">
            <a:avLst/>
          </a:prstGeom>
          <a:blipFill dpi="0" rotWithShape="1">
            <a:blip r:embed="rId14" cstate="screen"/>
            <a:srcRect/>
            <a:stretch>
              <a:fillRect/>
            </a:stretch>
          </a:blipFill>
          <a:ln w="5715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  <p:sp>
        <p:nvSpPr>
          <p:cNvPr id="6159" name="Oval 15" descr="A-autism-deti-reabelitaca- nevrolog-klinika-lehenie"/>
          <p:cNvSpPr>
            <a:spLocks noChangeArrowheads="1"/>
          </p:cNvSpPr>
          <p:nvPr/>
        </p:nvSpPr>
        <p:spPr bwMode="gray">
          <a:xfrm>
            <a:off x="430213" y="1128713"/>
            <a:ext cx="603250" cy="593725"/>
          </a:xfrm>
          <a:prstGeom prst="ellipse">
            <a:avLst/>
          </a:prstGeom>
          <a:blipFill dpi="0" rotWithShape="1">
            <a:blip r:embed="rId15" cstate="screen"/>
            <a:srcRect/>
            <a:stretch>
              <a:fillRect/>
            </a:stretch>
          </a:blipFill>
          <a:ln w="38100" algn="ctr">
            <a:solidFill>
              <a:srgbClr val="F8F8F8">
                <a:alpha val="70000"/>
              </a:srgbClr>
            </a:solidFill>
            <a:round/>
            <a:headEnd/>
            <a:tailEnd/>
          </a:ln>
          <a:effectLst/>
        </p:spPr>
        <p:txBody>
          <a:bodyPr wrap="none" anchor="ctr"/>
          <a:lstStyle/>
          <a:p>
            <a:pPr>
              <a:defRPr/>
            </a:pPr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6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" dur="500"/>
                                        <p:tgtEl>
                                          <p:spTgt spid="6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2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500"/>
                                        <p:tgtEl>
                                          <p:spTgt spid="6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1" fill="hold" grpId="0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47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7" presetClass="entr" presetSubtype="0" fill="hold" grpId="0" nodeType="withEffect">
                                  <p:stCondLst>
                                    <p:cond delay="23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61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800"/>
                            </p:stCondLst>
                            <p:childTnLst>
                              <p:par>
                                <p:cTn id="28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9" dur="500" fill="hold"/>
                                        <p:tgtEl>
                                          <p:spTgt spid="614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0" presetID="6" presetClass="emph" presetSubtype="0" fill="hold" grpId="1" nodeType="withEffect">
                                  <p:stCondLst>
                                    <p:cond delay="400"/>
                                  </p:stCondLst>
                                  <p:childTnLst>
                                    <p:animScale>
                                      <p:cBhvr>
                                        <p:cTn id="31" dur="500" fill="hold"/>
                                        <p:tgtEl>
                                          <p:spTgt spid="615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6" presetClass="emph" presetSubtype="0" fill="hold" grpId="1" nodeType="withEffect">
                                  <p:stCondLst>
                                    <p:cond delay="1100"/>
                                  </p:stCondLst>
                                  <p:childTnLst>
                                    <p:animScale>
                                      <p:cBhvr>
                                        <p:cTn id="33" dur="500" fill="hold"/>
                                        <p:tgtEl>
                                          <p:spTgt spid="615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6" presetClass="emph" presetSubtype="0" fill="hold" grpId="1" nodeType="withEffect">
                                  <p:stCondLst>
                                    <p:cond delay="1700"/>
                                  </p:stCondLst>
                                  <p:childTnLst>
                                    <p:animScale>
                                      <p:cBhvr>
                                        <p:cTn id="35" dur="500" fill="hold"/>
                                        <p:tgtEl>
                                          <p:spTgt spid="614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0"/>
                            </p:stCondLst>
                            <p:childTnLst>
                              <p:par>
                                <p:cTn id="37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8" dur="500" fill="hold"/>
                                        <p:tgtEl>
                                          <p:spTgt spid="614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47" grpId="0" animBg="1"/>
      <p:bldP spid="6147" grpId="1" animBg="1"/>
      <p:bldP spid="6148" grpId="0" animBg="1"/>
      <p:bldP spid="6148" grpId="1" animBg="1"/>
      <p:bldP spid="6149" grpId="0" animBg="1"/>
      <p:bldP spid="6149" grpId="1" animBg="1"/>
      <p:bldP spid="6150" grpId="0" animBg="1"/>
      <p:bldP spid="6150" grpId="1" animBg="1"/>
      <p:bldP spid="6151" grpId="0" animBg="1"/>
      <p:bldP spid="6151" grpId="1" animBg="1"/>
      <p:bldP spid="6152" grpId="0"/>
    </p:bld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0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SzPct val="85000"/>
        <a:buFont typeface="Wingdings" pitchFamily="2" charset="2"/>
        <a:buChar char="£"/>
        <a:defRPr sz="3200" b="1">
          <a:solidFill>
            <a:schemeClr val="accent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105000"/>
        <a:buChar char="•"/>
        <a:defRPr sz="2800">
          <a:solidFill>
            <a:schemeClr val="tx2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Char char="•"/>
        <a:defRPr sz="2400">
          <a:solidFill>
            <a:schemeClr val="tx2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85000"/>
        <a:buChar char="•"/>
        <a:defRPr sz="2000">
          <a:solidFill>
            <a:schemeClr val="tx2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accent1"/>
        </a:buClr>
        <a:buSzPct val="85000"/>
        <a:buChar char="•"/>
        <a:defRPr sz="2000">
          <a:solidFill>
            <a:schemeClr val="tx2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5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4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4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4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5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5400" y="1219200"/>
            <a:ext cx="76962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/>
            </a:r>
            <a:b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ru-RU" sz="8000" dirty="0" smtClean="0">
                <a:solidFill>
                  <a:srgbClr val="FF0000"/>
                </a:solidFill>
                <a:latin typeface="Comic Sans MS" pitchFamily="66" charset="0"/>
                <a:ea typeface="+mj-ea"/>
                <a:cs typeface="+mj-cs"/>
              </a:rPr>
              <a:t>«Мир особенных детей»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3000" y="65038"/>
            <a:ext cx="76962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    Бюджетное учреждение </a:t>
            </a:r>
            <a:r>
              <a:rPr lang="ru-RU" dirty="0"/>
              <a:t>Ханты-Мансийского </a:t>
            </a:r>
            <a:r>
              <a:rPr lang="ru-RU" dirty="0" smtClean="0"/>
              <a:t>автономного</a:t>
            </a:r>
          </a:p>
          <a:p>
            <a:r>
              <a:rPr lang="ru-RU" dirty="0" smtClean="0"/>
              <a:t>       округа — Югры «Мегионский комплексный центр  </a:t>
            </a:r>
          </a:p>
          <a:p>
            <a:r>
              <a:rPr lang="ru-RU" dirty="0" smtClean="0"/>
              <a:t>                   социального обслуживания </a:t>
            </a:r>
            <a:r>
              <a:rPr lang="ru-RU" dirty="0"/>
              <a:t>населения </a:t>
            </a:r>
            <a:r>
              <a:rPr lang="ru-RU" dirty="0" smtClean="0"/>
              <a:t>»</a:t>
            </a:r>
            <a:endParaRPr lang="ru-RU" dirty="0"/>
          </a:p>
        </p:txBody>
      </p:sp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2206" y="110481"/>
            <a:ext cx="877887" cy="877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357927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" y="990600"/>
            <a:ext cx="7961312" cy="53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95400" y="6273225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27593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04419" y="1011474"/>
            <a:ext cx="3155393" cy="560744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Объект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0" y="1019828"/>
            <a:ext cx="3152455" cy="5602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6357850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85077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914400" y="6357850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382589" y="1742796"/>
            <a:ext cx="5198122" cy="38985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14650" y="1744766"/>
            <a:ext cx="5213885" cy="391041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52895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990600" y="228600"/>
            <a:ext cx="80010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Технологии в работе с «особыми детьми».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" name="Picture 4" descr="http://www.ahtubinsk-today.ru/media/k2/items/cache/db3d107162b44c7db7083361a15a2f1d_XL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59150" y="1905000"/>
            <a:ext cx="7463899" cy="3962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631218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 –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658100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726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 – </a:t>
            </a:r>
            <a:r>
              <a:rPr lang="ru-RU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  <a:r>
              <a:rPr lang="ru-RU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dirty="0"/>
          </a:p>
        </p:txBody>
      </p:sp>
      <p:pic>
        <p:nvPicPr>
          <p:cNvPr id="4" name="Picture 2" descr="http://2.bp.blogspot.com/-7cYcANFzyd0/UVz4AWnaK4I/AAAAAAAAAsI/1sDLUqusqf4/s1600/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85800" y="1905000"/>
            <a:ext cx="4500562" cy="337542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0" y="1066800"/>
            <a:ext cx="3675591" cy="55133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4675476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42999" y="533400"/>
            <a:ext cx="7639833" cy="77559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</a:rPr>
              <a:t>«Камешки </a:t>
            </a:r>
            <a:r>
              <a:rPr lang="ru-RU" sz="2400" dirty="0" err="1" smtClean="0">
                <a:solidFill>
                  <a:srgbClr val="0070C0"/>
                </a:solidFill>
                <a:latin typeface="Comic Sans MS" pitchFamily="66" charset="0"/>
              </a:rPr>
              <a:t>марблс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</a:rPr>
              <a:t> или </a:t>
            </a:r>
            <a:r>
              <a:rPr lang="ru-RU" sz="2400" dirty="0" err="1" smtClean="0">
                <a:solidFill>
                  <a:srgbClr val="0070C0"/>
                </a:solidFill>
                <a:latin typeface="Comic Sans MS" pitchFamily="66" charset="0"/>
              </a:rPr>
              <a:t>Марблс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</a:rPr>
              <a:t> терапия»</a:t>
            </a:r>
            <a:endParaRPr lang="ru-RU" sz="2400" dirty="0">
              <a:solidFill>
                <a:srgbClr val="0070C0"/>
              </a:solidFill>
              <a:latin typeface="Comic Sans MS" pitchFamily="66" charset="0"/>
            </a:endParaRPr>
          </a:p>
          <a:p>
            <a:pPr algn="l"/>
            <a:endParaRPr lang="ru-RU" sz="2400" b="0" dirty="0" smtClean="0"/>
          </a:p>
          <a:p>
            <a:pPr algn="just"/>
            <a:r>
              <a:rPr lang="ru-RU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dirty="0">
              <a:solidFill>
                <a:schemeClr val="tx2"/>
              </a:solidFill>
              <a:latin typeface="Times New Roman" panose="02020603050405020304" pitchFamily="18" charset="0"/>
              <a:ea typeface="+mj-ea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4" name="Рисунок 3" descr="http://karnaval125.ru/d/marbls.png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5400" y="1066800"/>
            <a:ext cx="7487433" cy="556259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45705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0" y="3048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терапия»</a:t>
            </a:r>
          </a:p>
        </p:txBody>
      </p:sp>
      <p:pic>
        <p:nvPicPr>
          <p:cNvPr id="6" name="Объект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677438" y="1143000"/>
            <a:ext cx="4164121" cy="55521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5884844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143000"/>
            <a:ext cx="7961312" cy="53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762000" y="304800"/>
            <a:ext cx="79248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40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40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40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терапия»</a:t>
            </a:r>
          </a:p>
        </p:txBody>
      </p:sp>
    </p:spTree>
    <p:extLst>
      <p:ext uri="{BB962C8B-B14F-4D97-AF65-F5344CB8AC3E}">
        <p14:creationId xmlns:p14="http://schemas.microsoft.com/office/powerpoint/2010/main" val="2768662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762000" y="533400"/>
            <a:ext cx="7924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«Камешки </a:t>
            </a:r>
            <a:r>
              <a:rPr lang="ru-RU" sz="2800" dirty="0" err="1">
                <a:solidFill>
                  <a:srgbClr val="0070C0"/>
                </a:solidFill>
                <a:latin typeface="Comic Sans MS" pitchFamily="66" charset="0"/>
              </a:rPr>
              <a:t>марблс</a:t>
            </a:r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 или </a:t>
            </a:r>
            <a:r>
              <a:rPr lang="ru-RU" sz="2800" dirty="0" err="1">
                <a:solidFill>
                  <a:srgbClr val="0070C0"/>
                </a:solidFill>
                <a:latin typeface="Comic Sans MS" pitchFamily="66" charset="0"/>
              </a:rPr>
              <a:t>Марблс</a:t>
            </a:r>
            <a:r>
              <a:rPr lang="ru-RU" sz="2800" dirty="0">
                <a:solidFill>
                  <a:srgbClr val="0070C0"/>
                </a:solidFill>
                <a:latin typeface="Comic Sans MS" pitchFamily="66" charset="0"/>
              </a:rPr>
              <a:t> терапия»</a:t>
            </a:r>
          </a:p>
        </p:txBody>
      </p:sp>
      <p:pic>
        <p:nvPicPr>
          <p:cNvPr id="5" name="Объект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612041" y="3581400"/>
            <a:ext cx="4281594" cy="3048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798" y="990600"/>
            <a:ext cx="4546023" cy="32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7694713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295400" y="1219200"/>
            <a:ext cx="769620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Протяни руку помощи </a:t>
            </a:r>
            <a:b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«особым детям», чтобы </a:t>
            </a:r>
            <a:b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</a:br>
            <a:r>
              <a:rPr lang="ru-RU" sz="4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у детей с ограниченными возможностями, возможности стали безграничными.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20455" y="214379"/>
            <a:ext cx="8305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тренажер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Talk 20+ Overlay Software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8952"/>
            <a:ext cx="7315200" cy="48767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972855" y="724845"/>
            <a:ext cx="81534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 коммуникационное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20+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Overlay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Software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незаменимым средством общения для людей с потерей речи, а также великолепным тренажером для обучения. Устройство представляет собой компактный коммуникатор, который дает возможность самостоятельно выбрать нужные сообщения и записать их на коммуникатор. Общее количество возможных сообщений для записи: 100</a:t>
            </a:r>
            <a:r>
              <a:rPr lang="ru-RU" sz="1400" b="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1400" b="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07581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883085" y="6263"/>
            <a:ext cx="83058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Речевой тренажер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en-US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 Talk 20+ Overlay Software</a:t>
            </a:r>
            <a:r>
              <a:rPr lang="ru-RU" sz="28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Благодаря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Talk</a:t>
            </a:r>
            <a:r>
              <a:rPr lang="ru-RU" sz="1400" b="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20+ пользователь устройства сможет пополнить свой словарный запас, общаться с друзьями и родными, а также пройти обучение по речевому общению.</a:t>
            </a:r>
          </a:p>
          <a:p>
            <a:endParaRPr lang="ru-RU" sz="2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143000"/>
            <a:ext cx="7658102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262311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776614" y="152400"/>
            <a:ext cx="8229599" cy="33547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206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 smtClean="0">
                <a:solidFill>
                  <a:srgbClr val="002060"/>
                </a:solidFill>
              </a:rPr>
              <a:t>«</a:t>
            </a:r>
            <a:r>
              <a:rPr lang="ru-RU" sz="2400" dirty="0">
                <a:solidFill>
                  <a:srgbClr val="002060"/>
                </a:solidFill>
              </a:rPr>
              <a:t>Девиз по </a:t>
            </a:r>
            <a:r>
              <a:rPr lang="ru-RU" sz="2400" dirty="0" smtClean="0">
                <a:solidFill>
                  <a:srgbClr val="002060"/>
                </a:solidFill>
              </a:rPr>
              <a:t>жизни - </a:t>
            </a:r>
            <a:r>
              <a:rPr lang="ru-RU" sz="2400" dirty="0">
                <a:solidFill>
                  <a:srgbClr val="002060"/>
                </a:solidFill>
              </a:rPr>
              <a:t>здоровый образ жизни» </a:t>
            </a:r>
            <a:endParaRPr lang="ru-RU" sz="2400" dirty="0" smtClean="0">
              <a:solidFill>
                <a:srgbClr val="002060"/>
              </a:solidFill>
            </a:endParaRPr>
          </a:p>
          <a:p>
            <a:endParaRPr lang="ru-RU" sz="800" dirty="0">
              <a:solidFill>
                <a:srgbClr val="002060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r>
              <a:rPr lang="ru-RU" sz="1200" dirty="0" smtClean="0">
                <a:solidFill>
                  <a:srgbClr val="0070C0"/>
                </a:solidFill>
              </a:rPr>
              <a:t>(в рамках реализации программы проводятся мероприятия направленные   </a:t>
            </a:r>
            <a:r>
              <a:rPr lang="ru-RU" sz="1200" dirty="0">
                <a:solidFill>
                  <a:srgbClr val="0070C0"/>
                </a:solidFill>
              </a:rPr>
              <a:t>на формирование здорового образа </a:t>
            </a:r>
            <a:r>
              <a:rPr lang="ru-RU" sz="1200" dirty="0" smtClean="0">
                <a:solidFill>
                  <a:srgbClr val="0070C0"/>
                </a:solidFill>
              </a:rPr>
              <a:t>жизни)</a:t>
            </a:r>
          </a:p>
          <a:p>
            <a:pPr marL="342900" indent="-342900" algn="l">
              <a:buFontTx/>
              <a:buChar char="-"/>
            </a:pPr>
            <a:endParaRPr lang="ru-RU" sz="1200" dirty="0">
              <a:solidFill>
                <a:srgbClr val="0070C0"/>
              </a:solidFill>
            </a:endParaRPr>
          </a:p>
          <a:p>
            <a:pPr marL="342900" indent="-342900" algn="l">
              <a:buFontTx/>
              <a:buChar char="-"/>
            </a:pPr>
            <a:endParaRPr lang="ru-RU" sz="1200" dirty="0" smtClean="0">
              <a:solidFill>
                <a:srgbClr val="0070C0"/>
              </a:solidFill>
            </a:endParaRPr>
          </a:p>
          <a:p>
            <a:pPr marL="342900" indent="-342900" algn="l">
              <a:buFontTx/>
              <a:buChar char="-"/>
            </a:pPr>
            <a:endParaRPr lang="ru-RU" sz="1200" dirty="0">
              <a:solidFill>
                <a:srgbClr val="0070C0"/>
              </a:solidFill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5191" y="1524000"/>
            <a:ext cx="7565721" cy="5043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386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104378" y="152400"/>
            <a:ext cx="7696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«Шаг вперед» 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ЛФК</a:t>
            </a:r>
          </a:p>
          <a:p>
            <a:endParaRPr lang="ru-RU" sz="800" dirty="0" smtClean="0">
              <a:solidFill>
                <a:srgbClr val="FF0000"/>
              </a:solidFill>
            </a:endParaRPr>
          </a:p>
          <a:p>
            <a:pPr algn="l"/>
            <a:r>
              <a:rPr lang="ru-RU" sz="1200" dirty="0" smtClean="0">
                <a:solidFill>
                  <a:srgbClr val="0070C0"/>
                </a:solidFill>
              </a:rPr>
              <a:t>(в рамках </a:t>
            </a:r>
            <a:r>
              <a:rPr lang="ru-RU" sz="1200" dirty="0">
                <a:solidFill>
                  <a:srgbClr val="0070C0"/>
                </a:solidFill>
              </a:rPr>
              <a:t>реализации программы проводятся </a:t>
            </a:r>
            <a:r>
              <a:rPr lang="ru-RU" sz="1200" dirty="0" smtClean="0">
                <a:solidFill>
                  <a:srgbClr val="0070C0"/>
                </a:solidFill>
              </a:rPr>
              <a:t>занятия </a:t>
            </a:r>
            <a:r>
              <a:rPr lang="ru-RU" sz="1200" dirty="0">
                <a:solidFill>
                  <a:srgbClr val="0070C0"/>
                </a:solidFill>
              </a:rPr>
              <a:t>по адаптивной физической культуре </a:t>
            </a:r>
            <a:r>
              <a:rPr lang="ru-RU" sz="1200" dirty="0" smtClean="0">
                <a:solidFill>
                  <a:srgbClr val="0070C0"/>
                </a:solidFill>
              </a:rPr>
              <a:t>с использованием </a:t>
            </a:r>
            <a:r>
              <a:rPr lang="ru-RU" sz="1200" dirty="0">
                <a:solidFill>
                  <a:srgbClr val="0070C0"/>
                </a:solidFill>
              </a:rPr>
              <a:t>элементов  адаптивной  и  лечебной  физической  </a:t>
            </a:r>
            <a:r>
              <a:rPr lang="ru-RU" sz="1200" dirty="0" smtClean="0">
                <a:solidFill>
                  <a:srgbClr val="0070C0"/>
                </a:solidFill>
              </a:rPr>
              <a:t>культуры </a:t>
            </a: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— </a:t>
            </a:r>
            <a:r>
              <a:rPr lang="ru-RU" sz="12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предметами (гимнастические палки, обручи, мячи разные по качеству, цвету, весу, твердости, размеру,  гимнастические коврики,  кегли и др</a:t>
            </a:r>
            <a:r>
              <a:rPr lang="ru-RU" sz="1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.)</a:t>
            </a:r>
          </a:p>
        </p:txBody>
      </p:sp>
      <p:pic>
        <p:nvPicPr>
          <p:cNvPr id="5" name="Объект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482246" y="2057400"/>
            <a:ext cx="6747353" cy="449867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888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83232"/>
            <a:ext cx="7696200" cy="16927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«Шаг вперед»</a:t>
            </a: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0358" y="1066800"/>
            <a:ext cx="7772402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076807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83232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291" y="1219200"/>
            <a:ext cx="7924883" cy="52827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1754369" y="383232"/>
            <a:ext cx="5635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«Шаг вперед»</a:t>
            </a:r>
          </a:p>
        </p:txBody>
      </p:sp>
    </p:spTree>
    <p:extLst>
      <p:ext uri="{BB962C8B-B14F-4D97-AF65-F5344CB8AC3E}">
        <p14:creationId xmlns:p14="http://schemas.microsoft.com/office/powerpoint/2010/main" val="9423748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83232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369" y="383232"/>
            <a:ext cx="5635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«Шаг вперед»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142999"/>
            <a:ext cx="3663863" cy="549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Объект 4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6195" y="1143000"/>
            <a:ext cx="3637767" cy="54556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8902323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83232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369" y="383232"/>
            <a:ext cx="5635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«Шаг вперед»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11" name="Объект 10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6" name="Объект 15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41031" y="1790700"/>
            <a:ext cx="5181600" cy="38862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Объект 13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5631" y="1784002"/>
            <a:ext cx="5128016" cy="38460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710030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83232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369" y="383232"/>
            <a:ext cx="5635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«Шаг вперед»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quarter" idx="4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19"/>
          <a:stretch/>
        </p:blipFill>
        <p:spPr>
          <a:xfrm>
            <a:off x="4602271" y="2971800"/>
            <a:ext cx="4461719" cy="376131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quarter" idx="4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36" r="15386"/>
          <a:stretch/>
        </p:blipFill>
        <p:spPr>
          <a:xfrm>
            <a:off x="1086632" y="1029563"/>
            <a:ext cx="3924717" cy="377103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 rot="10800000" flipV="1">
            <a:off x="990600" y="4856948"/>
            <a:ext cx="3485367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Массажер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Twisty </a:t>
            </a:r>
            <a:r>
              <a:rPr lang="en-US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0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представляет собой гибкую вибрационную трубу, которую можно обернуть вокруг любой части тела.</a:t>
            </a:r>
            <a:endParaRPr lang="ru-RU" sz="2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 rot="10800000" flipV="1">
            <a:off x="5486400" y="1288194"/>
            <a:ext cx="298829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Массажер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Twisty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05674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83232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754369" y="383232"/>
            <a:ext cx="563526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«Шаг вперед»</a:t>
            </a:r>
          </a:p>
        </p:txBody>
      </p:sp>
      <p:pic>
        <p:nvPicPr>
          <p:cNvPr id="9" name="Объект 8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5724" y="1029562"/>
            <a:ext cx="3580825" cy="53712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Объект 5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052527"/>
            <a:ext cx="3556000" cy="5334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 rot="10800000" flipV="1">
            <a:off x="2305833" y="6211669"/>
            <a:ext cx="52578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Массажер </a:t>
            </a:r>
            <a:r>
              <a:rPr lang="en-US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Twisty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4241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10" descr="waad_poster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00400" y="0"/>
            <a:ext cx="3606800" cy="3040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4" name="Rectangle 8"/>
          <p:cNvSpPr>
            <a:spLocks noChangeArrowheads="1"/>
          </p:cNvSpPr>
          <p:nvPr/>
        </p:nvSpPr>
        <p:spPr bwMode="auto">
          <a:xfrm>
            <a:off x="1066800" y="2971800"/>
            <a:ext cx="7848600" cy="3325813"/>
          </a:xfrm>
          <a:prstGeom prst="rect">
            <a:avLst/>
          </a:prstGeom>
          <a:noFill/>
          <a:ln w="28575" algn="ctr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ru-RU" sz="3600">
                <a:solidFill>
                  <a:schemeClr val="accent1"/>
                </a:solidFill>
                <a:latin typeface="Comic Sans MS" pitchFamily="66" charset="0"/>
              </a:rPr>
              <a:t>С 2008 года Генеральная Ассамблея ООН объявила </a:t>
            </a:r>
          </a:p>
          <a:p>
            <a:pPr>
              <a:defRPr/>
            </a:pPr>
            <a:r>
              <a:rPr lang="ru-RU" sz="320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2 АПРЕЛЯ</a:t>
            </a:r>
            <a:endParaRPr lang="ru-RU" sz="3600">
              <a:solidFill>
                <a:schemeClr val="accent1"/>
              </a:solidFill>
              <a:latin typeface="Comic Sans MS" pitchFamily="66" charset="0"/>
            </a:endParaRPr>
          </a:p>
          <a:p>
            <a:pPr>
              <a:defRPr/>
            </a:pPr>
            <a:r>
              <a:rPr lang="ru-RU" sz="3600">
                <a:solidFill>
                  <a:schemeClr val="accent1"/>
                </a:solidFill>
                <a:latin typeface="Comic Sans MS" pitchFamily="66" charset="0"/>
              </a:rPr>
              <a:t> Всемирным днем распространения информации </a:t>
            </a:r>
          </a:p>
          <a:p>
            <a:pPr>
              <a:defRPr/>
            </a:pPr>
            <a:r>
              <a:rPr lang="ru-RU" sz="3600">
                <a:solidFill>
                  <a:schemeClr val="accent1"/>
                </a:solidFill>
                <a:latin typeface="Comic Sans MS" pitchFamily="66" charset="0"/>
              </a:rPr>
              <a:t>об </a:t>
            </a:r>
            <a:r>
              <a:rPr lang="ru-RU" sz="3200">
                <a:solidFill>
                  <a:srgbClr val="FF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АУТИЗМЕ</a:t>
            </a:r>
            <a:endParaRPr lang="ru-RU" sz="3600">
              <a:solidFill>
                <a:schemeClr val="accent1"/>
              </a:solidFill>
              <a:latin typeface="Comic Sans MS" pitchFamily="66" charset="0"/>
            </a:endParaRPr>
          </a:p>
        </p:txBody>
      </p:sp>
      <p:pic>
        <p:nvPicPr>
          <p:cNvPr id="4100" name="Picture 4" descr="water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gray">
          <a:xfrm rot="393398">
            <a:off x="6400800" y="88900"/>
            <a:ext cx="2663825" cy="2197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ea typeface="+mj-ea"/>
                <a:cs typeface="Times New Roman" panose="02020603050405020304" pitchFamily="18" charset="0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«Волшебная страна» </a:t>
            </a: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Психолог</a:t>
            </a:r>
          </a:p>
        </p:txBody>
      </p:sp>
      <p:pic>
        <p:nvPicPr>
          <p:cNvPr id="9" name="Объект 4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066800"/>
            <a:ext cx="7658101" cy="5105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Заголовок 17"/>
          <p:cNvSpPr>
            <a:spLocks noGrp="1"/>
          </p:cNvSpPr>
          <p:nvPr>
            <p:ph type="title"/>
          </p:nvPr>
        </p:nvSpPr>
        <p:spPr>
          <a:xfrm>
            <a:off x="955664" y="6096000"/>
            <a:ext cx="7958137" cy="706437"/>
          </a:xfrm>
        </p:spPr>
        <p:txBody>
          <a:bodyPr/>
          <a:lstStyle/>
          <a:p>
            <a:pPr algn="ctr"/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Интерактивная свето-звуковая панель «</a:t>
            </a:r>
            <a:r>
              <a:rPr lang="ru-RU" sz="2000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Аудиорадуга</a:t>
            </a:r>
            <a:r>
              <a:rPr lang="ru-RU" sz="2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  <a:endParaRPr lang="ru-RU" sz="2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62632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Программа «</a:t>
            </a:r>
            <a:r>
              <a:rPr lang="ru-RU" sz="2400" dirty="0" smtClean="0">
                <a:solidFill>
                  <a:srgbClr val="002060"/>
                </a:solidFill>
              </a:rPr>
              <a:t>Волшебная </a:t>
            </a:r>
            <a:r>
              <a:rPr lang="ru-RU" sz="2400" dirty="0">
                <a:solidFill>
                  <a:srgbClr val="002060"/>
                </a:solidFill>
              </a:rPr>
              <a:t>страна</a:t>
            </a:r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».</a:t>
            </a: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3" name="Объект 12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7948" y="781790"/>
            <a:ext cx="4770914" cy="31806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Объект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038600" y="3271381"/>
            <a:ext cx="4952434" cy="33012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01196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К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абинет </a:t>
            </a:r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эмоциональной 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разгрузки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Психолог</a:t>
            </a: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633" y="985485"/>
            <a:ext cx="7886701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874101" y="6225042"/>
            <a:ext cx="432637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«Сухой </a:t>
            </a:r>
            <a:r>
              <a:rPr lang="ru-RU" sz="36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БАССЕЙН»</a:t>
            </a:r>
            <a:endParaRPr lang="ru-RU" sz="3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39204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К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абинет </a:t>
            </a:r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эмоциональной 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разгрузки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Психолог</a:t>
            </a: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6" name="Объект 2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0" y="1143000"/>
            <a:ext cx="7772399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391887" y="6211669"/>
            <a:ext cx="884505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4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>
                <a:solidFill>
                  <a:srgbClr val="FF0000"/>
                </a:solidFill>
              </a:rPr>
              <a:t>ЗВЁЗДНЫЙ </a:t>
            </a:r>
            <a:r>
              <a:rPr lang="ru-RU" sz="2400" dirty="0" smtClean="0">
                <a:solidFill>
                  <a:srgbClr val="FF0000"/>
                </a:solidFill>
              </a:rPr>
              <a:t>ДОЖДЬ» </a:t>
            </a:r>
            <a:r>
              <a:rPr lang="ru-RU" sz="2400" dirty="0">
                <a:solidFill>
                  <a:srgbClr val="FF0000"/>
                </a:solidFill>
              </a:rPr>
              <a:t>пучок </a:t>
            </a:r>
            <a:r>
              <a:rPr lang="ru-RU" sz="2400" dirty="0" err="1">
                <a:solidFill>
                  <a:srgbClr val="FF0000"/>
                </a:solidFill>
              </a:rPr>
              <a:t>фибероптических</a:t>
            </a:r>
            <a:r>
              <a:rPr lang="ru-RU" sz="2400" dirty="0">
                <a:solidFill>
                  <a:srgbClr val="FF0000"/>
                </a:solidFill>
              </a:rPr>
              <a:t> </a:t>
            </a:r>
            <a:r>
              <a:rPr lang="ru-RU" sz="2400" dirty="0" smtClean="0">
                <a:solidFill>
                  <a:srgbClr val="FF0000"/>
                </a:solidFill>
              </a:rPr>
              <a:t>волокон</a:t>
            </a:r>
            <a:endParaRPr lang="ru-RU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8472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К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абинет </a:t>
            </a:r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эмоциональной 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разгрузки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Психолог</a:t>
            </a: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1" name="Объект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86633" y="999055"/>
            <a:ext cx="7886700" cy="52578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740117" y="6211669"/>
            <a:ext cx="823321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«Сухой душ» или «Радужный дождик»</a:t>
            </a:r>
          </a:p>
        </p:txBody>
      </p:sp>
    </p:spTree>
    <p:extLst>
      <p:ext uri="{BB962C8B-B14F-4D97-AF65-F5344CB8AC3E}">
        <p14:creationId xmlns:p14="http://schemas.microsoft.com/office/powerpoint/2010/main" val="10701197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К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абинет </a:t>
            </a:r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эмоциональной 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разгрузки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Психолог</a:t>
            </a: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8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4211" y="1143000"/>
            <a:ext cx="7780678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03159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К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абинет </a:t>
            </a:r>
            <a:r>
              <a:rPr lang="ru-RU" sz="2400" dirty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эмоциональной </a:t>
            </a:r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разгрузки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Психолог</a:t>
            </a: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28" name="Объект 1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30244" y="1219723"/>
            <a:ext cx="3733800" cy="56006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685801" y="3048000"/>
            <a:ext cx="42583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cap="all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СЕНСОРНАЯ ТРОПА - ДОРОЖКА</a:t>
            </a:r>
          </a:p>
        </p:txBody>
      </p:sp>
    </p:spTree>
    <p:extLst>
      <p:ext uri="{BB962C8B-B14F-4D97-AF65-F5344CB8AC3E}">
        <p14:creationId xmlns:p14="http://schemas.microsoft.com/office/powerpoint/2010/main" val="376268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83716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«Цветная мозаика» </a:t>
            </a:r>
            <a:endParaRPr lang="ru-RU" sz="24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8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r>
              <a:rPr lang="ru-RU" sz="1200" dirty="0" smtClean="0">
                <a:solidFill>
                  <a:srgbClr val="0070C0"/>
                </a:solidFill>
              </a:rPr>
              <a:t>(в </a:t>
            </a:r>
            <a:r>
              <a:rPr lang="ru-RU" sz="1200" dirty="0">
                <a:solidFill>
                  <a:srgbClr val="0070C0"/>
                </a:solidFill>
              </a:rPr>
              <a:t>рамках реализации программы проводятся занятия, направленные </a:t>
            </a:r>
            <a:r>
              <a:rPr lang="ru-RU" sz="1200" dirty="0" smtClean="0">
                <a:solidFill>
                  <a:srgbClr val="0070C0"/>
                </a:solidFill>
              </a:rPr>
              <a:t>на развитие </a:t>
            </a:r>
            <a:r>
              <a:rPr lang="ru-RU" sz="1200" dirty="0">
                <a:solidFill>
                  <a:srgbClr val="0070C0"/>
                </a:solidFill>
              </a:rPr>
              <a:t>мелкой </a:t>
            </a:r>
            <a:r>
              <a:rPr lang="ru-RU" sz="1200" dirty="0" smtClean="0">
                <a:solidFill>
                  <a:srgbClr val="0070C0"/>
                </a:solidFill>
              </a:rPr>
              <a:t>моторики с применением элементов арт-терапии)</a:t>
            </a: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46132" y="1564266"/>
            <a:ext cx="7637745" cy="50907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156246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Объект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4260" y="1066800"/>
            <a:ext cx="8000945" cy="53344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1219200" y="0"/>
            <a:ext cx="7487433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«Цветная </a:t>
            </a:r>
            <a:r>
              <a:rPr lang="ru-RU" sz="2400" dirty="0" smtClean="0">
                <a:solidFill>
                  <a:srgbClr val="0070C0"/>
                </a:solidFill>
              </a:rPr>
              <a:t>мозаика»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АРТ-ТЕРАПИИ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8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692567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3404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«Цветная </a:t>
            </a:r>
            <a:r>
              <a:rPr lang="ru-RU" sz="2400" dirty="0" smtClean="0">
                <a:solidFill>
                  <a:srgbClr val="0070C0"/>
                </a:solidFill>
              </a:rPr>
              <a:t>мозаика»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АРТ-ТЕРАПИИ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8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500" y="1143000"/>
            <a:ext cx="7996466" cy="53327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61826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2" y="228600"/>
            <a:ext cx="7904967" cy="76020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Технологии в работе с «особыми детьми»</a:t>
            </a:r>
          </a:p>
          <a:p>
            <a:endParaRPr lang="ru-RU" sz="16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l"/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«Су – </a:t>
            </a:r>
            <a:r>
              <a:rPr lang="ru-RU" sz="2400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Джок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</a:t>
            </a: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 algn="l">
              <a:buFontTx/>
              <a:buChar char="-"/>
            </a:pP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dirty="0" err="1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Марблс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терапия»</a:t>
            </a: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 algn="l">
              <a:buFontTx/>
              <a:buChar char="-"/>
            </a:pPr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9" name="Объект 8" descr="http://cdn1.rf-sp.ru/65/04/6504a235b703132c28130a4cb1daf310.jpg"/>
          <p:cNvPicPr>
            <a:picLocks noGrp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7200" y="5142095"/>
            <a:ext cx="2133600" cy="149542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0" name="Рисунок 9" descr="https://pp.userapi.com/c850032/v850032271/3f330/Uxdlk7LDCws.jpg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62600" y="3008831"/>
            <a:ext cx="2473007" cy="20920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1" name="Рисунок 10" descr="https://www.yuga.ru/media/a1/61/autisty_b(5)__0u40seq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70932" y="990600"/>
            <a:ext cx="3224775" cy="187388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184047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3404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«Цветная </a:t>
            </a:r>
            <a:r>
              <a:rPr lang="ru-RU" sz="2400" dirty="0" smtClean="0">
                <a:solidFill>
                  <a:srgbClr val="0070C0"/>
                </a:solidFill>
              </a:rPr>
              <a:t>мозаика»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АРТ-ТЕРАПИИ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8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400" y="1219200"/>
            <a:ext cx="3905250" cy="52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Объект 3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83" y="1219200"/>
            <a:ext cx="3905250" cy="52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592462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3404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«Цветная </a:t>
            </a:r>
            <a:r>
              <a:rPr lang="ru-RU" sz="2400" dirty="0" smtClean="0">
                <a:solidFill>
                  <a:srgbClr val="0070C0"/>
                </a:solidFill>
              </a:rPr>
              <a:t>мозаика»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АРТ-ТЕРАПИИ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8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6350" y="1240631"/>
            <a:ext cx="3905250" cy="52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9483" y="1219200"/>
            <a:ext cx="3905250" cy="5207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029555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33404"/>
            <a:ext cx="7696200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2400" dirty="0">
                <a:solidFill>
                  <a:srgbClr val="0070C0"/>
                </a:solidFill>
              </a:rPr>
              <a:t>«Цветная </a:t>
            </a:r>
            <a:r>
              <a:rPr lang="ru-RU" sz="2400" dirty="0" smtClean="0">
                <a:solidFill>
                  <a:srgbClr val="0070C0"/>
                </a:solidFill>
              </a:rPr>
              <a:t>мозаика» </a:t>
            </a:r>
          </a:p>
          <a:p>
            <a:r>
              <a:rPr lang="ru-RU" sz="16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 ЭЛЕМЕНТАМИ АРТ-ТЕРАПИИ 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8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algn="l"/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7801" y="1163638"/>
            <a:ext cx="3288952" cy="5360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Объект 4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143000"/>
            <a:ext cx="3352800" cy="5360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880318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24929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B0F0"/>
                </a:solidFill>
              </a:rPr>
              <a:t>Оккупациональная</a:t>
            </a:r>
            <a:r>
              <a:rPr lang="ru-RU" sz="2400" dirty="0">
                <a:solidFill>
                  <a:srgbClr val="00B0F0"/>
                </a:solidFill>
              </a:rPr>
              <a:t> терапия</a:t>
            </a:r>
            <a:endParaRPr lang="ru-RU" sz="2400" dirty="0" smtClean="0">
              <a:solidFill>
                <a:srgbClr val="00B0F0"/>
              </a:solidFill>
              <a:latin typeface="Comic Sans MS" pitchFamily="66" charset="0"/>
              <a:ea typeface="+mj-ea"/>
              <a:cs typeface="+mj-cs"/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1200" u="sng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28" y="1143000"/>
            <a:ext cx="4114017" cy="54853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5087132" y="2168160"/>
            <a:ext cx="4361667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СТОЛ </a:t>
            </a:r>
          </a:p>
          <a:p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МНОГОФУНКЦИОНАЛЬНЫЙ </a:t>
            </a:r>
          </a:p>
          <a:p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С </a:t>
            </a:r>
            <a:r>
              <a:rPr lang="ru-RU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НАБОРОМ ТРЕНАЖЕРОВ</a:t>
            </a:r>
            <a:endParaRPr lang="ru-RU" sz="16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86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B0F0"/>
                </a:solidFill>
              </a:rPr>
              <a:t>Оккупациональная</a:t>
            </a:r>
            <a:r>
              <a:rPr lang="ru-RU" sz="2400" dirty="0">
                <a:solidFill>
                  <a:srgbClr val="00B0F0"/>
                </a:solidFill>
              </a:rPr>
              <a:t> терапия</a:t>
            </a:r>
            <a:endParaRPr lang="ru-RU" sz="2400" dirty="0" smtClean="0">
              <a:solidFill>
                <a:srgbClr val="00B0F0"/>
              </a:solidFill>
              <a:latin typeface="Comic Sans MS" pitchFamily="66" charset="0"/>
              <a:ea typeface="+mj-ea"/>
              <a:cs typeface="+mj-cs"/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1200" u="sng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>
              <a:buFontTx/>
              <a:buChar char="-"/>
            </a:pPr>
            <a:r>
              <a:rPr lang="ru-RU" sz="1400" u="sng" dirty="0" smtClean="0">
                <a:solidFill>
                  <a:srgbClr val="FF0000"/>
                </a:solidFill>
              </a:rPr>
              <a:t>СТОЛ МНОГОФУНКЦИОНАЛЬНЫЙ С НАБОРОМ ТРЕНАЖЕРОВ</a:t>
            </a:r>
            <a:endParaRPr lang="ru-RU" sz="1200" dirty="0" smtClean="0">
              <a:solidFill>
                <a:srgbClr val="FF0000"/>
              </a:solidFill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9" name="Объект 3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506617"/>
            <a:ext cx="7714467" cy="514297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1523481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B0F0"/>
                </a:solidFill>
              </a:rPr>
              <a:t>Оккупациональная</a:t>
            </a:r>
            <a:r>
              <a:rPr lang="ru-RU" sz="2400" dirty="0">
                <a:solidFill>
                  <a:srgbClr val="00B0F0"/>
                </a:solidFill>
              </a:rPr>
              <a:t> терапия</a:t>
            </a:r>
            <a:endParaRPr lang="ru-RU" sz="2400" dirty="0" smtClean="0">
              <a:solidFill>
                <a:srgbClr val="00B0F0"/>
              </a:solidFill>
              <a:latin typeface="Comic Sans MS" pitchFamily="66" charset="0"/>
              <a:ea typeface="+mj-ea"/>
              <a:cs typeface="+mj-cs"/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1200" u="sng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>
              <a:buFontTx/>
              <a:buChar char="-"/>
            </a:pPr>
            <a:r>
              <a:rPr lang="ru-RU" sz="1400" u="sng" dirty="0" smtClean="0">
                <a:solidFill>
                  <a:srgbClr val="FF0000"/>
                </a:solidFill>
              </a:rPr>
              <a:t>СТОЛ МНОГОФУНКЦИОНАЛЬНЫЙ С НАБОРОМ ТРЕНАЖЕРОВ</a:t>
            </a:r>
            <a:endParaRPr lang="ru-RU" sz="1200" dirty="0" smtClean="0">
              <a:solidFill>
                <a:srgbClr val="FF0000"/>
              </a:solidFill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5" name="Объект 9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8679" y="1494091"/>
            <a:ext cx="7594154" cy="506277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30111751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err="1">
                <a:solidFill>
                  <a:srgbClr val="00B0F0"/>
                </a:solidFill>
              </a:rPr>
              <a:t>Оккупациональная</a:t>
            </a:r>
            <a:r>
              <a:rPr lang="ru-RU" sz="2400" dirty="0">
                <a:solidFill>
                  <a:srgbClr val="00B0F0"/>
                </a:solidFill>
              </a:rPr>
              <a:t> терапия</a:t>
            </a:r>
            <a:endParaRPr lang="ru-RU" sz="2400" dirty="0" smtClean="0">
              <a:solidFill>
                <a:srgbClr val="00B0F0"/>
              </a:solidFill>
              <a:latin typeface="Comic Sans MS" pitchFamily="66" charset="0"/>
              <a:ea typeface="+mj-ea"/>
              <a:cs typeface="+mj-cs"/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Инструктор по трудотерапии</a:t>
            </a:r>
          </a:p>
          <a:p>
            <a:endParaRPr lang="ru-RU" sz="1200" u="sng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pPr marL="342900" indent="-342900">
              <a:buFontTx/>
              <a:buChar char="-"/>
            </a:pPr>
            <a:r>
              <a:rPr lang="ru-RU" sz="1400" u="sng" dirty="0" smtClean="0">
                <a:solidFill>
                  <a:srgbClr val="FF0000"/>
                </a:solidFill>
              </a:rPr>
              <a:t>СТОЛ МНОГОФУНКЦИОНАЛЬНЫЙ С НАБОРОМ ТРЕНАЖЕРОВ</a:t>
            </a:r>
            <a:endParaRPr lang="ru-RU" sz="1200" dirty="0" smtClean="0">
              <a:solidFill>
                <a:srgbClr val="FF0000"/>
              </a:solidFill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5" name="Объект 15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6633" y="1471127"/>
            <a:ext cx="7772400" cy="51816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4318662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28007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1600" dirty="0">
                <a:solidFill>
                  <a:srgbClr val="0070C0"/>
                </a:solidFill>
              </a:rPr>
              <a:t>Е.А. </a:t>
            </a:r>
            <a:r>
              <a:rPr lang="ru-RU" sz="1600" dirty="0" err="1">
                <a:solidFill>
                  <a:srgbClr val="0070C0"/>
                </a:solidFill>
              </a:rPr>
              <a:t>Екжановой</a:t>
            </a:r>
            <a:r>
              <a:rPr lang="ru-RU" sz="1600" dirty="0">
                <a:solidFill>
                  <a:srgbClr val="0070C0"/>
                </a:solidFill>
              </a:rPr>
              <a:t>, Е.А. </a:t>
            </a:r>
            <a:r>
              <a:rPr lang="ru-RU" sz="1600" dirty="0" err="1">
                <a:solidFill>
                  <a:srgbClr val="0070C0"/>
                </a:solidFill>
              </a:rPr>
              <a:t>Стребелевой</a:t>
            </a:r>
            <a:r>
              <a:rPr lang="ru-RU" sz="1600" dirty="0">
                <a:solidFill>
                  <a:srgbClr val="0070C0"/>
                </a:solidFill>
              </a:rPr>
              <a:t> «</a:t>
            </a:r>
            <a:r>
              <a:rPr lang="ru-RU" sz="1600" dirty="0" err="1">
                <a:solidFill>
                  <a:srgbClr val="0070C0"/>
                </a:solidFill>
              </a:rPr>
              <a:t>Коррекционно</a:t>
            </a:r>
            <a:r>
              <a:rPr lang="ru-RU" sz="1600" dirty="0">
                <a:solidFill>
                  <a:srgbClr val="0070C0"/>
                </a:solidFill>
              </a:rPr>
              <a:t> – развивающее обучение и воспитание»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Социальный педагог</a:t>
            </a:r>
          </a:p>
          <a:p>
            <a:pPr algn="l"/>
            <a:r>
              <a:rPr lang="ru-RU" sz="1200" dirty="0" smtClean="0">
                <a:solidFill>
                  <a:srgbClr val="0070C0"/>
                </a:solidFill>
              </a:rPr>
              <a:t>(</a:t>
            </a:r>
            <a:r>
              <a:rPr lang="ru-RU" sz="1200" dirty="0">
                <a:solidFill>
                  <a:srgbClr val="0070C0"/>
                </a:solidFill>
              </a:rPr>
              <a:t>в рамках реализации программы проводятся занятия, по формированию навыкам поведения в быту и общественных </a:t>
            </a:r>
            <a:r>
              <a:rPr lang="ru-RU" sz="1200" dirty="0" smtClean="0">
                <a:solidFill>
                  <a:srgbClr val="0070C0"/>
                </a:solidFill>
              </a:rPr>
              <a:t>местах)</a:t>
            </a:r>
            <a:endParaRPr lang="ru-RU" sz="2400" dirty="0" smtClean="0">
              <a:solidFill>
                <a:srgbClr val="0070C0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14" name="Объект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315233" y="1447800"/>
            <a:ext cx="7239000" cy="48259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8" name="Заголовок 17"/>
          <p:cNvSpPr>
            <a:spLocks noGrp="1"/>
          </p:cNvSpPr>
          <p:nvPr>
            <p:ph type="title"/>
          </p:nvPr>
        </p:nvSpPr>
        <p:spPr>
          <a:xfrm rot="10800000" flipV="1">
            <a:off x="1595326" y="6315089"/>
            <a:ext cx="6662108" cy="457200"/>
          </a:xfrm>
        </p:spPr>
        <p:txBody>
          <a:bodyPr/>
          <a:lstStyle/>
          <a:p>
            <a:pPr algn="ctr"/>
            <a:r>
              <a:rPr lang="ru-RU" sz="1800" dirty="0" smtClean="0">
                <a:solidFill>
                  <a:srgbClr val="FF0000"/>
                </a:solidFill>
              </a:rPr>
              <a:t>Интерактивная свето-звуковая панель «Ферма»</a:t>
            </a:r>
            <a:endParaRPr lang="ru-RU" sz="18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14556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1600" dirty="0">
                <a:solidFill>
                  <a:srgbClr val="0070C0"/>
                </a:solidFill>
              </a:rPr>
              <a:t>Е.А. </a:t>
            </a:r>
            <a:r>
              <a:rPr lang="ru-RU" sz="1600" dirty="0" err="1">
                <a:solidFill>
                  <a:srgbClr val="0070C0"/>
                </a:solidFill>
              </a:rPr>
              <a:t>Екжановой</a:t>
            </a:r>
            <a:r>
              <a:rPr lang="ru-RU" sz="1600" dirty="0">
                <a:solidFill>
                  <a:srgbClr val="0070C0"/>
                </a:solidFill>
              </a:rPr>
              <a:t>, Е.А. </a:t>
            </a:r>
            <a:r>
              <a:rPr lang="ru-RU" sz="1600" dirty="0" err="1">
                <a:solidFill>
                  <a:srgbClr val="0070C0"/>
                </a:solidFill>
              </a:rPr>
              <a:t>Стребелевой</a:t>
            </a:r>
            <a:r>
              <a:rPr lang="ru-RU" sz="1600" dirty="0">
                <a:solidFill>
                  <a:srgbClr val="0070C0"/>
                </a:solidFill>
              </a:rPr>
              <a:t> «</a:t>
            </a:r>
            <a:r>
              <a:rPr lang="ru-RU" sz="1600" dirty="0" err="1">
                <a:solidFill>
                  <a:srgbClr val="0070C0"/>
                </a:solidFill>
              </a:rPr>
              <a:t>Коррекционно</a:t>
            </a:r>
            <a:r>
              <a:rPr lang="ru-RU" sz="1600" dirty="0">
                <a:solidFill>
                  <a:srgbClr val="0070C0"/>
                </a:solidFill>
              </a:rPr>
              <a:t> – развивающее обучение и воспитание»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Социальный педагог</a:t>
            </a:r>
          </a:p>
        </p:txBody>
      </p:sp>
      <p:pic>
        <p:nvPicPr>
          <p:cNvPr id="17" name="Объект 1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219200" y="1106507"/>
            <a:ext cx="7563633" cy="50424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9" name="Заголовок 17"/>
          <p:cNvSpPr txBox="1">
            <a:spLocks/>
          </p:cNvSpPr>
          <p:nvPr/>
        </p:nvSpPr>
        <p:spPr bwMode="auto">
          <a:xfrm rot="10800000" flipV="1">
            <a:off x="1295400" y="6230656"/>
            <a:ext cx="7487432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2000" kern="0" dirty="0" smtClean="0">
                <a:solidFill>
                  <a:srgbClr val="FF0000"/>
                </a:solidFill>
              </a:rPr>
              <a:t>Интерактивная свето-звуковая панель «Зверинец»</a:t>
            </a:r>
            <a:endParaRPr lang="ru-RU" sz="2000" kern="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8567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1600" dirty="0">
                <a:solidFill>
                  <a:srgbClr val="0070C0"/>
                </a:solidFill>
              </a:rPr>
              <a:t>Е.А. </a:t>
            </a:r>
            <a:r>
              <a:rPr lang="ru-RU" sz="1600" dirty="0" err="1">
                <a:solidFill>
                  <a:srgbClr val="0070C0"/>
                </a:solidFill>
              </a:rPr>
              <a:t>Екжановой</a:t>
            </a:r>
            <a:r>
              <a:rPr lang="ru-RU" sz="1600" dirty="0">
                <a:solidFill>
                  <a:srgbClr val="0070C0"/>
                </a:solidFill>
              </a:rPr>
              <a:t>, Е.А. </a:t>
            </a:r>
            <a:r>
              <a:rPr lang="ru-RU" sz="1600" dirty="0" err="1">
                <a:solidFill>
                  <a:srgbClr val="0070C0"/>
                </a:solidFill>
              </a:rPr>
              <a:t>Стребелевой</a:t>
            </a:r>
            <a:r>
              <a:rPr lang="ru-RU" sz="1600" dirty="0">
                <a:solidFill>
                  <a:srgbClr val="0070C0"/>
                </a:solidFill>
              </a:rPr>
              <a:t> «</a:t>
            </a:r>
            <a:r>
              <a:rPr lang="ru-RU" sz="1600" dirty="0" err="1">
                <a:solidFill>
                  <a:srgbClr val="0070C0"/>
                </a:solidFill>
              </a:rPr>
              <a:t>Коррекционно</a:t>
            </a:r>
            <a:r>
              <a:rPr lang="ru-RU" sz="1600" dirty="0">
                <a:solidFill>
                  <a:srgbClr val="0070C0"/>
                </a:solidFill>
              </a:rPr>
              <a:t> – развивающее обучение и воспитание»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Социальный педагог</a:t>
            </a:r>
          </a:p>
        </p:txBody>
      </p:sp>
      <p:pic>
        <p:nvPicPr>
          <p:cNvPr id="10" name="Объект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10444" y="1077280"/>
            <a:ext cx="7772389" cy="51815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9525">
            <a:noFill/>
            <a:miter lim="800000"/>
            <a:headEnd/>
            <a:tailEnd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2" name="Заголовок 17"/>
          <p:cNvSpPr txBox="1">
            <a:spLocks/>
          </p:cNvSpPr>
          <p:nvPr/>
        </p:nvSpPr>
        <p:spPr bwMode="auto">
          <a:xfrm rot="10800000" flipV="1">
            <a:off x="1219200" y="6324600"/>
            <a:ext cx="7757527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000" b="1">
                <a:solidFill>
                  <a:schemeClr val="tx2"/>
                </a:solidFill>
                <a:latin typeface="Arial" charset="0"/>
              </a:defRPr>
            </a:lvl9pPr>
          </a:lstStyle>
          <a:p>
            <a:pPr algn="ctr"/>
            <a:r>
              <a:rPr lang="ru-RU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Панель </a:t>
            </a:r>
            <a:r>
              <a:rPr lang="ru-RU" sz="3200" kern="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тактильная </a:t>
            </a:r>
            <a:r>
              <a:rPr lang="ru-RU" sz="3200" kern="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200" kern="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фибероптическая</a:t>
            </a:r>
            <a:endParaRPr lang="ru-RU" sz="3200" kern="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638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Объект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66800" y="1063688"/>
            <a:ext cx="7711902" cy="514126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4" name="Прямоугольник 13"/>
          <p:cNvSpPr/>
          <p:nvPr/>
        </p:nvSpPr>
        <p:spPr>
          <a:xfrm>
            <a:off x="1167008" y="152400"/>
            <a:ext cx="77119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>
                <a:solidFill>
                  <a:schemeClr val="tx2"/>
                </a:solidFill>
                <a:latin typeface="Comic Sans MS" pitchFamily="66" charset="0"/>
              </a:rPr>
              <a:t>Технологии в работе с «особыми детьми</a:t>
            </a:r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</a:rPr>
              <a:t>».</a:t>
            </a: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</a:rPr>
              <a:t>Логопед 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</a:t>
            </a:r>
            <a:r>
              <a:rPr lang="ru-RU" sz="2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терапия</a:t>
            </a:r>
            <a:r>
              <a:rPr lang="ru-RU" sz="2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2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67008" y="6273224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38802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086633" y="152400"/>
            <a:ext cx="7696200" cy="24314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smtClean="0">
                <a:solidFill>
                  <a:srgbClr val="0070C0"/>
                </a:solidFill>
                <a:latin typeface="Comic Sans MS" pitchFamily="66" charset="0"/>
                <a:ea typeface="+mj-ea"/>
                <a:cs typeface="+mj-cs"/>
              </a:rPr>
              <a:t>Программа </a:t>
            </a:r>
            <a:r>
              <a:rPr lang="ru-RU" sz="1600" dirty="0">
                <a:solidFill>
                  <a:srgbClr val="0070C0"/>
                </a:solidFill>
              </a:rPr>
              <a:t>Е.А. </a:t>
            </a:r>
            <a:r>
              <a:rPr lang="ru-RU" sz="1600" dirty="0" err="1">
                <a:solidFill>
                  <a:srgbClr val="0070C0"/>
                </a:solidFill>
              </a:rPr>
              <a:t>Екжановой</a:t>
            </a:r>
            <a:r>
              <a:rPr lang="ru-RU" sz="1600" dirty="0">
                <a:solidFill>
                  <a:srgbClr val="0070C0"/>
                </a:solidFill>
              </a:rPr>
              <a:t>, Е.А. </a:t>
            </a:r>
            <a:r>
              <a:rPr lang="ru-RU" sz="1600" dirty="0" err="1">
                <a:solidFill>
                  <a:srgbClr val="0070C0"/>
                </a:solidFill>
              </a:rPr>
              <a:t>Стребелевой</a:t>
            </a:r>
            <a:r>
              <a:rPr lang="ru-RU" sz="1600" dirty="0">
                <a:solidFill>
                  <a:srgbClr val="0070C0"/>
                </a:solidFill>
              </a:rPr>
              <a:t> «</a:t>
            </a:r>
            <a:r>
              <a:rPr lang="ru-RU" sz="1600" dirty="0" err="1">
                <a:solidFill>
                  <a:srgbClr val="0070C0"/>
                </a:solidFill>
              </a:rPr>
              <a:t>Коррекционно</a:t>
            </a:r>
            <a:r>
              <a:rPr lang="ru-RU" sz="1600" dirty="0">
                <a:solidFill>
                  <a:srgbClr val="0070C0"/>
                </a:solidFill>
              </a:rPr>
              <a:t> – развивающее обучение и воспитание» </a:t>
            </a:r>
            <a:endParaRPr lang="ru-RU" sz="1600" dirty="0" smtClean="0">
              <a:solidFill>
                <a:srgbClr val="0070C0"/>
              </a:solidFill>
            </a:endParaRPr>
          </a:p>
          <a:p>
            <a:r>
              <a:rPr lang="ru-RU" sz="2400" dirty="0" smtClean="0">
                <a:solidFill>
                  <a:schemeClr val="tx2"/>
                </a:solidFill>
                <a:latin typeface="Comic Sans MS" pitchFamily="66" charset="0"/>
                <a:ea typeface="+mj-ea"/>
                <a:cs typeface="+mj-cs"/>
              </a:rPr>
              <a:t>Социальный педагог</a:t>
            </a:r>
          </a:p>
          <a:p>
            <a:pPr algn="l"/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  <a:p>
            <a:endParaRPr lang="ru-RU" sz="2400" dirty="0" smtClean="0">
              <a:solidFill>
                <a:schemeClr val="tx2"/>
              </a:solidFill>
              <a:latin typeface="Comic Sans MS" pitchFamily="66" charset="0"/>
              <a:ea typeface="+mj-ea"/>
              <a:cs typeface="+mj-cs"/>
            </a:endParaRPr>
          </a:p>
        </p:txBody>
      </p:sp>
      <p:pic>
        <p:nvPicPr>
          <p:cNvPr id="9" name="Объект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066256" y="1143000"/>
            <a:ext cx="3716577" cy="55748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Объект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9107" y="1143000"/>
            <a:ext cx="3701493" cy="55522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645157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" y="1074241"/>
            <a:ext cx="7961312" cy="53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95400" y="6273225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5280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" y="1039794"/>
            <a:ext cx="7961312" cy="53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295400" y="6273908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468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" y="1074241"/>
            <a:ext cx="7961312" cy="53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5" name="Прямоугольник 4"/>
          <p:cNvSpPr/>
          <p:nvPr/>
        </p:nvSpPr>
        <p:spPr>
          <a:xfrm>
            <a:off x="1295400" y="6273908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5621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/>
        </p:nvSpPr>
        <p:spPr>
          <a:xfrm>
            <a:off x="1167008" y="304800"/>
            <a:ext cx="771190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4400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«Песочная терапия</a:t>
            </a:r>
            <a:r>
              <a:rPr lang="ru-RU" sz="4400" dirty="0" smtClean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 </a:t>
            </a:r>
            <a:endParaRPr lang="ru-RU" sz="4400" dirty="0">
              <a:solidFill>
                <a:srgbClr val="0070C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Объект 2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03" y="990600"/>
            <a:ext cx="7961312" cy="530754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414353" y="6286661"/>
            <a:ext cx="77119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Планшет для рисования песком</a:t>
            </a:r>
            <a:endParaRPr lang="ru-RU" sz="32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11990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437TGp_bizpeople_light_ani">
  <a:themeElements>
    <a:clrScheme name="437TGp_bizpeople_light_ani 1">
      <a:dk1>
        <a:srgbClr val="30311D"/>
      </a:dk1>
      <a:lt1>
        <a:srgbClr val="FFFFFF"/>
      </a:lt1>
      <a:dk2>
        <a:srgbClr val="003366"/>
      </a:dk2>
      <a:lt2>
        <a:srgbClr val="DDDDDD"/>
      </a:lt2>
      <a:accent1>
        <a:srgbClr val="7E52CC"/>
      </a:accent1>
      <a:accent2>
        <a:srgbClr val="4A9ACC"/>
      </a:accent2>
      <a:accent3>
        <a:srgbClr val="FFFFFF"/>
      </a:accent3>
      <a:accent4>
        <a:srgbClr val="272817"/>
      </a:accent4>
      <a:accent5>
        <a:srgbClr val="C0B3E2"/>
      </a:accent5>
      <a:accent6>
        <a:srgbClr val="428BB9"/>
      </a:accent6>
      <a:hlink>
        <a:srgbClr val="4582A7"/>
      </a:hlink>
      <a:folHlink>
        <a:srgbClr val="B2AF7A"/>
      </a:folHlink>
    </a:clrScheme>
    <a:fontScheme name="437TGp_bizpeople_light_ani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rgbClr val="FFFFFF"/>
        </a:solidFill>
        <a:ln w="28575" cap="flat" cmpd="sng" algn="ctr">
          <a:solidFill>
            <a:srgbClr val="FFFFFF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ctr" anchorCtr="0" compatLnSpc="1">
        <a:prstTxWarp prst="textNoShape">
          <a:avLst/>
        </a:prstTxWarp>
      </a:bodyPr>
      <a:lstStyle>
        <a:defPPr marL="0" marR="0" indent="0" algn="ctr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ru-RU" sz="1800" b="1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437TGp_bizpeople_light_ani 1">
        <a:dk1>
          <a:srgbClr val="30311D"/>
        </a:dk1>
        <a:lt1>
          <a:srgbClr val="FFFFFF"/>
        </a:lt1>
        <a:dk2>
          <a:srgbClr val="003366"/>
        </a:dk2>
        <a:lt2>
          <a:srgbClr val="DDDDDD"/>
        </a:lt2>
        <a:accent1>
          <a:srgbClr val="7E52CC"/>
        </a:accent1>
        <a:accent2>
          <a:srgbClr val="4A9ACC"/>
        </a:accent2>
        <a:accent3>
          <a:srgbClr val="FFFFFF"/>
        </a:accent3>
        <a:accent4>
          <a:srgbClr val="272817"/>
        </a:accent4>
        <a:accent5>
          <a:srgbClr val="C0B3E2"/>
        </a:accent5>
        <a:accent6>
          <a:srgbClr val="428BB9"/>
        </a:accent6>
        <a:hlink>
          <a:srgbClr val="4582A7"/>
        </a:hlink>
        <a:folHlink>
          <a:srgbClr val="B2AF7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2">
        <a:dk1>
          <a:srgbClr val="000000"/>
        </a:dk1>
        <a:lt1>
          <a:srgbClr val="FFFFFF"/>
        </a:lt1>
        <a:dk2>
          <a:srgbClr val="702424"/>
        </a:dk2>
        <a:lt2>
          <a:srgbClr val="C0C0C0"/>
        </a:lt2>
        <a:accent1>
          <a:srgbClr val="54BBBE"/>
        </a:accent1>
        <a:accent2>
          <a:srgbClr val="E49514"/>
        </a:accent2>
        <a:accent3>
          <a:srgbClr val="FFFFFF"/>
        </a:accent3>
        <a:accent4>
          <a:srgbClr val="000000"/>
        </a:accent4>
        <a:accent5>
          <a:srgbClr val="B3DADB"/>
        </a:accent5>
        <a:accent6>
          <a:srgbClr val="CF8711"/>
        </a:accent6>
        <a:hlink>
          <a:srgbClr val="6C9A42"/>
        </a:hlink>
        <a:folHlink>
          <a:srgbClr val="82ABB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437TGp_bizpeople_light_ani 3">
        <a:dk1>
          <a:srgbClr val="003366"/>
        </a:dk1>
        <a:lt1>
          <a:srgbClr val="FFFFFF"/>
        </a:lt1>
        <a:dk2>
          <a:srgbClr val="000000"/>
        </a:dk2>
        <a:lt2>
          <a:srgbClr val="DDDDDD"/>
        </a:lt2>
        <a:accent1>
          <a:srgbClr val="438ACB"/>
        </a:accent1>
        <a:accent2>
          <a:srgbClr val="32A287"/>
        </a:accent2>
        <a:accent3>
          <a:srgbClr val="FFFFFF"/>
        </a:accent3>
        <a:accent4>
          <a:srgbClr val="002A56"/>
        </a:accent4>
        <a:accent5>
          <a:srgbClr val="B0C4E2"/>
        </a:accent5>
        <a:accent6>
          <a:srgbClr val="2C927A"/>
        </a:accent6>
        <a:hlink>
          <a:srgbClr val="729943"/>
        </a:hlink>
        <a:folHlink>
          <a:srgbClr val="82B4BE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Тема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437TGp_bizpeople_light_ani</Template>
  <TotalTime>1457</TotalTime>
  <Words>694</Words>
  <Application>Microsoft Office PowerPoint</Application>
  <PresentationFormat>Экран (4:3)</PresentationFormat>
  <Paragraphs>206</Paragraphs>
  <Slides>50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50</vt:i4>
      </vt:variant>
    </vt:vector>
  </HeadingPairs>
  <TitlesOfParts>
    <vt:vector size="51" baseType="lpstr">
      <vt:lpstr>437TGp_bizpeople_light_ani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«Су – Джок терапия»</vt:lpstr>
      <vt:lpstr>«Су – Джок терапия»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Интерактивная свето-звуковая панель «Аудиорадуга»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Интерактивная свето-звуковая панель «Ферма»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Администратор</dc:creator>
  <cp:lastModifiedBy>VerbickayaAV</cp:lastModifiedBy>
  <cp:revision>161</cp:revision>
  <cp:lastPrinted>2019-04-01T11:34:32Z</cp:lastPrinted>
  <dcterms:created xsi:type="dcterms:W3CDTF">1601-01-01T00:00:00Z</dcterms:created>
  <dcterms:modified xsi:type="dcterms:W3CDTF">2020-11-20T11:23:15Z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Version">
    <vt:i4>1</vt:i4>
  </property>
</Properties>
</file>