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91" r:id="rId2"/>
    <p:sldId id="279" r:id="rId3"/>
    <p:sldId id="299" r:id="rId4"/>
    <p:sldId id="257" r:id="rId5"/>
    <p:sldId id="302" r:id="rId6"/>
    <p:sldId id="284" r:id="rId7"/>
    <p:sldId id="290" r:id="rId8"/>
    <p:sldId id="289" r:id="rId9"/>
    <p:sldId id="294" r:id="rId10"/>
    <p:sldId id="303" r:id="rId11"/>
    <p:sldId id="304" r:id="rId12"/>
    <p:sldId id="300" r:id="rId13"/>
    <p:sldId id="262" r:id="rId14"/>
    <p:sldId id="286" r:id="rId15"/>
    <p:sldId id="305" r:id="rId16"/>
    <p:sldId id="314" r:id="rId17"/>
    <p:sldId id="311" r:id="rId18"/>
    <p:sldId id="31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668EE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46" d="100"/>
          <a:sy n="46" d="100"/>
        </p:scale>
        <p:origin x="-11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2DAD6-68D6-43A0-8876-AE8C21365DC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5C7AB53F-EC3C-40F4-9E91-77D3039D4093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ресурсы лицея</a:t>
          </a:r>
          <a:endParaRPr lang="ru-RU" sz="24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A661F-54A2-4050-AE4C-ED82A20EBFB5}" type="parTrans" cxnId="{1BE47F2E-BA41-4BEA-89AE-66970E9DFF4D}">
      <dgm:prSet/>
      <dgm:spPr/>
      <dgm:t>
        <a:bodyPr/>
        <a:lstStyle/>
        <a:p>
          <a:endParaRPr lang="ru-RU" b="1"/>
        </a:p>
      </dgm:t>
    </dgm:pt>
    <dgm:pt modelId="{45707945-E8F8-48FE-9B7D-92E4476F783D}" type="sibTrans" cxnId="{1BE47F2E-BA41-4BEA-89AE-66970E9DFF4D}">
      <dgm:prSet/>
      <dgm:spPr/>
      <dgm:t>
        <a:bodyPr/>
        <a:lstStyle/>
        <a:p>
          <a:endParaRPr lang="ru-RU" b="1"/>
        </a:p>
      </dgm:t>
    </dgm:pt>
    <dgm:pt modelId="{01E65EE1-AED9-4610-B550-048D1D6E02F9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БАМиЖТ</a:t>
          </a:r>
          <a:r>
            <a:rPr lang="ru-RU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(и ж/д колледж)  г. Тынды</a:t>
          </a:r>
          <a:endParaRPr lang="ru-RU" sz="2400" b="1" dirty="0">
            <a:solidFill>
              <a:srgbClr val="000066"/>
            </a:solidFill>
          </a:endParaRPr>
        </a:p>
      </dgm:t>
    </dgm:pt>
    <dgm:pt modelId="{B005594B-4A6B-46B1-AEB6-B6209E97407D}" type="parTrans" cxnId="{7C1189FE-3A5C-495B-9D39-BC4E91437507}">
      <dgm:prSet/>
      <dgm:spPr/>
      <dgm:t>
        <a:bodyPr/>
        <a:lstStyle/>
        <a:p>
          <a:endParaRPr lang="ru-RU" b="1"/>
        </a:p>
      </dgm:t>
    </dgm:pt>
    <dgm:pt modelId="{C62F3554-6579-4200-B6BD-0B79EF9E87C5}" type="sibTrans" cxnId="{7C1189FE-3A5C-495B-9D39-BC4E91437507}">
      <dgm:prSet/>
      <dgm:spPr/>
      <dgm:t>
        <a:bodyPr/>
        <a:lstStyle/>
        <a:p>
          <a:endParaRPr lang="ru-RU" b="1"/>
        </a:p>
      </dgm:t>
    </dgm:pt>
    <dgm:pt modelId="{7BA0E2D3-FC0F-40F9-A83D-FFBAF3422C94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Тындинское</a:t>
          </a:r>
          <a:r>
            <a:rPr lang="ru-RU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отделение Дальневосточной железной дороги  (Учебный центр)</a:t>
          </a:r>
          <a:endParaRPr lang="ru-RU" sz="24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1D38F-B4F3-4AB6-A22F-853B66D5105D}" type="parTrans" cxnId="{8C0D1C1B-B080-4FF8-911D-79693AE76FDE}">
      <dgm:prSet/>
      <dgm:spPr/>
      <dgm:t>
        <a:bodyPr/>
        <a:lstStyle/>
        <a:p>
          <a:endParaRPr lang="ru-RU" b="1"/>
        </a:p>
      </dgm:t>
    </dgm:pt>
    <dgm:pt modelId="{39B6FBBF-19D6-4C5A-8EB5-489001857983}" type="sibTrans" cxnId="{8C0D1C1B-B080-4FF8-911D-79693AE76FDE}">
      <dgm:prSet/>
      <dgm:spPr/>
      <dgm:t>
        <a:bodyPr/>
        <a:lstStyle/>
        <a:p>
          <a:endParaRPr lang="ru-RU" b="1"/>
        </a:p>
      </dgm:t>
    </dgm:pt>
    <dgm:pt modelId="{A41F32F3-D091-416B-92E7-0D9D5186A3B3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Малая детская железная дорога ДВДЖД                   г. Хабаровска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rgbClr val="000066"/>
            </a:solidFill>
          </a:endParaRPr>
        </a:p>
      </dgm:t>
    </dgm:pt>
    <dgm:pt modelId="{6ECDA86D-362E-4788-B726-4B38C5AD8A4F}" type="parTrans" cxnId="{BB139046-6F7A-4FC8-9168-A81B981E370D}">
      <dgm:prSet/>
      <dgm:spPr/>
      <dgm:t>
        <a:bodyPr/>
        <a:lstStyle/>
        <a:p>
          <a:endParaRPr lang="ru-RU" b="1"/>
        </a:p>
      </dgm:t>
    </dgm:pt>
    <dgm:pt modelId="{E438CCDD-AA4E-4FA8-ADD0-6EFC71AC9334}" type="sibTrans" cxnId="{BB139046-6F7A-4FC8-9168-A81B981E370D}">
      <dgm:prSet/>
      <dgm:spPr/>
      <dgm:t>
        <a:bodyPr/>
        <a:lstStyle/>
        <a:p>
          <a:endParaRPr lang="ru-RU" b="1"/>
        </a:p>
      </dgm:t>
    </dgm:pt>
    <dgm:pt modelId="{7E3ABDC3-976E-4C63-9315-F8A4D3845C66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ДВГУПС</a:t>
          </a:r>
          <a:endParaRPr lang="ru-RU" sz="24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5C929B-6355-434A-B47E-E0DBAE44B324}" type="parTrans" cxnId="{E5153300-EB19-4B64-80DA-B7425054BFF1}">
      <dgm:prSet/>
      <dgm:spPr/>
      <dgm:t>
        <a:bodyPr/>
        <a:lstStyle/>
        <a:p>
          <a:endParaRPr lang="ru-RU" b="1"/>
        </a:p>
      </dgm:t>
    </dgm:pt>
    <dgm:pt modelId="{C683C924-8ED7-49BB-920C-081A1A4F871D}" type="sibTrans" cxnId="{E5153300-EB19-4B64-80DA-B7425054BFF1}">
      <dgm:prSet/>
      <dgm:spPr/>
      <dgm:t>
        <a:bodyPr/>
        <a:lstStyle/>
        <a:p>
          <a:endParaRPr lang="ru-RU" b="1"/>
        </a:p>
      </dgm:t>
    </dgm:pt>
    <dgm:pt modelId="{4EB45580-1401-447A-9A6F-1D96805B8DCA}" type="pres">
      <dgm:prSet presAssocID="{9242DAD6-68D6-43A0-8876-AE8C21365DC4}" presName="Name0" presStyleCnt="0">
        <dgm:presLayoutVars>
          <dgm:chMax val="7"/>
          <dgm:chPref val="7"/>
          <dgm:dir/>
        </dgm:presLayoutVars>
      </dgm:prSet>
      <dgm:spPr/>
    </dgm:pt>
    <dgm:pt modelId="{5DACB0C6-CB5B-4EBF-A123-BA4067E8C9B1}" type="pres">
      <dgm:prSet presAssocID="{9242DAD6-68D6-43A0-8876-AE8C21365DC4}" presName="Name1" presStyleCnt="0"/>
      <dgm:spPr/>
    </dgm:pt>
    <dgm:pt modelId="{219F5B35-4E66-4B64-BD2A-4F6FE12B5B04}" type="pres">
      <dgm:prSet presAssocID="{9242DAD6-68D6-43A0-8876-AE8C21365DC4}" presName="cycle" presStyleCnt="0"/>
      <dgm:spPr/>
    </dgm:pt>
    <dgm:pt modelId="{A0E0268A-B47F-4DB7-A56F-BD36997AA240}" type="pres">
      <dgm:prSet presAssocID="{9242DAD6-68D6-43A0-8876-AE8C21365DC4}" presName="srcNode" presStyleLbl="node1" presStyleIdx="0" presStyleCnt="5"/>
      <dgm:spPr/>
    </dgm:pt>
    <dgm:pt modelId="{8B2C41DD-E090-479C-A6D6-1A8F6F810165}" type="pres">
      <dgm:prSet presAssocID="{9242DAD6-68D6-43A0-8876-AE8C21365DC4}" presName="conn" presStyleLbl="parChTrans1D2" presStyleIdx="0" presStyleCnt="1"/>
      <dgm:spPr/>
      <dgm:t>
        <a:bodyPr/>
        <a:lstStyle/>
        <a:p>
          <a:endParaRPr lang="ru-RU"/>
        </a:p>
      </dgm:t>
    </dgm:pt>
    <dgm:pt modelId="{E6AE2192-ACB9-40C7-8745-3E7FA1FF5AA6}" type="pres">
      <dgm:prSet presAssocID="{9242DAD6-68D6-43A0-8876-AE8C21365DC4}" presName="extraNode" presStyleLbl="node1" presStyleIdx="0" presStyleCnt="5"/>
      <dgm:spPr/>
    </dgm:pt>
    <dgm:pt modelId="{FF74C6C0-8F34-498D-BB05-F4804FDD0DB1}" type="pres">
      <dgm:prSet presAssocID="{9242DAD6-68D6-43A0-8876-AE8C21365DC4}" presName="dstNode" presStyleLbl="node1" presStyleIdx="0" presStyleCnt="5"/>
      <dgm:spPr/>
    </dgm:pt>
    <dgm:pt modelId="{C16BC018-7276-4F0C-B080-0D7246110EF5}" type="pres">
      <dgm:prSet presAssocID="{5C7AB53F-EC3C-40F4-9E91-77D3039D40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5D8A1-3B9B-459B-A1D3-7C811661A105}" type="pres">
      <dgm:prSet presAssocID="{5C7AB53F-EC3C-40F4-9E91-77D3039D4093}" presName="accent_1" presStyleCnt="0"/>
      <dgm:spPr/>
    </dgm:pt>
    <dgm:pt modelId="{5C3AC07F-4D87-49F6-ABDF-6BC69B678E22}" type="pres">
      <dgm:prSet presAssocID="{5C7AB53F-EC3C-40F4-9E91-77D3039D4093}" presName="accentRepeatNode" presStyleLbl="solidFgAcc1" presStyleIdx="0" presStyleCnt="5"/>
      <dgm:spPr>
        <a:solidFill>
          <a:srgbClr val="00B0F0"/>
        </a:solidFill>
      </dgm:spPr>
    </dgm:pt>
    <dgm:pt modelId="{EEAE0F20-B3B5-4E42-93ED-8B08AD1818D0}" type="pres">
      <dgm:prSet presAssocID="{01E65EE1-AED9-4610-B550-048D1D6E02F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5F29C-67F1-4C9B-BB26-15CD40EC419F}" type="pres">
      <dgm:prSet presAssocID="{01E65EE1-AED9-4610-B550-048D1D6E02F9}" presName="accent_2" presStyleCnt="0"/>
      <dgm:spPr/>
    </dgm:pt>
    <dgm:pt modelId="{A43039C9-E912-4384-B251-2E6F38D9949B}" type="pres">
      <dgm:prSet presAssocID="{01E65EE1-AED9-4610-B550-048D1D6E02F9}" presName="accentRepeatNode" presStyleLbl="solidFgAcc1" presStyleIdx="1" presStyleCnt="5"/>
      <dgm:spPr>
        <a:solidFill>
          <a:srgbClr val="00B0F0"/>
        </a:solidFill>
      </dgm:spPr>
    </dgm:pt>
    <dgm:pt modelId="{FB83F83A-3E7D-44D5-A60A-BB89B97941BA}" type="pres">
      <dgm:prSet presAssocID="{7BA0E2D3-FC0F-40F9-A83D-FFBAF3422C9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59DEE-A1E2-4046-9BEF-C85CF9D946E2}" type="pres">
      <dgm:prSet presAssocID="{7BA0E2D3-FC0F-40F9-A83D-FFBAF3422C94}" presName="accent_3" presStyleCnt="0"/>
      <dgm:spPr/>
    </dgm:pt>
    <dgm:pt modelId="{AF76D014-99E5-4EB7-B85C-DDA57DFC601D}" type="pres">
      <dgm:prSet presAssocID="{7BA0E2D3-FC0F-40F9-A83D-FFBAF3422C94}" presName="accentRepeatNode" presStyleLbl="solidFgAcc1" presStyleIdx="2" presStyleCnt="5"/>
      <dgm:spPr>
        <a:solidFill>
          <a:srgbClr val="00B0F0"/>
        </a:solidFill>
      </dgm:spPr>
    </dgm:pt>
    <dgm:pt modelId="{221C3B10-954B-4CFA-B38C-366ADEFB9E13}" type="pres">
      <dgm:prSet presAssocID="{A41F32F3-D091-416B-92E7-0D9D5186A3B3}" presName="text_4" presStyleLbl="node1" presStyleIdx="3" presStyleCnt="5" custScaleY="136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7909A-4D3E-4303-8B61-126117677C88}" type="pres">
      <dgm:prSet presAssocID="{A41F32F3-D091-416B-92E7-0D9D5186A3B3}" presName="accent_4" presStyleCnt="0"/>
      <dgm:spPr/>
    </dgm:pt>
    <dgm:pt modelId="{FE5479BD-1328-4C61-94C2-F222C6304011}" type="pres">
      <dgm:prSet presAssocID="{A41F32F3-D091-416B-92E7-0D9D5186A3B3}" presName="accentRepeatNode" presStyleLbl="solidFgAcc1" presStyleIdx="3" presStyleCnt="5"/>
      <dgm:spPr>
        <a:solidFill>
          <a:srgbClr val="00B0F0"/>
        </a:solidFill>
      </dgm:spPr>
    </dgm:pt>
    <dgm:pt modelId="{78A29B35-02B8-41AE-878F-E72B48F8C5F8}" type="pres">
      <dgm:prSet presAssocID="{7E3ABDC3-976E-4C63-9315-F8A4D3845C6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618D0-AC4E-4945-9FED-C6E76B2A3AAE}" type="pres">
      <dgm:prSet presAssocID="{7E3ABDC3-976E-4C63-9315-F8A4D3845C66}" presName="accent_5" presStyleCnt="0"/>
      <dgm:spPr/>
    </dgm:pt>
    <dgm:pt modelId="{C0356F17-B54F-4958-9E76-443054DD8909}" type="pres">
      <dgm:prSet presAssocID="{7E3ABDC3-976E-4C63-9315-F8A4D3845C66}" presName="accentRepeatNode" presStyleLbl="solidFgAcc1" presStyleIdx="4" presStyleCnt="5"/>
      <dgm:spPr>
        <a:solidFill>
          <a:srgbClr val="00B0F0"/>
        </a:solidFill>
      </dgm:spPr>
    </dgm:pt>
  </dgm:ptLst>
  <dgm:cxnLst>
    <dgm:cxn modelId="{7C1189FE-3A5C-495B-9D39-BC4E91437507}" srcId="{9242DAD6-68D6-43A0-8876-AE8C21365DC4}" destId="{01E65EE1-AED9-4610-B550-048D1D6E02F9}" srcOrd="1" destOrd="0" parTransId="{B005594B-4A6B-46B1-AEB6-B6209E97407D}" sibTransId="{C62F3554-6579-4200-B6BD-0B79EF9E87C5}"/>
    <dgm:cxn modelId="{AF09B7BD-76F7-4029-BCA9-992255240CA1}" type="presOf" srcId="{9242DAD6-68D6-43A0-8876-AE8C21365DC4}" destId="{4EB45580-1401-447A-9A6F-1D96805B8DCA}" srcOrd="0" destOrd="0" presId="urn:microsoft.com/office/officeart/2008/layout/VerticalCurvedList"/>
    <dgm:cxn modelId="{1845D837-1D0A-4E64-89F6-6371786BE412}" type="presOf" srcId="{7E3ABDC3-976E-4C63-9315-F8A4D3845C66}" destId="{78A29B35-02B8-41AE-878F-E72B48F8C5F8}" srcOrd="0" destOrd="0" presId="urn:microsoft.com/office/officeart/2008/layout/VerticalCurvedList"/>
    <dgm:cxn modelId="{1BE47F2E-BA41-4BEA-89AE-66970E9DFF4D}" srcId="{9242DAD6-68D6-43A0-8876-AE8C21365DC4}" destId="{5C7AB53F-EC3C-40F4-9E91-77D3039D4093}" srcOrd="0" destOrd="0" parTransId="{671A661F-54A2-4050-AE4C-ED82A20EBFB5}" sibTransId="{45707945-E8F8-48FE-9B7D-92E4476F783D}"/>
    <dgm:cxn modelId="{174F1D9E-D9A7-40B6-967C-D2C69106BD02}" type="presOf" srcId="{45707945-E8F8-48FE-9B7D-92E4476F783D}" destId="{8B2C41DD-E090-479C-A6D6-1A8F6F810165}" srcOrd="0" destOrd="0" presId="urn:microsoft.com/office/officeart/2008/layout/VerticalCurvedList"/>
    <dgm:cxn modelId="{8C0D1C1B-B080-4FF8-911D-79693AE76FDE}" srcId="{9242DAD6-68D6-43A0-8876-AE8C21365DC4}" destId="{7BA0E2D3-FC0F-40F9-A83D-FFBAF3422C94}" srcOrd="2" destOrd="0" parTransId="{CC31D38F-B4F3-4AB6-A22F-853B66D5105D}" sibTransId="{39B6FBBF-19D6-4C5A-8EB5-489001857983}"/>
    <dgm:cxn modelId="{7085D5D9-E463-4494-BBC5-CBE8F26947E8}" type="presOf" srcId="{A41F32F3-D091-416B-92E7-0D9D5186A3B3}" destId="{221C3B10-954B-4CFA-B38C-366ADEFB9E13}" srcOrd="0" destOrd="0" presId="urn:microsoft.com/office/officeart/2008/layout/VerticalCurvedList"/>
    <dgm:cxn modelId="{5140D31B-DB98-4E12-8640-AA8C7D695107}" type="presOf" srcId="{7BA0E2D3-FC0F-40F9-A83D-FFBAF3422C94}" destId="{FB83F83A-3E7D-44D5-A60A-BB89B97941BA}" srcOrd="0" destOrd="0" presId="urn:microsoft.com/office/officeart/2008/layout/VerticalCurvedList"/>
    <dgm:cxn modelId="{2138AD4A-1A7E-4C2F-9F1F-B1767756DE6D}" type="presOf" srcId="{01E65EE1-AED9-4610-B550-048D1D6E02F9}" destId="{EEAE0F20-B3B5-4E42-93ED-8B08AD1818D0}" srcOrd="0" destOrd="0" presId="urn:microsoft.com/office/officeart/2008/layout/VerticalCurvedList"/>
    <dgm:cxn modelId="{5C60343B-A7B5-40D9-9369-64E820A9FEF2}" type="presOf" srcId="{5C7AB53F-EC3C-40F4-9E91-77D3039D4093}" destId="{C16BC018-7276-4F0C-B080-0D7246110EF5}" srcOrd="0" destOrd="0" presId="urn:microsoft.com/office/officeart/2008/layout/VerticalCurvedList"/>
    <dgm:cxn modelId="{BB139046-6F7A-4FC8-9168-A81B981E370D}" srcId="{9242DAD6-68D6-43A0-8876-AE8C21365DC4}" destId="{A41F32F3-D091-416B-92E7-0D9D5186A3B3}" srcOrd="3" destOrd="0" parTransId="{6ECDA86D-362E-4788-B726-4B38C5AD8A4F}" sibTransId="{E438CCDD-AA4E-4FA8-ADD0-6EFC71AC9334}"/>
    <dgm:cxn modelId="{E5153300-EB19-4B64-80DA-B7425054BFF1}" srcId="{9242DAD6-68D6-43A0-8876-AE8C21365DC4}" destId="{7E3ABDC3-976E-4C63-9315-F8A4D3845C66}" srcOrd="4" destOrd="0" parTransId="{105C929B-6355-434A-B47E-E0DBAE44B324}" sibTransId="{C683C924-8ED7-49BB-920C-081A1A4F871D}"/>
    <dgm:cxn modelId="{B15838E4-6810-4E7B-B44E-46B61455919F}" type="presParOf" srcId="{4EB45580-1401-447A-9A6F-1D96805B8DCA}" destId="{5DACB0C6-CB5B-4EBF-A123-BA4067E8C9B1}" srcOrd="0" destOrd="0" presId="urn:microsoft.com/office/officeart/2008/layout/VerticalCurvedList"/>
    <dgm:cxn modelId="{63D9E9E2-B581-42B0-A876-DB2723651165}" type="presParOf" srcId="{5DACB0C6-CB5B-4EBF-A123-BA4067E8C9B1}" destId="{219F5B35-4E66-4B64-BD2A-4F6FE12B5B04}" srcOrd="0" destOrd="0" presId="urn:microsoft.com/office/officeart/2008/layout/VerticalCurvedList"/>
    <dgm:cxn modelId="{FE14FD70-A45B-43DB-B248-E1659F7BC219}" type="presParOf" srcId="{219F5B35-4E66-4B64-BD2A-4F6FE12B5B04}" destId="{A0E0268A-B47F-4DB7-A56F-BD36997AA240}" srcOrd="0" destOrd="0" presId="urn:microsoft.com/office/officeart/2008/layout/VerticalCurvedList"/>
    <dgm:cxn modelId="{CFECC057-60D9-49A5-B633-095C8F9AFFDE}" type="presParOf" srcId="{219F5B35-4E66-4B64-BD2A-4F6FE12B5B04}" destId="{8B2C41DD-E090-479C-A6D6-1A8F6F810165}" srcOrd="1" destOrd="0" presId="urn:microsoft.com/office/officeart/2008/layout/VerticalCurvedList"/>
    <dgm:cxn modelId="{ED6D58BD-022F-4D7A-A571-EC0F98417937}" type="presParOf" srcId="{219F5B35-4E66-4B64-BD2A-4F6FE12B5B04}" destId="{E6AE2192-ACB9-40C7-8745-3E7FA1FF5AA6}" srcOrd="2" destOrd="0" presId="urn:microsoft.com/office/officeart/2008/layout/VerticalCurvedList"/>
    <dgm:cxn modelId="{95BC06A2-1864-44D2-A4F1-AAE85DF84820}" type="presParOf" srcId="{219F5B35-4E66-4B64-BD2A-4F6FE12B5B04}" destId="{FF74C6C0-8F34-498D-BB05-F4804FDD0DB1}" srcOrd="3" destOrd="0" presId="urn:microsoft.com/office/officeart/2008/layout/VerticalCurvedList"/>
    <dgm:cxn modelId="{1F9622DF-7254-48CA-98A5-AAB29CE0CDA7}" type="presParOf" srcId="{5DACB0C6-CB5B-4EBF-A123-BA4067E8C9B1}" destId="{C16BC018-7276-4F0C-B080-0D7246110EF5}" srcOrd="1" destOrd="0" presId="urn:microsoft.com/office/officeart/2008/layout/VerticalCurvedList"/>
    <dgm:cxn modelId="{E9028D5C-1985-41A6-BB73-64CB3D6C2151}" type="presParOf" srcId="{5DACB0C6-CB5B-4EBF-A123-BA4067E8C9B1}" destId="{D995D8A1-3B9B-459B-A1D3-7C811661A105}" srcOrd="2" destOrd="0" presId="urn:microsoft.com/office/officeart/2008/layout/VerticalCurvedList"/>
    <dgm:cxn modelId="{181B5415-E85F-420E-98BD-96E1C429C741}" type="presParOf" srcId="{D995D8A1-3B9B-459B-A1D3-7C811661A105}" destId="{5C3AC07F-4D87-49F6-ABDF-6BC69B678E22}" srcOrd="0" destOrd="0" presId="urn:microsoft.com/office/officeart/2008/layout/VerticalCurvedList"/>
    <dgm:cxn modelId="{B112DDFC-98D6-4DFC-9677-6F97B0BFA33E}" type="presParOf" srcId="{5DACB0C6-CB5B-4EBF-A123-BA4067E8C9B1}" destId="{EEAE0F20-B3B5-4E42-93ED-8B08AD1818D0}" srcOrd="3" destOrd="0" presId="urn:microsoft.com/office/officeart/2008/layout/VerticalCurvedList"/>
    <dgm:cxn modelId="{2A7EB1C7-0235-416B-92E7-37404B4213A3}" type="presParOf" srcId="{5DACB0C6-CB5B-4EBF-A123-BA4067E8C9B1}" destId="{90A5F29C-67F1-4C9B-BB26-15CD40EC419F}" srcOrd="4" destOrd="0" presId="urn:microsoft.com/office/officeart/2008/layout/VerticalCurvedList"/>
    <dgm:cxn modelId="{3617D722-EDF7-4BC6-9D83-7AB905350AEA}" type="presParOf" srcId="{90A5F29C-67F1-4C9B-BB26-15CD40EC419F}" destId="{A43039C9-E912-4384-B251-2E6F38D9949B}" srcOrd="0" destOrd="0" presId="urn:microsoft.com/office/officeart/2008/layout/VerticalCurvedList"/>
    <dgm:cxn modelId="{9AC314A8-2CC8-41B5-86B2-5547576257E4}" type="presParOf" srcId="{5DACB0C6-CB5B-4EBF-A123-BA4067E8C9B1}" destId="{FB83F83A-3E7D-44D5-A60A-BB89B97941BA}" srcOrd="5" destOrd="0" presId="urn:microsoft.com/office/officeart/2008/layout/VerticalCurvedList"/>
    <dgm:cxn modelId="{EC41B16E-54F6-427C-80BF-B9E377804854}" type="presParOf" srcId="{5DACB0C6-CB5B-4EBF-A123-BA4067E8C9B1}" destId="{5DA59DEE-A1E2-4046-9BEF-C85CF9D946E2}" srcOrd="6" destOrd="0" presId="urn:microsoft.com/office/officeart/2008/layout/VerticalCurvedList"/>
    <dgm:cxn modelId="{A38CBAFA-0E4E-49A4-A3F7-8FB9092C01DB}" type="presParOf" srcId="{5DA59DEE-A1E2-4046-9BEF-C85CF9D946E2}" destId="{AF76D014-99E5-4EB7-B85C-DDA57DFC601D}" srcOrd="0" destOrd="0" presId="urn:microsoft.com/office/officeart/2008/layout/VerticalCurvedList"/>
    <dgm:cxn modelId="{0EECBECD-36E1-4496-86BB-306A013EBE35}" type="presParOf" srcId="{5DACB0C6-CB5B-4EBF-A123-BA4067E8C9B1}" destId="{221C3B10-954B-4CFA-B38C-366ADEFB9E13}" srcOrd="7" destOrd="0" presId="urn:microsoft.com/office/officeart/2008/layout/VerticalCurvedList"/>
    <dgm:cxn modelId="{CC39717D-3FDE-4716-AC9E-BF86BBE4A6B0}" type="presParOf" srcId="{5DACB0C6-CB5B-4EBF-A123-BA4067E8C9B1}" destId="{E007909A-4D3E-4303-8B61-126117677C88}" srcOrd="8" destOrd="0" presId="urn:microsoft.com/office/officeart/2008/layout/VerticalCurvedList"/>
    <dgm:cxn modelId="{40BE5521-7291-4385-869D-6B624951ED57}" type="presParOf" srcId="{E007909A-4D3E-4303-8B61-126117677C88}" destId="{FE5479BD-1328-4C61-94C2-F222C6304011}" srcOrd="0" destOrd="0" presId="urn:microsoft.com/office/officeart/2008/layout/VerticalCurvedList"/>
    <dgm:cxn modelId="{D3CD88C3-0051-4ADB-BA9A-008B6C08F31D}" type="presParOf" srcId="{5DACB0C6-CB5B-4EBF-A123-BA4067E8C9B1}" destId="{78A29B35-02B8-41AE-878F-E72B48F8C5F8}" srcOrd="9" destOrd="0" presId="urn:microsoft.com/office/officeart/2008/layout/VerticalCurvedList"/>
    <dgm:cxn modelId="{D08911FA-6173-48BA-828F-65D8E0D863E3}" type="presParOf" srcId="{5DACB0C6-CB5B-4EBF-A123-BA4067E8C9B1}" destId="{CAE618D0-AC4E-4945-9FED-C6E76B2A3AAE}" srcOrd="10" destOrd="0" presId="urn:microsoft.com/office/officeart/2008/layout/VerticalCurvedList"/>
    <dgm:cxn modelId="{1C4172B0-2550-42A4-9CA3-C7FAA0527886}" type="presParOf" srcId="{CAE618D0-AC4E-4945-9FED-C6E76B2A3AAE}" destId="{C0356F17-B54F-4958-9E76-443054DD89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C41DD-E090-479C-A6D6-1A8F6F810165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BC018-7276-4F0C-B080-0D7246110EF5}">
      <dsp:nvSpPr>
        <dsp:cNvPr id="0" name=""/>
        <dsp:cNvSpPr/>
      </dsp:nvSpPr>
      <dsp:spPr>
        <a:xfrm>
          <a:off x="448162" y="296937"/>
          <a:ext cx="6902600" cy="59425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ресурсы лицея</a:t>
          </a:r>
          <a:endParaRPr lang="ru-RU" sz="24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162" y="296937"/>
        <a:ext cx="6902600" cy="594256"/>
      </dsp:txXfrm>
    </dsp:sp>
    <dsp:sp modelId="{5C3AC07F-4D87-49F6-ABDF-6BC69B678E22}">
      <dsp:nvSpPr>
        <dsp:cNvPr id="0" name=""/>
        <dsp:cNvSpPr/>
      </dsp:nvSpPr>
      <dsp:spPr>
        <a:xfrm>
          <a:off x="76752" y="222655"/>
          <a:ext cx="742820" cy="74282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E0F20-B3B5-4E42-93ED-8B08AD1818D0}">
      <dsp:nvSpPr>
        <dsp:cNvPr id="0" name=""/>
        <dsp:cNvSpPr/>
      </dsp:nvSpPr>
      <dsp:spPr>
        <a:xfrm>
          <a:off x="873988" y="1188036"/>
          <a:ext cx="6476773" cy="59425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БАМиЖТ</a:t>
          </a:r>
          <a:r>
            <a:rPr lang="ru-RU" sz="2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(и ж/д колледж)  г. Тынды</a:t>
          </a:r>
          <a:endParaRPr lang="ru-RU" sz="2400" b="1" kern="1200" dirty="0">
            <a:solidFill>
              <a:srgbClr val="000066"/>
            </a:solidFill>
          </a:endParaRPr>
        </a:p>
      </dsp:txBody>
      <dsp:txXfrm>
        <a:off x="873988" y="1188036"/>
        <a:ext cx="6476773" cy="594256"/>
      </dsp:txXfrm>
    </dsp:sp>
    <dsp:sp modelId="{A43039C9-E912-4384-B251-2E6F38D9949B}">
      <dsp:nvSpPr>
        <dsp:cNvPr id="0" name=""/>
        <dsp:cNvSpPr/>
      </dsp:nvSpPr>
      <dsp:spPr>
        <a:xfrm>
          <a:off x="502578" y="1113754"/>
          <a:ext cx="742820" cy="74282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3F83A-3E7D-44D5-A60A-BB89B97941BA}">
      <dsp:nvSpPr>
        <dsp:cNvPr id="0" name=""/>
        <dsp:cNvSpPr/>
      </dsp:nvSpPr>
      <dsp:spPr>
        <a:xfrm>
          <a:off x="1004683" y="2079135"/>
          <a:ext cx="6346079" cy="59425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Тындинское</a:t>
          </a:r>
          <a:r>
            <a:rPr lang="ru-RU" sz="2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отделение Дальневосточной железной дороги  (Учебный центр)</a:t>
          </a:r>
          <a:endParaRPr lang="ru-RU" sz="24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4683" y="2079135"/>
        <a:ext cx="6346079" cy="594256"/>
      </dsp:txXfrm>
    </dsp:sp>
    <dsp:sp modelId="{AF76D014-99E5-4EB7-B85C-DDA57DFC601D}">
      <dsp:nvSpPr>
        <dsp:cNvPr id="0" name=""/>
        <dsp:cNvSpPr/>
      </dsp:nvSpPr>
      <dsp:spPr>
        <a:xfrm>
          <a:off x="633273" y="2004853"/>
          <a:ext cx="742820" cy="74282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C3B10-954B-4CFA-B38C-366ADEFB9E13}">
      <dsp:nvSpPr>
        <dsp:cNvPr id="0" name=""/>
        <dsp:cNvSpPr/>
      </dsp:nvSpPr>
      <dsp:spPr>
        <a:xfrm>
          <a:off x="873988" y="2862318"/>
          <a:ext cx="6476773" cy="81008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Малая детская железная дорога ДВДЖД                   г. Хабаровска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0066"/>
            </a:solidFill>
          </a:endParaRPr>
        </a:p>
      </dsp:txBody>
      <dsp:txXfrm>
        <a:off x="873988" y="2862318"/>
        <a:ext cx="6476773" cy="810089"/>
      </dsp:txXfrm>
    </dsp:sp>
    <dsp:sp modelId="{FE5479BD-1328-4C61-94C2-F222C6304011}">
      <dsp:nvSpPr>
        <dsp:cNvPr id="0" name=""/>
        <dsp:cNvSpPr/>
      </dsp:nvSpPr>
      <dsp:spPr>
        <a:xfrm>
          <a:off x="502578" y="2895952"/>
          <a:ext cx="742820" cy="74282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29B35-02B8-41AE-878F-E72B48F8C5F8}">
      <dsp:nvSpPr>
        <dsp:cNvPr id="0" name=""/>
        <dsp:cNvSpPr/>
      </dsp:nvSpPr>
      <dsp:spPr>
        <a:xfrm>
          <a:off x="448162" y="3861333"/>
          <a:ext cx="6902600" cy="59425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ДВГУПС</a:t>
          </a:r>
          <a:endParaRPr lang="ru-RU" sz="24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162" y="3861333"/>
        <a:ext cx="6902600" cy="594256"/>
      </dsp:txXfrm>
    </dsp:sp>
    <dsp:sp modelId="{C0356F17-B54F-4958-9E76-443054DD8909}">
      <dsp:nvSpPr>
        <dsp:cNvPr id="0" name=""/>
        <dsp:cNvSpPr/>
      </dsp:nvSpPr>
      <dsp:spPr>
        <a:xfrm>
          <a:off x="76752" y="3787051"/>
          <a:ext cx="742820" cy="74282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A01C-3B8D-40BA-9667-B9814B1333B1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E8338-33A3-4E64-B6D5-B0DB317A7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1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8338-33A3-4E64-B6D5-B0DB317A72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8246-C30A-4554-8043-8CE0BA38B7D9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AD7-531D-455A-867C-DB547D9CA1AA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B502-F860-4D55-9142-28F30E94AD25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055F-7F66-4B2B-B2F2-1EBF5DE2FB4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0DE3-BE8D-4E31-B872-1B36675F27DA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F57E-AC90-417C-A289-6A9310033072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FB4-19B4-469A-9BD6-DC5E6D75D26F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EE97-0935-42BE-A9E6-6963B708FECC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6E40-9AC6-481D-B7C5-9EFC9404FB8E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8588-C49A-45ED-A487-764F8780FF71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F65D-C017-4A8E-B658-82ECD845D87F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7E0A1B-3938-4567-B581-6C365B3D7FA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7989C-BF1B-4649-8541-88F7E4E902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0"/>
            <a:ext cx="7380312" cy="1556792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УЧРЕЖДЕНИЕ ЛИЦЕЙ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 8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Г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ТЫНДЫ АМУРСКОЙ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licey8tynda.ucoz.ru/ILybCy7Ikq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5"/>
            <a:ext cx="1763688" cy="154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139700" h="139700" prst="divot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6187989C-BF1B-4649-8541-88F7E4E902E3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татьяна\Desktop\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16368" cy="26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атьяна\Desktop\5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744416" cy="26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34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Экскурсии на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тындинскую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железную дорогу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AppData\Local\Temp\Rar$DIa0.466\IMG_55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954521"/>
            <a:ext cx="3860068" cy="27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5экскур\DSC015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54" y="4082842"/>
            <a:ext cx="2366356" cy="25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762000" cy="365125"/>
          </a:xfrm>
        </p:spPr>
        <p:txBody>
          <a:bodyPr/>
          <a:lstStyle/>
          <a:p>
            <a:fld id="{6187989C-BF1B-4649-8541-88F7E4E902E3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татьяна\Desktop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8" y="980727"/>
            <a:ext cx="3744416" cy="26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67" y="980727"/>
            <a:ext cx="3724053" cy="26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татьяна\Desktop\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1058"/>
            <a:ext cx="3939928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5локомотивное депо\DSC014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5" y="3836727"/>
            <a:ext cx="3826229" cy="27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Экскурсии на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тындинскую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железную дорогу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807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Профильная смена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«Огни Магистрали»             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ДВ малой железной дороге в г. Хабаровске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F:\Выборка фото на август. конференц\IMG-20170607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3515883" cy="2664296"/>
          </a:xfrm>
          <a:prstGeom prst="rect">
            <a:avLst/>
          </a:prstGeom>
          <a:noFill/>
        </p:spPr>
      </p:pic>
      <p:pic>
        <p:nvPicPr>
          <p:cNvPr id="6" name="Picture 5" descr="G:\Выборка фото на август. конференц\Безопасное колес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4536504" cy="2447933"/>
          </a:xfrm>
          <a:prstGeom prst="rect">
            <a:avLst/>
          </a:prstGeom>
          <a:noFill/>
        </p:spPr>
      </p:pic>
      <p:pic>
        <p:nvPicPr>
          <p:cNvPr id="9220" name="Picture 4" descr="F:\Выборка фото на август. конференц\IMG-20170607-WA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4104456" cy="5544616"/>
          </a:xfrm>
          <a:prstGeom prst="rect">
            <a:avLst/>
          </a:prstGeom>
          <a:noFill/>
        </p:spPr>
      </p:pic>
      <p:pic>
        <p:nvPicPr>
          <p:cNvPr id="9218" name="Picture 2" descr="F:\Выборка фото на август. конференц\IMG-20170607-WA001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7"/>
            <a:ext cx="2411760" cy="2736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37890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  теории  к  практике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360040" cy="365125"/>
          </a:xfrm>
        </p:spPr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10-06-2015_04-32-36\20150602_105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04" y="3721576"/>
            <a:ext cx="2281096" cy="304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H:\10-06-2015_04-32-36\20150602_11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1778476"/>
            <a:ext cx="291465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2"/>
          <a:stretch/>
        </p:blipFill>
        <p:spPr>
          <a:xfrm>
            <a:off x="190002" y="652439"/>
            <a:ext cx="2581798" cy="289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Рабочий стол\Desktop\для ИРИНЫ СЕРГЕЕВНЫ\20150602_105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873077"/>
            <a:ext cx="3096344" cy="34139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60435" y="6407684"/>
            <a:ext cx="762000" cy="365125"/>
          </a:xfrm>
        </p:spPr>
        <p:txBody>
          <a:bodyPr/>
          <a:lstStyle/>
          <a:p>
            <a:fld id="{6187989C-BF1B-4649-8541-88F7E4E902E3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 Малой железной дороге ДВДЖД г. Хабаровска</a:t>
            </a:r>
            <a:endParaRPr lang="ru-RU" sz="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02" y="4391324"/>
            <a:ext cx="2257395" cy="2371713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 Малой железной дороге                                       ДВ ДЖД  г. Хабаровска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татьяна\AppData\Local\Temp\Rar$DIa0.900\Рисуно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5892"/>
            <a:ext cx="2872155" cy="2644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" b="46026"/>
          <a:stretch/>
        </p:blipFill>
        <p:spPr>
          <a:xfrm>
            <a:off x="6012160" y="4440764"/>
            <a:ext cx="2605419" cy="223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Users\татьяна\Desktop\Рисунок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4879" r="2828" b="3861"/>
          <a:stretch/>
        </p:blipFill>
        <p:spPr bwMode="auto">
          <a:xfrm>
            <a:off x="1619672" y="4440764"/>
            <a:ext cx="3960440" cy="2435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татьяна\AppData\Local\Temp\Rar$DIa0.359\Рисунок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47" y="1413147"/>
            <a:ext cx="3966626" cy="3027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8783960" y="6309320"/>
            <a:ext cx="36004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371243"/>
              </p:ext>
            </p:extLst>
          </p:nvPr>
        </p:nvGraphicFramePr>
        <p:xfrm>
          <a:off x="-31844" y="1549722"/>
          <a:ext cx="9143998" cy="5220487"/>
        </p:xfrm>
        <a:graphic>
          <a:graphicData uri="http://schemas.openxmlformats.org/drawingml/2006/table">
            <a:tbl>
              <a:tblPr firstRow="1" bandRow="1"/>
              <a:tblGrid>
                <a:gridCol w="2973319"/>
                <a:gridCol w="880959"/>
                <a:gridCol w="881620"/>
                <a:gridCol w="881620"/>
                <a:gridCol w="881620"/>
                <a:gridCol w="881620"/>
                <a:gridCol w="881620"/>
                <a:gridCol w="881620"/>
              </a:tblGrid>
              <a:tr h="812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 сравнения /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 уч.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2014-2015 уч.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2015-2016 уч.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2016-2017 уч.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2017-2018 </a:t>
                      </a:r>
                      <a:endParaRPr lang="ru-RU" sz="1800" b="1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2019-2020 </a:t>
                      </a:r>
                      <a:endParaRPr lang="ru-RU" sz="1800" b="1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F5FA"/>
                    </a:solidFill>
                  </a:tcPr>
                </a:tc>
              </a:tr>
              <a:tr h="620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 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7А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8А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9А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10А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11А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</a:tr>
              <a:tr h="620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учащихся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</a:tr>
              <a:tr h="620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Успеваемость, % 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</a:tr>
              <a:tr h="620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 знаний, 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</a:tr>
              <a:tr h="620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Отличников, 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12,9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20,8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EF1"/>
                    </a:solidFill>
                  </a:tcPr>
                </a:tc>
              </a:tr>
              <a:tr h="620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Удовлетворённость </a:t>
                      </a: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уч-ся образовательными услугами,</a:t>
                      </a:r>
                      <a:r>
                        <a:rPr lang="ru-RU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03" marR="59503" marT="29752" marB="29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260648"/>
            <a:ext cx="8712968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мониторинга качества обучения                 в классе с ранней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профилизацией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(ж/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класс)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7989C-BF1B-4649-8541-88F7E4E902E3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государственной итоговой аттестации</a:t>
            </a:r>
            <a:b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железнодорожного класса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449655"/>
              </p:ext>
            </p:extLst>
          </p:nvPr>
        </p:nvGraphicFramePr>
        <p:xfrm>
          <a:off x="251520" y="980727"/>
          <a:ext cx="8640960" cy="616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3168352"/>
                <a:gridCol w="2880320"/>
              </a:tblGrid>
              <a:tr h="718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класс – средний бал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(5-бальная система)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класс – 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4,1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(профиль)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4,5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Информатика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72,5 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961591"/>
            <a:ext cx="4038600" cy="48701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СПО,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базе 9 классов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(2018г.)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БАМиЖТ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(г. Тынды)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 человек</a:t>
            </a:r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23928" y="1844824"/>
            <a:ext cx="5220072" cy="48701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ВПО,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базе 11 классов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(2020г.)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ДВГУПС (г. Хабаровск) – 7 чел.,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НИУ МГСУ (г. Москва) – 1 чел., ТИУ (г. Тюмень) -1 чел.,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СГУПС (г. Новосибирск) – 1 чел.,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ВХУТЕИН (г. Санкт-Петербург)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1чел.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723004"/>
            <a:ext cx="8568952" cy="924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поступления выпускников железнодорожного класса, 2018 г., 2020 г.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1"/>
            <a:ext cx="9153893" cy="690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02290" y="35545"/>
            <a:ext cx="6529525" cy="92333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Ранняя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профилизация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железнодорожной направленности как условие успешной социализации и востребованности выпускников лицея на рынке труда в городе  Тынде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481181"/>
            <a:ext cx="8229600" cy="164821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Ранняя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профилизация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железнодорожной направленности как условие успешной социализации и востребованности выпускников лицея на рынке труда в городе  Тынде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2068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УЧРЕЖДЕНИЕ ЛИЦЕЙ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№ 8 Г. ТЫНДЫ АМУРСКОЙ ОБЛАСТИ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C:\Users\татьяна\Desktop\ДОКЛАД\1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04" y="3212976"/>
            <a:ext cx="5921583" cy="33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Поздравления с днем железнодорожни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Двойная волна 6"/>
          <p:cNvSpPr/>
          <p:nvPr/>
        </p:nvSpPr>
        <p:spPr>
          <a:xfrm>
            <a:off x="214282" y="4429132"/>
            <a:ext cx="8715436" cy="2700350"/>
          </a:xfrm>
          <a:prstGeom prst="doubleWave">
            <a:avLst/>
          </a:prstGeom>
          <a:solidFill>
            <a:srgbClr val="282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железной дорогой ты накрепко связан,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Помни всегда и везде!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Твой труд непростой всегда помогает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Сбыться чьей-то мечте!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08104" y="2325968"/>
            <a:ext cx="2052228" cy="53461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 </a:t>
            </a:r>
            <a:endParaRPr lang="ru-RU" sz="3200" b="1" dirty="0">
              <a:ln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9" name="Picture 4" descr="F:\Выборка фото на август. конференц\IMG_5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97152"/>
            <a:ext cx="3096344" cy="2060848"/>
          </a:xfrm>
          <a:prstGeom prst="rect">
            <a:avLst/>
          </a:prstGeom>
          <a:noFill/>
        </p:spPr>
      </p:pic>
      <p:pic>
        <p:nvPicPr>
          <p:cNvPr id="10242" name="Picture 2" descr="F:\Выборка фото на август. конференц\IMG_5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152"/>
            <a:ext cx="3275856" cy="2060848"/>
          </a:xfrm>
          <a:prstGeom prst="rect">
            <a:avLst/>
          </a:prstGeom>
          <a:noFill/>
        </p:spPr>
      </p:pic>
      <p:pic>
        <p:nvPicPr>
          <p:cNvPr id="10" name="Picture 5" descr="F:\Выборка фото на август. конференц\IMG_27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1" y="4797152"/>
            <a:ext cx="3096343" cy="206084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4833863" y="100275"/>
            <a:ext cx="4283968" cy="1008112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класс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ДОКЛАД\2 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27493" cy="49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48680"/>
            <a:ext cx="8527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 год -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железнодорожный класс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6 А фото\DSC01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527" y="2026806"/>
            <a:ext cx="7212450" cy="465363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604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Встреча с куратором класса Сухотским В.А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rgbClr val="0000FF"/>
                </a:solidFill>
              </a:rPr>
              <a:t>ачальник ом Тындинского подразделения </a:t>
            </a:r>
            <a:r>
              <a:rPr lang="ru-RU" sz="2400" dirty="0">
                <a:solidFill>
                  <a:srgbClr val="0000FF"/>
                </a:solidFill>
              </a:rPr>
              <a:t>Дальневосточного </a:t>
            </a:r>
            <a:r>
              <a:rPr lang="ru-RU" sz="2400" dirty="0" smtClean="0">
                <a:solidFill>
                  <a:srgbClr val="0000FF"/>
                </a:solidFill>
              </a:rPr>
              <a:t>УЦПК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ж/д класса – участники празднования юбилея БАМа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99992" cy="2854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536504" cy="293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H:\40 лет БАМу, 1 сентября 6 кл\DSC04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453650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:\40 лет БАМу, 1 сентября 6 кл\DSC05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11352"/>
            <a:ext cx="45720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8172400" y="647056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989C-BF1B-4649-8541-88F7E4E902E3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3284984"/>
            <a:ext cx="6192687" cy="1368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</a:t>
            </a:r>
            <a:r>
              <a:rPr lang="ru-RU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профилизация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железнодорожной направленности как условие успешной социализации и востребованности выпускников лицея на рынке труда в городе  Тынде»</a:t>
            </a:r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54868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инновационная площадка 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39552" y="1772816"/>
            <a:ext cx="2016224" cy="64807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39552" y="3645024"/>
            <a:ext cx="2016224" cy="64807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39552" y="5373216"/>
            <a:ext cx="2016224" cy="64807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27784" y="1412776"/>
            <a:ext cx="6192687" cy="15397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образовательные практики, связанные с организацией внешкольного воспитательно-образовательного пространства,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выходом образовательной деятельности в социум </a:t>
            </a: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27784" y="5013176"/>
            <a:ext cx="6192687" cy="1368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успешной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подростков, быстрой и успешной адаптации на рынке труда, социализации в условиях города</a:t>
            </a:r>
          </a:p>
        </p:txBody>
      </p:sp>
    </p:spTree>
    <p:extLst>
      <p:ext uri="{BB962C8B-B14F-4D97-AF65-F5344CB8AC3E}">
        <p14:creationId xmlns:p14="http://schemas.microsoft.com/office/powerpoint/2010/main" val="18822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сетевого взаимодействия,                                              как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инновационно-образовательного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метопространства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62000" cy="365125"/>
          </a:xfrm>
        </p:spPr>
        <p:txBody>
          <a:bodyPr/>
          <a:lstStyle/>
          <a:p>
            <a:fld id="{6187989C-BF1B-4649-8541-88F7E4E902E3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86677544"/>
              </p:ext>
            </p:extLst>
          </p:nvPr>
        </p:nvGraphicFramePr>
        <p:xfrm>
          <a:off x="827584" y="1916832"/>
          <a:ext cx="74168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220486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140968"/>
            <a:ext cx="364202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0770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86916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80526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693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Профессиональное самоопределение через внеурочную деятельность на основе межведомственного взаимодействия  и социального партнёрства</a:t>
            </a:r>
            <a:endParaRPr lang="ru-RU" sz="2800" dirty="0"/>
          </a:p>
        </p:txBody>
      </p:sp>
      <p:pic>
        <p:nvPicPr>
          <p:cNvPr id="4" name="Содержимое 3" descr="http://licey8tynda.ucoz.ru/ILybCy7Ikq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3168352" cy="3240360"/>
          </a:xfrm>
          <a:prstGeom prst="ellips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3" name="Группа 4"/>
          <p:cNvGrpSpPr/>
          <p:nvPr/>
        </p:nvGrpSpPr>
        <p:grpSpPr>
          <a:xfrm>
            <a:off x="179512" y="1340767"/>
            <a:ext cx="2664295" cy="5517233"/>
            <a:chOff x="-217256" y="87196"/>
            <a:chExt cx="3441737" cy="2806781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87196"/>
              <a:ext cx="3224481" cy="271081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217256" y="109436"/>
              <a:ext cx="3354588" cy="278454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Досуговые</a:t>
              </a:r>
              <a:r>
                <a:rPr lang="ru-RU" sz="2000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учреждения города: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ЦДТ, КДМ, МДЦ «Гармония»,  ГДК «Русь»,  ДКЖ «Октябрь»,  ДСЮШ,  ДМШ, ДХШ,  ДОХА «Россияне», «Ровесники </a:t>
              </a:r>
              <a:r>
                <a:rPr lang="ru-RU" sz="2000" b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БАМа</a:t>
              </a:r>
              <a:r>
                <a:rPr lang="ru-RU" sz="2000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», «Феерия», музей им. А.С. Пушкина, краеведческий музей,  драмтеатр,  библиотека, КЦСОН   и другие</a:t>
              </a:r>
              <a:endParaRPr lang="ru-RU" sz="2000" b="1" kern="1200" dirty="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6300192" y="2780928"/>
            <a:ext cx="2664296" cy="925785"/>
            <a:chOff x="195406" y="3384373"/>
            <a:chExt cx="2203911" cy="92578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95406" y="3384373"/>
              <a:ext cx="2144346" cy="9257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95406" y="3429566"/>
              <a:ext cx="2203911" cy="83539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3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3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Социальные партнёры: филиалы ОАО РЖД, ДВГУПС </a:t>
              </a:r>
              <a:endParaRPr lang="ru-RU" b="1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8" name="Группа 10"/>
          <p:cNvGrpSpPr/>
          <p:nvPr/>
        </p:nvGrpSpPr>
        <p:grpSpPr>
          <a:xfrm>
            <a:off x="6084168" y="1268760"/>
            <a:ext cx="2888038" cy="1440160"/>
            <a:chOff x="6182110" y="1152130"/>
            <a:chExt cx="2961887" cy="1676748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255960" y="1152130"/>
              <a:ext cx="2888037" cy="150182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182110" y="1235967"/>
              <a:ext cx="2953972" cy="1592911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3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3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Правовые органы:  ОПДН, ГРОВД, ЛОВД, ГИБДД, ПМПК, Прокуратура,  Отдел опеки,  Военкомат </a:t>
              </a:r>
              <a:endParaRPr lang="ru-RU" sz="1800" b="1" kern="1200" dirty="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11" name="Группа 14"/>
          <p:cNvGrpSpPr/>
          <p:nvPr/>
        </p:nvGrpSpPr>
        <p:grpSpPr>
          <a:xfrm>
            <a:off x="6372200" y="3717032"/>
            <a:ext cx="2592288" cy="1224137"/>
            <a:chOff x="4067940" y="7"/>
            <a:chExt cx="2666349" cy="104150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067940" y="7"/>
              <a:ext cx="2592284" cy="9257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067940" y="8"/>
              <a:ext cx="2666349" cy="104150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3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3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СМИ(телевидение, газеты «БАМ», «Телепорт», «Авангард», «Гудок»)</a:t>
              </a:r>
              <a:endParaRPr lang="ru-RU" b="1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4" name="Группа 17"/>
          <p:cNvGrpSpPr/>
          <p:nvPr/>
        </p:nvGrpSpPr>
        <p:grpSpPr>
          <a:xfrm>
            <a:off x="6444208" y="4941168"/>
            <a:ext cx="2520280" cy="1008111"/>
            <a:chOff x="6588221" y="3096341"/>
            <a:chExt cx="2217241" cy="1234451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88221" y="3096341"/>
              <a:ext cx="2217241" cy="12344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6588221" y="3156602"/>
              <a:ext cx="2217240" cy="111392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Родительская общественность</a:t>
              </a:r>
              <a:endParaRPr lang="ru-RU" sz="1800" b="1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Группа 20"/>
          <p:cNvGrpSpPr/>
          <p:nvPr/>
        </p:nvGrpSpPr>
        <p:grpSpPr>
          <a:xfrm>
            <a:off x="6588224" y="5949280"/>
            <a:ext cx="1876367" cy="908720"/>
            <a:chOff x="2123729" y="5023488"/>
            <a:chExt cx="1876367" cy="925785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123729" y="5023488"/>
              <a:ext cx="1876367" cy="92578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195737" y="5113874"/>
              <a:ext cx="1785981" cy="83539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Совет ветеранов</a:t>
              </a:r>
            </a:p>
            <a:p>
              <a:pPr lvl="0" algn="ctr">
                <a:spcBef>
                  <a:spcPct val="0"/>
                </a:spcBef>
              </a:pPr>
              <a:endParaRPr lang="ru-RU" sz="1800" kern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23"/>
          <p:cNvGrpSpPr/>
          <p:nvPr/>
        </p:nvGrpSpPr>
        <p:grpSpPr>
          <a:xfrm>
            <a:off x="4067944" y="6281936"/>
            <a:ext cx="936104" cy="576064"/>
            <a:chOff x="5364087" y="5023494"/>
            <a:chExt cx="1424285" cy="925785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364087" y="5023494"/>
              <a:ext cx="1424285" cy="92578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5409282" y="5068687"/>
              <a:ext cx="1333900" cy="8354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ЦРБ</a:t>
              </a:r>
            </a:p>
            <a:p>
              <a:pPr lvl="0" algn="ctr">
                <a:spcBef>
                  <a:spcPct val="0"/>
                </a:spcBef>
              </a:pPr>
              <a:endParaRPr lang="ru-RU" sz="1800" kern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Двойная стрелка влево/вправо 27"/>
          <p:cNvSpPr/>
          <p:nvPr/>
        </p:nvSpPr>
        <p:spPr>
          <a:xfrm rot="1205539" flipV="1">
            <a:off x="5920647" y="5087981"/>
            <a:ext cx="500618" cy="45719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6012160" y="4077072"/>
            <a:ext cx="360040" cy="72008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лево/вправо 29"/>
          <p:cNvSpPr/>
          <p:nvPr/>
        </p:nvSpPr>
        <p:spPr>
          <a:xfrm rot="18860869">
            <a:off x="5788366" y="2917178"/>
            <a:ext cx="576064" cy="79903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 rot="2391214" flipV="1">
            <a:off x="5277774" y="5836003"/>
            <a:ext cx="1296214" cy="45719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 rot="5400000">
            <a:off x="4337045" y="6040221"/>
            <a:ext cx="397902" cy="72008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 rot="19000642">
            <a:off x="2678945" y="5925143"/>
            <a:ext cx="1071314" cy="72437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 rot="1886301" flipV="1">
            <a:off x="2588994" y="2846740"/>
            <a:ext cx="613001" cy="72401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8748129">
            <a:off x="2716647" y="5203968"/>
            <a:ext cx="429582" cy="80944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21335192" flipV="1">
            <a:off x="2581250" y="4124568"/>
            <a:ext cx="405844" cy="45719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37"/>
          <p:cNvGrpSpPr/>
          <p:nvPr/>
        </p:nvGrpSpPr>
        <p:grpSpPr>
          <a:xfrm>
            <a:off x="3347864" y="1412776"/>
            <a:ext cx="2088232" cy="781769"/>
            <a:chOff x="2123729" y="5311520"/>
            <a:chExt cx="1876367" cy="781769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123729" y="5311520"/>
              <a:ext cx="1876367" cy="78176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2195737" y="5383528"/>
              <a:ext cx="1785981" cy="70976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Администрация г. Тынды, УО</a:t>
              </a:r>
            </a:p>
            <a:p>
              <a:pPr lvl="0" algn="ctr">
                <a:spcBef>
                  <a:spcPct val="0"/>
                </a:spcBef>
              </a:pPr>
              <a:endParaRPr lang="ru-RU" sz="1800" kern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Двойная стрелка влево/вправо 40"/>
          <p:cNvSpPr/>
          <p:nvPr/>
        </p:nvSpPr>
        <p:spPr>
          <a:xfrm rot="5400000">
            <a:off x="4265037" y="2295805"/>
            <a:ext cx="397902" cy="72008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728502" y="63093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187989C-BF1B-4649-8541-88F7E4E902E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3338</TotalTime>
  <Words>664</Words>
  <Application>Microsoft Office PowerPoint</Application>
  <PresentationFormat>Экран (4:3)</PresentationFormat>
  <Paragraphs>236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МУНИЦИПАЛЬНОЕ ОБЩЕОБРАЗОВАТЕЛЬНОЕ БЮДЖЕТНОЕ УЧРЕЖДЕНИЕ ЛИЦЕЙ № 8                   Г. ТЫНДЫ АМУРСКОЙ ОБЛАСТИ </vt:lpstr>
      <vt:lpstr>Ранняя профилизация железнодорожной направленности как условие успешной социализации и востребованности выпускников лицея на рынке труда в городе  Тынде</vt:lpstr>
      <vt:lpstr>Презентация PowerPoint</vt:lpstr>
      <vt:lpstr>Презентация PowerPoint</vt:lpstr>
      <vt:lpstr>Презентация PowerPoint</vt:lpstr>
      <vt:lpstr>Учащиеся ж/д класса – участники празднования юбилея БАМа </vt:lpstr>
      <vt:lpstr>Презентация PowerPoint</vt:lpstr>
      <vt:lpstr>Модель сетевого взаимодействия,                                              как инновационно-образовательного             метопространства </vt:lpstr>
      <vt:lpstr>Профессиональное самоопределение через внеурочную деятельность на основе межведомственного взаимодействия  и социального партнёрства</vt:lpstr>
      <vt:lpstr>Презентация PowerPoint</vt:lpstr>
      <vt:lpstr>Презентация PowerPoint</vt:lpstr>
      <vt:lpstr>Профильная смена «Огни Магистрали»              на ДВ малой железной дороге в г. Хабаровске</vt:lpstr>
      <vt:lpstr>Презентация PowerPoint</vt:lpstr>
      <vt:lpstr>Презентация PowerPoint</vt:lpstr>
      <vt:lpstr>Презентация PowerPoint</vt:lpstr>
      <vt:lpstr>Результаты государственной итоговой аттестации железнодорожного класса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UserName</dc:creator>
  <cp:lastModifiedBy>Пользователь Windows</cp:lastModifiedBy>
  <cp:revision>293</cp:revision>
  <cp:lastPrinted>2020-11-28T05:54:56Z</cp:lastPrinted>
  <dcterms:created xsi:type="dcterms:W3CDTF">2014-10-23T08:04:47Z</dcterms:created>
  <dcterms:modified xsi:type="dcterms:W3CDTF">2020-12-02T06:41:19Z</dcterms:modified>
</cp:coreProperties>
</file>