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notesMasterIdLst>
    <p:notesMasterId r:id="rId6"/>
  </p:notesMasterIdLst>
  <p:sldIdLst>
    <p:sldId id="256" r:id="rId5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p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Для перемещения страницы щёлкните мышью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p>
            <a:r>
              <a:rPr lang="ru-RU" sz="2000" b="0" strike="noStrike" spc="-1">
                <a:latin typeface="Arial" panose="020B0604020202020204"/>
              </a:rPr>
              <a:t>Для правки формата примечаний щёлкните мышью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p>
            <a:r>
              <a:rPr lang="ru-RU" sz="1400" b="0" strike="noStrike" spc="-1">
                <a:latin typeface="Times New Roman" panose="02020603050405020304"/>
              </a:rPr>
              <a:t>&lt;верхний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p>
            <a:pPr algn="r"/>
            <a:r>
              <a:rPr lang="ru-RU" sz="1400" b="0" strike="noStrike" spc="-1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p>
            <a:r>
              <a:rPr lang="ru-RU" sz="1400" b="0" strike="noStrike" spc="-1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p>
            <a:pPr algn="r"/>
            <a:fld id="{C3695E42-7DE8-4A54-976A-518E9C167D76}" type="slidenum">
              <a:rPr lang="ru-RU" sz="1400" b="0" strike="noStrike" spc="-1">
                <a:latin typeface="Times New Roman" panose="02020603050405020304"/>
              </a:rPr>
            </a:fld>
            <a:endParaRPr lang="ru-RU" sz="1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15900" indent="-215900">
              <a:lnSpc>
                <a:spcPct val="100000"/>
              </a:lnSpc>
            </a:pPr>
            <a:r>
              <a:rPr lang="ru-RU" sz="2800" b="1" strike="noStrike" spc="-1">
                <a:solidFill>
                  <a:schemeClr val="tx1"/>
                </a:solidFill>
                <a:latin typeface="Times New Roman" panose="02020603050405020304"/>
              </a:rPr>
              <a:t>Здравствуйте, уважаемые коллеги!  </a:t>
            </a:r>
            <a:endParaRPr lang="ru-RU" sz="2800" b="0" strike="noStrike" spc="-1">
              <a:solidFill>
                <a:schemeClr val="tx1"/>
              </a:solidFill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800" b="0" strike="noStrike" spc="-1">
              <a:solidFill>
                <a:schemeClr val="tx1"/>
              </a:solidFill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800" b="1" strike="noStrike" spc="-1">
                <a:solidFill>
                  <a:schemeClr val="tx1"/>
                </a:solidFill>
                <a:latin typeface="Times New Roman" panose="02020603050405020304"/>
              </a:rPr>
              <a:t>Для начала кпроведем техническую проверку, прошу вас написать в чате на сколько меня слышно и видно.  </a:t>
            </a:r>
            <a:endParaRPr lang="ru-RU" sz="2800" b="0" strike="noStrike" spc="-1">
              <a:solidFill>
                <a:schemeClr val="tx1"/>
              </a:solidFill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800" b="0" strike="noStrike" spc="-1">
              <a:solidFill>
                <a:schemeClr val="tx1"/>
              </a:solidFill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800" b="1" strike="noStrike" spc="-1">
                <a:solidFill>
                  <a:schemeClr val="tx1"/>
                </a:solidFill>
                <a:latin typeface="Times New Roman" panose="02020603050405020304"/>
              </a:rPr>
              <a:t>Тема нашего сегодняшнего вебинара: </a:t>
            </a:r>
            <a:r>
              <a:rPr lang="ru-RU" sz="2800" b="1" strike="noStrike" spc="-1">
                <a:solidFill>
                  <a:schemeClr val="tx1"/>
                </a:solidFill>
                <a:latin typeface="Arial" panose="020B0604020202020204"/>
              </a:rPr>
              <a:t>"Организация дистанционного обучения в учреждении дополнительного образования".</a:t>
            </a:r>
            <a:endParaRPr lang="ru-RU" sz="2800" b="0" strike="noStrike" spc="-1">
              <a:solidFill>
                <a:schemeClr val="tx1"/>
              </a:solidFill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800" b="0" strike="noStrike" spc="-1">
              <a:solidFill>
                <a:schemeClr val="tx1"/>
              </a:solidFill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800" b="0" strike="noStrike" spc="-1">
              <a:solidFill>
                <a:schemeClr val="tx1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</a:rPr>
              <a:t>Алгоритм работы по внесению изменений в образовательные программы в рамках их реализации в дистанционном формате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</a:rPr>
              <a:t>структура программ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Раздел 1. Комплекс основных характеристик программы: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пояснительная записка;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цели и задачи;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содержание программы;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планируемые результаты.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Раздел 2. Комплекс организационно-педагогических условий: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календарный учебный график;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условия реализации программы;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формы аттестации;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оценочные материалы;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методические материалы.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85750" indent="-28575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Пояснительная  записка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: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     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     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Рекомендуемый режим занятий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, кол-во учебных недель, продолжительность каждого занятия;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     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Форма обучения</a:t>
            </a: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(очная с применением дистанционных технологий и электронного обучения);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        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Формы организации образовательного процесса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(индивидуальные, групповые и т.д.) 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     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Срок освоения программы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– может измениться;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 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Объем программы –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остается неизменным;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 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Комплектование групп</a:t>
            </a: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 -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может измениться;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 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Особенности организации образоватедльного процесса</a:t>
            </a: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-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подробное описание.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      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Цель программы–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остается неизменной;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      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Задачи программы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– дополняются;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85750" indent="-28575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Содержание программы: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  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Учебно-тематический план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внести дополнения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 panose="020B0604020202020204"/>
                <a:ea typeface="Times New Roman" panose="02020603050405020304"/>
              </a:rPr>
              <a:t>Формы организации занятий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  <a:ea typeface="Times New Roman" panose="02020603050405020304"/>
              </a:rPr>
              <a:t>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 panose="020B0604020202020204"/>
                <a:ea typeface="Times New Roman" panose="02020603050405020304"/>
              </a:rPr>
              <a:t>Формы аттестации (контроля)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85750" indent="-28575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Комплекс организационно-педагогических условий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        - Календарный учебный график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внести дополнения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 panose="020B0604020202020204"/>
              </a:rPr>
              <a:t>Время проведения занятия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 panose="020B0604020202020204"/>
              </a:rPr>
              <a:t>Форма проведения занятия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 panose="020B0604020202020204"/>
              </a:rPr>
              <a:t>Место проведения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 panose="020B0604020202020204"/>
              </a:rPr>
              <a:t>Форма контроля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85750" indent="-28575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Условия реализации программы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информационно-методическое обеспечение -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дополнить (какие образовательные платформы используются для проведения занятий и др.);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материально-техническое обеспечение -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дополнить (требования к организации рабочего места педагога и обучающегося;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приложения  к прграмме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- дополнить (рекомендации по организации домашнего обучения, памятка по использованию образовательных платформ, регламент взаимодействия с родителями и обучающимися и др.)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Формы аттестации и контроля - 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дополнить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Методические материалы - дополнить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формы организации занятий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- дополнить (видеоуроки, мастер-классы, видеоконференции, вебинары, самостоятельная работа учащихся);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    - </a:t>
            </a:r>
            <a:r>
              <a:rPr lang="ru-RU" sz="1800" b="0" i="1" strike="noStrike" spc="-1">
                <a:solidFill>
                  <a:srgbClr val="000000"/>
                </a:solidFill>
                <a:latin typeface="Arial" panose="020B0604020202020204"/>
              </a:rPr>
              <a:t>формы организации самостоятельной работы обучающихся -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дополнить (тесты, видеозаписи, фотографии, презентации и др.);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Дистанционные технологии обучения можно рассматривать как естественный этап эволюции традиционной системы образования: от доски с мелом до электронной доски и компьютерных обучающих систем, от книжной библиотеки до электронной, от обычной аудитории до виртуальной аудитории любого масштаба.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Существенным достоинством дистанционного обучения является возможность индивидуализации учебного процесса и профессиональной подготовки специалистов путем составления индивидуальных планов для каждого обучаемого, систематического контроля и корректировки хода обучения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Обучение через интернет обладает рядом существенных преимуществ: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Гибкость — студенты могут получать образование в подходящее им время и в удобном месте;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Дальнодействие — обучающиеся не ограничены расстоянием и могут учиться вне зависимости от места проживания;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Экономичность — значительно сокращаются расходы на дальние поездки к месту обучения.</a:t>
            </a: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latin typeface="Arial" panose="020B0604020202020204"/>
              </a:rPr>
              <a:t>В рамках </a:t>
            </a:r>
            <a:r>
              <a:rPr lang="ru-RU" sz="2000" b="1" strike="noStrike" spc="-1">
                <a:solidFill>
                  <a:srgbClr val="FFFFFF"/>
                </a:solidFill>
                <a:latin typeface="Arial" panose="020B0604020202020204"/>
              </a:rPr>
              <a:t>организации образовательного процесса в дистанционном формате следует предпринять ряд шагов: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Первый шаг, который пердстоит осуществить связан с  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Изучением нормативно-правовых документов на основании, которых</a:t>
            </a: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 будет строиться вся дальнейшая деятельность.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Затем следует определить период, в рамках которого будет осуществляться 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реализация программ с применением  дистанционных технологий 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3 шагом в вашей деятельности будет - 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издание приказа об организации образовательного процесса в дистанционном формате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Далее следует приступить к разработке 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Положения о применении дистанционных образовательных технологий при реализации ДООП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В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ыбрать образовательную площадку для осуществления учебного процесса, </a:t>
            </a: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иными словами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Определить ресурсы с помощью, которых будет проводиться реализация образовательных программ и мероприятия по воспитательной работе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Провести  обучающий семинара или  совещанния с ПДО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Следующим шагом будет 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Внесение изменений в учебный план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latin typeface="Arial" panose="020B0604020202020204"/>
              </a:rPr>
              <a:t>После того, как внесли изменения в учебный план, следует приступить к 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Корректировке календарно-тематического планирования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Календарно-тематическое планирование готово, начинаем 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Разрабатывать и размещать учебных метериалы и КИМы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Важным будет следующий шаг - 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Информирование родителей (законных представителей) и обучающихся.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ВАЖНО!!!!!   Нужно понимать в какой период проводится такая работа с родителями. 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Если вы проводите набор в образовательную  организацию, то  согласие на обучение детей в дистанционной форме родители подписывают при поступлении ребенка на обучение. 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Второй вариант - в течение учебного года на период карантина, актированных дней.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11. 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Самостоятельное освоение учебных и выполнение контрольно-измерительных материалов обучающимися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12. Проведение онлайн консультаций, онлайн тренировок ПДО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13. Мониторинг качества освоения учебного материала обучающимися и контроль выполнения КИМов 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в еженедельном режиме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14. Проведение переводной и итоговой аттестации 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Итак, первым нормативно-правовым документом на основании, которого осуществляется вся образовательная деятельность, в т.ч. и в дистанционном формате - это 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Федеральный закон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от 29.12.2012 N 273-ФЗ (ред. от 25.12.2018) «</a:t>
            </a: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Об образовании в Российской Федерации»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(Ст. 16)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Следующие : </a:t>
            </a: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Приказ Минобрнауки России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от 23.08.2017 </a:t>
            </a: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N 816 «Об утверждении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3. </a:t>
            </a: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Письмо Министерства просвещения РФ от 19.03.2020г. № ГД-39/04 «О направлении методических рекомендаций»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4. </a:t>
            </a: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Государственное задание учредителя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5. </a:t>
            </a:r>
            <a:r>
              <a:rPr lang="ru-RU" sz="1800" b="1" strike="noStrike" spc="-1">
                <a:solidFill>
                  <a:srgbClr val="000000"/>
                </a:solidFill>
                <a:latin typeface="Arial" panose="020B0604020202020204"/>
              </a:rPr>
              <a:t>Приказ учреждения  «Об организации обучения с применением дистанционных технологий и электронного обучения»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6. Положение о применении дистанционных образовательных 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технологий при реализации дополнительных общеразвивающих общеобразовательных программ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7. Образовательная программа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15900" indent="-215900">
              <a:lnSpc>
                <a:spcPct val="107000"/>
              </a:lnSpc>
              <a:spcAft>
                <a:spcPts val="100"/>
              </a:spcAft>
            </a:pPr>
            <a:r>
              <a:rPr lang="ru-RU" sz="2000" b="0" strike="noStrike" spc="-1">
                <a:latin typeface="Arial" panose="020B0604020202020204"/>
              </a:rPr>
              <a:t>В ст. 16  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Федерального закона  «Об образовании в Российской Федерации» 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7000"/>
              </a:lnSpc>
              <a:spcAft>
                <a:spcPts val="100"/>
              </a:spcAft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даны подробные определения  </a:t>
            </a:r>
            <a:r>
              <a:rPr lang="ru-RU" sz="2000" b="1" strike="noStrike" spc="-1">
                <a:solidFill>
                  <a:srgbClr val="FF0000"/>
                </a:solidFill>
                <a:latin typeface="Arial" panose="020B0604020202020204"/>
              </a:rPr>
              <a:t>электронного обучения и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Arial" panose="020B0604020202020204"/>
              </a:rPr>
              <a:t>дистанционным образовательным технологиям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 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7000"/>
              </a:lnSpc>
              <a:spcAft>
                <a:spcPts val="100"/>
              </a:spcAft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7000"/>
              </a:lnSpc>
              <a:spcAft>
                <a:spcPts val="100"/>
              </a:spcAft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 panose="020B0604020202020204"/>
              </a:rPr>
              <a:t>электронное обучение </a:t>
            </a: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- организация образовательной деятельности 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с применением содержащейся в базах данных и используемой при реализации образовательных программ информации и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 Под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Arial" panose="020B0604020202020204"/>
              </a:rPr>
              <a:t>дистанционными образовательными технологиями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понимаются образовательные технологии, реализуемые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в основном с применением информационно-телекоммуникационных сетей при опосредованном 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(на расстоянии) взаимодействии обучающихся и педагогических работников.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latin typeface="Arial" panose="020B0604020202020204"/>
              </a:rPr>
              <a:t>Обращаю ваше внимание на то, что в обоих документах присутствуют термины </a:t>
            </a:r>
            <a:r>
              <a:rPr lang="ru-RU" sz="2000" b="1" strike="noStrike" spc="-1">
                <a:solidFill>
                  <a:srgbClr val="FF0000"/>
                </a:solidFill>
                <a:latin typeface="Arial" panose="020B0604020202020204"/>
              </a:rPr>
              <a:t>электронное обучение, дистанционные образовательные технологии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 при реализации образовательных программ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Приказ Минобрнауки России  от 23.08.2017 N 816 «Об утверждении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П</a:t>
            </a: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орядка применения организациями, осуществляющими образовательную деятельнос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ть, </a:t>
            </a:r>
            <a:r>
              <a:rPr lang="ru-RU" sz="2000" b="1" strike="noStrike" spc="-1">
                <a:solidFill>
                  <a:srgbClr val="FF0000"/>
                </a:solidFill>
                <a:latin typeface="Arial" panose="020B0604020202020204"/>
              </a:rPr>
              <a:t>электронного обучения, дистанционных образовательных технологий</a:t>
            </a:r>
            <a:r>
              <a:rPr lang="ru-RU" sz="2000" b="1" strike="noStrike" spc="-1">
                <a:solidFill>
                  <a:srgbClr val="000000"/>
                </a:solidFill>
                <a:latin typeface="Arial" panose="020B0604020202020204"/>
              </a:rPr>
              <a:t> при реализации образовательных программ»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Методические рекомендации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по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</a:t>
            </a:r>
            <a:r>
              <a:rPr lang="ru-RU" sz="2000" b="1" strike="noStrike" spc="-1">
                <a:solidFill>
                  <a:srgbClr val="FF0000"/>
                </a:solidFill>
                <a:latin typeface="Arial" panose="020B0604020202020204"/>
              </a:rPr>
              <a:t> электронного обучения и дистанционных образовательных технологий</a:t>
            </a:r>
            <a:endParaRPr lang="ru-RU" sz="2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В госуд</a:t>
            </a: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1374840" y="1336680"/>
            <a:ext cx="4809600" cy="3607920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15900" indent="-215900">
              <a:lnSpc>
                <a:spcPct val="100000"/>
              </a:lnSpc>
            </a:pPr>
            <a:endParaRPr lang="ru-RU" sz="1800" b="1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>
                <a:solidFill>
                  <a:srgbClr val="FFFFFF"/>
                </a:solidFill>
                <a:latin typeface="Arial" panose="020B0604020202020204"/>
                <a:ea typeface="DejaVu Sans" panose="020B0603030804020204"/>
                <a:sym typeface="+mn-ea"/>
              </a:rPr>
              <a:t>Приказ учреждения «Об организации обучения с применением дистанционных технологий и электронного обучения»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1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О переводе учебного процесса 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на дистанционное обучение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 	В целях исполнения государственного задания Учредителя на 2020 год, Постановления Правительства Тюменской области от 17.03.2020 №120-п «О введении режима повышенной готовности», распространения новой коронавирусной инфекции (2019-nCoV) среди обучающихся 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ПРИКАЗЫВАЮ: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1" strike="noStrike" spc="-1">
                <a:latin typeface="Arial" panose="020B0604020202020204"/>
              </a:rPr>
              <a:t>1</a:t>
            </a:r>
            <a:r>
              <a:rPr lang="ru-RU" sz="1800" b="0" strike="noStrike" spc="-1">
                <a:latin typeface="Arial" panose="020B0604020202020204"/>
              </a:rPr>
              <a:t>. </a:t>
            </a:r>
            <a:r>
              <a:rPr lang="ru-RU" sz="1800" b="1" strike="noStrike" spc="-1">
                <a:latin typeface="Arial" panose="020B0604020202020204"/>
              </a:rPr>
              <a:t>Временно приостановить образовательный процесс в учреждении в очной форме</a:t>
            </a:r>
            <a:r>
              <a:rPr lang="ru-RU" sz="1800" b="0" strike="noStrike" spc="-1">
                <a:latin typeface="Arial" panose="020B0604020202020204"/>
              </a:rPr>
              <a:t> обучения с 18.03.2020 по 10.04.2020 включительно.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2. </a:t>
            </a:r>
            <a:r>
              <a:rPr lang="ru-RU" sz="1800" b="1" strike="noStrike" spc="-1">
                <a:latin typeface="Arial" panose="020B0604020202020204"/>
              </a:rPr>
              <a:t>Организовать образовательный процесс с использованием дистанционных технологий обучени</a:t>
            </a:r>
            <a:r>
              <a:rPr lang="ru-RU" sz="1800" b="0" strike="noStrike" spc="-1">
                <a:latin typeface="Arial" panose="020B0604020202020204"/>
              </a:rPr>
              <a:t>я во всех объединениях РЦДППВ “Аванпост”.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3. Утвердить Положение о применении дистанционных образовательных технологий при реализации дополнительных общеобразовательных общеразвивающих программ (Приложение 1).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4. Назначить </a:t>
            </a:r>
            <a:r>
              <a:rPr lang="ru-RU" sz="1800" b="1" strike="noStrike" spc="-1">
                <a:latin typeface="Arial" panose="020B0604020202020204"/>
              </a:rPr>
              <a:t>ответственным за организацию дистанционного обучени</a:t>
            </a:r>
            <a:r>
              <a:rPr lang="ru-RU" sz="1800" b="0" strike="noStrike" spc="-1">
                <a:latin typeface="Arial" panose="020B0604020202020204"/>
              </a:rPr>
              <a:t>я И.В. Ревякина, заместителя директора, руководителя РЦВПВ.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подробно прописать ответственных 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5. Осуществить корректировку рабочих программ с целью уточнения формы обучения на данный период и календарно-тематического планирования.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6. Осуществлять контроль в ежедневном режиме за организацией дистанционного обучения, охватом численности обучающихся, корректировкой рабочих программ педагогами дополнительного образования социально-педагогического направления В.В.Тыщенко, педагогу-организатору, физкультурно-спортивного и туристско-краеведческого направлений Д.О.Чудинову, инструктору-методисту.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7.   Составить графики подготовки учебных материалов для размещения на сайте учреждения, онлайн консультаций педагогов дополнительного образования, осуществлять контроль за их исполнением  Е.Б. Вадик, старшему методисту.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8. Во время дистанционного обучения при заполнении журналов учета рабочего времени в графе “Содержание занятий”  педагогам записывать темы учебного занятия в соответствии с КТП рабочей программы с пометкой “дистанционное обучение”.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9. Педагогам дополнительного образования довести информацию до сведения родителей и обучающихся, обеспечить организацию дистанционных занятий обучающихся в пределах установленной учебной нагрузки, подготовить задания для размещения их на официальном сайте учреждения, разработать контрольно-измерительные материалы.</a:t>
            </a:r>
            <a:endParaRPr lang="ru-RU" sz="18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10. Назначить ответственным за размещение приготовленных заданий на официальном сайте учреждения Е.А.Черепенина, системного администратора .</a:t>
            </a: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572400" y="1336320"/>
            <a:ext cx="6414480" cy="3607920"/>
          </a:xfrm>
          <a:prstGeom prst="rect">
            <a:avLst/>
          </a:prstGeom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756000" y="5145120"/>
            <a:ext cx="6047280" cy="4209480"/>
          </a:xfrm>
          <a:prstGeom prst="rect">
            <a:avLst/>
          </a:prstGeom>
        </p:spPr>
        <p:txBody>
          <a:bodyPr/>
          <a:p>
            <a:pPr marL="215900" indent="-215900">
              <a:lnSpc>
                <a:spcPct val="100000"/>
              </a:lnSpc>
            </a:pPr>
            <a:r>
              <a:rPr lang="ru-RU" sz="2800" b="1" strike="noStrike" spc="-1">
                <a:latin typeface="Arial" panose="020B0604020202020204"/>
              </a:rPr>
              <a:t>В положении определяются подходы к деятельности учреждения в период осуществления учебно-воспитательного  процесса в дистанционном формате по обеспечению освоения обучающимися дополнительных общеобразовательных общеразвивающих программ </a:t>
            </a:r>
            <a:endParaRPr lang="ru-RU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251496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17268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815120" y="36817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3172680" y="36817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193680"/>
            <a:ext cx="8228880" cy="604872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51496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251496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317268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1815120" y="36817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3172680" y="36817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193680"/>
            <a:ext cx="8228880" cy="604872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251496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251496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317268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1815120" y="36817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3172680" y="3681720"/>
            <a:ext cx="129276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193680"/>
            <a:ext cx="8228880" cy="604872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2514960" y="36817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2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753080"/>
            <a:ext cx="9143280" cy="211068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6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7315200" y="0"/>
            <a:ext cx="1828080" cy="685728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p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структуры щёлкните мышью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Второй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Третий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Четвёртый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Пятый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Шестой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Седьмой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2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4753080"/>
            <a:ext cx="9143280" cy="211068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6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7315200" y="0"/>
            <a:ext cx="1828080" cy="685728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8880" cy="1304640"/>
          </a:xfrm>
          <a:prstGeom prst="rect">
            <a:avLst/>
          </a:prstGeom>
        </p:spPr>
        <p:txBody>
          <a:bodyPr lIns="0" tIns="0" rIns="0" bIns="0" anchor="ctr"/>
          <a:p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структуры щёлкните мышью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Второй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Третий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Четвёртый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Пятый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Шестой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Седьмой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структуры щёлкните мышью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Второй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Третий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Четвёртый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Пятый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Шестой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Седьмой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2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4753080"/>
            <a:ext cx="9143280" cy="211068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6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7315200" y="0"/>
            <a:ext cx="1828080" cy="685728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8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p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структуры щёлкните мышью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Второй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Третий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Четвёртый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Пятый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Шестой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Седьмой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4753080"/>
            <a:ext cx="9143280" cy="211068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6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28" name="CustomShape 2"/>
          <p:cNvSpPr/>
          <p:nvPr/>
        </p:nvSpPr>
        <p:spPr>
          <a:xfrm>
            <a:off x="6156360" y="0"/>
            <a:ext cx="3037680" cy="685728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29" name="CustomShape 3"/>
          <p:cNvSpPr/>
          <p:nvPr/>
        </p:nvSpPr>
        <p:spPr>
          <a:xfrm>
            <a:off x="1068840" y="1032480"/>
            <a:ext cx="6574320" cy="259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/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Организация </a:t>
            </a:r>
            <a:r>
              <a:rPr lang="ru-RU" sz="3200" b="1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  <a:sym typeface="+mn-ea"/>
              </a:rPr>
              <a:t> образовательного процесса в дистанционном формате</a:t>
            </a:r>
            <a:endParaRPr lang="ru-RU" sz="3200" b="1" strike="noStrike" spc="-1">
              <a:latin typeface="Arial" panose="020B0604020202020204"/>
            </a:endParaRPr>
          </a:p>
        </p:txBody>
      </p:sp>
      <p:pic>
        <p:nvPicPr>
          <p:cNvPr id="130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380360" y="5373720"/>
            <a:ext cx="1708920" cy="146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221600" y="538020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54000" y="-19800"/>
            <a:ext cx="9035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 anchorCtr="1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Алгоритм работы по внесению изменений в образовательные программы в рамках их реализации в дистанционном формате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241200" y="939960"/>
            <a:ext cx="8660880" cy="53024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</a:t>
            </a: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7. Образовательная программа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Раздел 1. Комплекс основных характеристик программы: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пояснительная записка;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цели и задачи;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содержание программы;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планируемые результаты.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Раздел 2. Комплекс организационно-педагогических условий: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календарный учебный график;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условия реализации программы;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формы аттестации;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оценочные материалы;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методические материалы.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221600" y="538020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54000" y="-19800"/>
            <a:ext cx="9035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 anchorCtr="1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Алгоритм работы по внесению изменений в образовательные программы в рамках их реализации в дистанционном формате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241200" y="939960"/>
            <a:ext cx="8660880" cy="5851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Пояснительная  записка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: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Рекомендуемый режим занятий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, кол-во учебных недель, продолжительность каждого занятия;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Форма обучения</a:t>
            </a: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(очная с применением дистанционных технологий и электронного обучения);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Формы организации образовательного процесса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(индивидуальные, групповые и т.д.) 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Срок освоения программы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– может измениться;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Объем программы –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остается неизменным;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Комплектование групп</a:t>
            </a: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-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может измениться;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Особенности организации образоватедльного процесса</a:t>
            </a: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подробное описание.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Цель программы–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остается неизменной;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Задачи программы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– дополняются;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221600" y="538020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54000" y="-19800"/>
            <a:ext cx="9035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 anchorCtr="1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Алгоритм работы по внесению изменений в образовательные программы в рамках их реализации в дистанционном формате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41200" y="939960"/>
            <a:ext cx="866088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</a:t>
            </a:r>
            <a:endParaRPr lang="ru-RU" sz="18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Содержание программы: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Учебно-тематический план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внести дополнения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  <p:graphicFrame>
        <p:nvGraphicFramePr>
          <p:cNvPr id="217" name="Table 3"/>
          <p:cNvGraphicFramePr/>
          <p:nvPr/>
        </p:nvGraphicFramePr>
        <p:xfrm>
          <a:off x="328320" y="2314080"/>
          <a:ext cx="8602560" cy="3167640"/>
        </p:xfrm>
        <a:graphic>
          <a:graphicData uri="http://schemas.openxmlformats.org/drawingml/2006/table">
            <a:tbl>
              <a:tblPr/>
              <a:tblGrid>
                <a:gridCol w="873000"/>
                <a:gridCol w="1656360"/>
                <a:gridCol w="937800"/>
                <a:gridCol w="1005120"/>
                <a:gridCol w="1130760"/>
                <a:gridCol w="1452600"/>
                <a:gridCol w="1546920"/>
              </a:tblGrid>
              <a:tr h="24372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No п/п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Название раздела,темы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Количество часов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Формы организации занятий</a:t>
                      </a: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Формы аттестации (контроля)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</a:tr>
              <a:tr h="73044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Всего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Теория 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Практика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243720">
                <a:tc gridSpan="7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Раздел 1.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43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1.1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Тема 1.1.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</a:tr>
              <a:tr h="243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1.2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Тема 1.2.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</a:tr>
              <a:tr h="243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И т.д.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------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</a:tr>
              <a:tr h="243720">
                <a:tc gridSpan="7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Раздел 2.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43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2.1.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Тема 2.1.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</a:tr>
              <a:tr h="243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2.2.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Тема 2.2.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</a:tr>
              <a:tr h="243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И т.д.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------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</a:tr>
              <a:tr h="243720"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Итого часов: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  <a:ea typeface="Times New Roman" panose="02020603050405020304"/>
                        </a:rPr>
                        <a:t> 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2EC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221600" y="538020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219" name="CustomShape 1"/>
          <p:cNvSpPr/>
          <p:nvPr/>
        </p:nvSpPr>
        <p:spPr>
          <a:xfrm>
            <a:off x="54000" y="-19800"/>
            <a:ext cx="9035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 anchorCtr="1"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Алгоритм работы по внесению изменений в образовательные программы в рамках их реализации в дистанционном формате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241200" y="939960"/>
            <a:ext cx="8660880" cy="3107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Комплекс организационно-педагогических условий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- Календарный учебный график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внести дополнения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  <p:graphicFrame>
        <p:nvGraphicFramePr>
          <p:cNvPr id="221" name="Table 3"/>
          <p:cNvGraphicFramePr/>
          <p:nvPr/>
        </p:nvGraphicFramePr>
        <p:xfrm>
          <a:off x="241200" y="3031560"/>
          <a:ext cx="8751240" cy="1977840"/>
        </p:xfrm>
        <a:graphic>
          <a:graphicData uri="http://schemas.openxmlformats.org/drawingml/2006/table">
            <a:tbl>
              <a:tblPr/>
              <a:tblGrid>
                <a:gridCol w="922320"/>
                <a:gridCol w="865440"/>
                <a:gridCol w="1321200"/>
                <a:gridCol w="1096560"/>
                <a:gridCol w="1226520"/>
                <a:gridCol w="1128240"/>
                <a:gridCol w="1287000"/>
                <a:gridCol w="903960"/>
              </a:tblGrid>
              <a:tr h="1246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 panose="020B0604020202020204"/>
                        </a:rPr>
                        <a:t>Месяц</a:t>
                      </a:r>
                      <a:endParaRPr lang="ru-RU" sz="14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 panose="020B0604020202020204"/>
                        </a:rPr>
                        <a:t>Число</a:t>
                      </a:r>
                      <a:endParaRPr lang="ru-RU" sz="14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Время проведения занятия</a:t>
                      </a:r>
                      <a:endParaRPr lang="ru-RU" sz="1400" b="0" strike="noStrike" spc="-1">
                        <a:latin typeface="Arial" panose="020B0604020202020204"/>
                      </a:endParaRPr>
                    </a:p>
                  </a:txBody>
                  <a:tcPr marL="9360" marR="9360" marT="936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Форма проведения занятия</a:t>
                      </a:r>
                      <a:endParaRPr lang="ru-RU" sz="1400" b="0" strike="noStrike" spc="-1">
                        <a:latin typeface="Arial" panose="020B0604020202020204"/>
                      </a:endParaRPr>
                    </a:p>
                  </a:txBody>
                  <a:tcPr marL="9360" marR="9360" marT="936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 panose="020B0604020202020204"/>
                        </a:rPr>
                        <a:t>Количество часов</a:t>
                      </a:r>
                      <a:endParaRPr lang="ru-RU" sz="1400" b="0" strike="noStrike" spc="-1">
                        <a:latin typeface="Arial" panose="020B0604020202020204"/>
                      </a:endParaRPr>
                    </a:p>
                  </a:txBody>
                  <a:tcPr marL="9360" marR="9360" marT="936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 panose="020B0604020202020204"/>
                        </a:rPr>
                        <a:t>Тема занятия</a:t>
                      </a:r>
                      <a:endParaRPr lang="ru-RU" sz="1400" b="0" strike="noStrike" spc="-1">
                        <a:latin typeface="Arial" panose="020B0604020202020204"/>
                      </a:endParaRPr>
                    </a:p>
                  </a:txBody>
                  <a:tcPr marL="9360" marR="9360" marT="936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Место проведения</a:t>
                      </a:r>
                      <a:endParaRPr lang="ru-RU" sz="1400" b="0" strike="noStrike" spc="-1">
                        <a:latin typeface="Arial" panose="020B0604020202020204"/>
                      </a:endParaRPr>
                    </a:p>
                  </a:txBody>
                  <a:tcPr marL="9360" marR="9360" marT="936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Форма контроля</a:t>
                      </a:r>
                      <a:endParaRPr lang="ru-RU" sz="1400" b="0" strike="noStrike" spc="-1">
                        <a:latin typeface="Arial" panose="020B0604020202020204"/>
                      </a:endParaRPr>
                    </a:p>
                  </a:txBody>
                  <a:tcPr marL="9360" marR="9360" marT="936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EA0B0"/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DF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221600" y="538020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54000" y="-19800"/>
            <a:ext cx="9035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 anchorCtr="1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Алгоритм работы по внесению изменений в образовательные программы в рамках их реализации в дистанционном формате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241200" y="939960"/>
            <a:ext cx="866088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</a:t>
            </a: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</a:t>
            </a:r>
            <a:endParaRPr lang="ru-RU" sz="18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Условия реализации программы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информационно-методическое обеспечение -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дополнить (какие образовательные платформы используются для проведения занятий и др.);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материально-техническое обеспечение -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дополнить (требования к организации рабочего места педагога и обучающегося;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приложения  к пр</a:t>
            </a:r>
            <a:r>
              <a:rPr lang="en-US" alt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о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грамме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- дополнить (рекомендации по организации домашнего обучения, памятка по использованию образовательных платформ, регламент взаимодействия с родителями и обучающимися и др.)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221600" y="538020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226" name="CustomShape 1"/>
          <p:cNvSpPr/>
          <p:nvPr/>
        </p:nvSpPr>
        <p:spPr>
          <a:xfrm>
            <a:off x="54000" y="-19800"/>
            <a:ext cx="9035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 anchorCtr="1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Алгоритм работы по внесению изменений в образовательные программы в рамках их реализации в дистанционном формате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241200" y="939960"/>
            <a:ext cx="866088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</a:t>
            </a: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</a:t>
            </a:r>
            <a:endParaRPr lang="ru-RU" sz="18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Формы аттестации и контроля - 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дополнить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 typeface="Arial" panose="020B0604020202020204"/>
              <a:buChar char="•"/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Методические материалы -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дополнить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формы организации занятий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- дополнить (видеоуроки, мастер-классы, видеоконференции, вебинары, самостоятельная работа учащихся);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формы организации самостоятельной работы обучающихся -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дополнить (тесты, видеозаписи, фотографии, презентации и др.);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221600" y="538020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54000" y="-19800"/>
            <a:ext cx="9035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 anchorCtr="1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Организационные формы обучения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241200" y="939960"/>
            <a:ext cx="8660880" cy="7222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Можно выделить следующие основные формы дистанционного обучения: в режиме онлайн и в режиме офлайн.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Чат-занятия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— учебные занятия, осуществляемые с использованием чат-технологий. Чат-занятия проводятся синхронно, то есть все участники имеют одновременный доступ к чату. В рамках многих дистанционных учебных заведений действует чат-школа, в которой с помощью чат-кабинетов организуется деятельность дистанционных педагогов и учеников.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социальные сети ( Вконтакте), мессенджеры и электронная почта            (Viber),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Веб-занятия — дистанционные уроки, конференции, семинары, деловые игры, лабораторные работы, практикумы и другие формы учебных занятий, проводимых с помощью средств телекоммуникаций и других возможностей  интернета.</a:t>
            </a: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приложения для ВКС (Zoom,Skype),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формы организации занятий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- дополнить (видеоуроки, мастер-классы, видеоконференции, вебинары, самостоятельная работа учащихся);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- </a:t>
            </a:r>
            <a:r>
              <a:rPr lang="ru-RU" sz="18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формы организации самостоятельной работы обучающихся -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дополнить (тесты, видеозаписи, фотографии, презентации и др.);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4753080"/>
            <a:ext cx="9143280" cy="211068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6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6156360" y="0"/>
            <a:ext cx="3037680" cy="685728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50" name="CustomShape 3"/>
          <p:cNvSpPr/>
          <p:nvPr/>
        </p:nvSpPr>
        <p:spPr>
          <a:xfrm>
            <a:off x="228600" y="437400"/>
            <a:ext cx="8861040" cy="9230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/>
          <a:p>
            <a:pPr marL="4065270" indent="-4064635"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                                        </a:t>
            </a:r>
            <a:endParaRPr lang="ru-RU" sz="2400" b="0" strike="noStrike" spc="-1">
              <a:latin typeface="Arial" panose="020B0604020202020204"/>
            </a:endParaRPr>
          </a:p>
        </p:txBody>
      </p:sp>
      <p:pic>
        <p:nvPicPr>
          <p:cNvPr id="151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380360" y="537372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152" name="CustomShape 4"/>
          <p:cNvSpPr/>
          <p:nvPr/>
        </p:nvSpPr>
        <p:spPr>
          <a:xfrm>
            <a:off x="378360" y="1361520"/>
            <a:ext cx="7264800" cy="4307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2031840" y="-20472480"/>
            <a:ext cx="507960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Планирование образовательного процесса в РЦДППВ «Аванпост» 2019-2020 учебный год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 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54" name="CustomShape 6"/>
          <p:cNvSpPr/>
          <p:nvPr/>
        </p:nvSpPr>
        <p:spPr>
          <a:xfrm>
            <a:off x="2031840" y="-20472480"/>
            <a:ext cx="214701084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Планирование образовательного процесса в РЦДППВ «Аванпост» 2019-2020 учебный год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 </a:t>
            </a:r>
            <a:endParaRPr lang="ru-RU" sz="1800" b="0" strike="noStrike" spc="-1">
              <a:latin typeface="Arial" panose="020B0604020202020204"/>
            </a:endParaRPr>
          </a:p>
        </p:txBody>
      </p:sp>
      <p:graphicFrame>
        <p:nvGraphicFramePr>
          <p:cNvPr id="155" name="Table 7"/>
          <p:cNvGraphicFramePr/>
          <p:nvPr/>
        </p:nvGraphicFramePr>
        <p:xfrm>
          <a:off x="2031840" y="-19273680"/>
          <a:ext cx="7422840" cy="7477560"/>
        </p:xfrm>
        <a:graphic>
          <a:graphicData uri="http://schemas.openxmlformats.org/drawingml/2006/table">
            <a:tbl>
              <a:tblPr/>
              <a:tblGrid>
                <a:gridCol w="1060200"/>
                <a:gridCol w="1060200"/>
                <a:gridCol w="1060200"/>
                <a:gridCol w="1060200"/>
                <a:gridCol w="1060200"/>
                <a:gridCol w="1060200"/>
                <a:gridCol w="1060200"/>
              </a:tblGrid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Направление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Образовательная программа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Возраст обучающихся (лет)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Период обучения (год)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Кол-во групп 1 года обучения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Кол-во групп 2 года обучения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 групп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Социально- педагогическое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“Ратное дело”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14 - 17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66      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/132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“Прикладное функциональное многоборье2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14 - 20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“Юнармия”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11-13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38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“Призывник”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“Щитовик”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 / 154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 / 104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 / 258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Физкультурно- спортивное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“Полиатлон”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“Зимний полиатлон”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“Пожарно-спасательный спорт”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3737"/>
                          </a:solidFill>
                          <a:latin typeface="Calibri"/>
                        </a:rPr>
                        <a:t>13-21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“Основы пулевой стрельбы”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“Рукопашный бой”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/ 88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/ 129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Туристско-краеведческое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“Основы альпинизма”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“Туризм” (С элементами поисковых работ)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“Спортивный туризм”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65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 / 286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 / 166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21 / 452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6" name="CustomShape 8"/>
          <p:cNvSpPr/>
          <p:nvPr/>
        </p:nvSpPr>
        <p:spPr>
          <a:xfrm>
            <a:off x="378360" y="257040"/>
            <a:ext cx="7867440" cy="815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Алгоритм </a:t>
            </a:r>
            <a:r>
              <a:rPr lang="ru-RU" sz="24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</a:t>
            </a: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организации образовательного процесса в дистанционном формате</a:t>
            </a:r>
            <a:endParaRPr lang="ru-RU" sz="2400" b="0" strike="noStrike" spc="-1">
              <a:latin typeface="Arial" panose="020B060402020202020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157" name="CustomShape 9"/>
          <p:cNvSpPr/>
          <p:nvPr/>
        </p:nvSpPr>
        <p:spPr>
          <a:xfrm>
            <a:off x="354240" y="1560960"/>
            <a:ext cx="8434440" cy="5274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1. Изучение нормативно-правовых документов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2. Определение периода обучения с применением  дистанционных технологий 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3. Издание приказа об организации образовательного процесса в дистанционном формате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4. Разработка Положения о применении дистанционных образовательных технологий при реализации ДООП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5. Выбор образовательной площадки для реализации ДООП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6. Проведение обучающего семинара, совещанния с ПДО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7. Внесение изменений в учебный план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0" y="4753080"/>
            <a:ext cx="9143280" cy="211068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6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59" name="CustomShape 2"/>
          <p:cNvSpPr/>
          <p:nvPr/>
        </p:nvSpPr>
        <p:spPr>
          <a:xfrm>
            <a:off x="6156360" y="0"/>
            <a:ext cx="3037680" cy="685728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228600" y="437400"/>
            <a:ext cx="8861040" cy="9230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/>
          <a:p>
            <a:pPr marL="4065270" indent="-4064635"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                                                 </a:t>
            </a:r>
            <a:endParaRPr lang="ru-RU" sz="2400" b="0" strike="noStrike" spc="-1">
              <a:latin typeface="Arial" panose="020B0604020202020204"/>
            </a:endParaRPr>
          </a:p>
        </p:txBody>
      </p:sp>
      <p:pic>
        <p:nvPicPr>
          <p:cNvPr id="161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380360" y="537372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162" name="CustomShape 4"/>
          <p:cNvSpPr/>
          <p:nvPr/>
        </p:nvSpPr>
        <p:spPr>
          <a:xfrm>
            <a:off x="378360" y="1361520"/>
            <a:ext cx="7264800" cy="4307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63" name="CustomShape 5"/>
          <p:cNvSpPr/>
          <p:nvPr/>
        </p:nvSpPr>
        <p:spPr>
          <a:xfrm>
            <a:off x="2031840" y="-20472480"/>
            <a:ext cx="507960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Планирование образовательного процесса в РЦДППВ «Аванпост» 2019-2020 учебный год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 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64" name="CustomShape 6"/>
          <p:cNvSpPr/>
          <p:nvPr/>
        </p:nvSpPr>
        <p:spPr>
          <a:xfrm>
            <a:off x="2031840" y="-20472480"/>
            <a:ext cx="214701084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Планирование образовательного процесса в РЦДППВ «Аванпост» 2019-2020 учебный год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 </a:t>
            </a:r>
            <a:endParaRPr lang="ru-RU" sz="1800" b="0" strike="noStrike" spc="-1">
              <a:latin typeface="Arial" panose="020B0604020202020204"/>
            </a:endParaRPr>
          </a:p>
        </p:txBody>
      </p:sp>
      <p:graphicFrame>
        <p:nvGraphicFramePr>
          <p:cNvPr id="165" name="Table 7"/>
          <p:cNvGraphicFramePr/>
          <p:nvPr/>
        </p:nvGraphicFramePr>
        <p:xfrm>
          <a:off x="2031840" y="-19273680"/>
          <a:ext cx="7422840" cy="7477560"/>
        </p:xfrm>
        <a:graphic>
          <a:graphicData uri="http://schemas.openxmlformats.org/drawingml/2006/table">
            <a:tbl>
              <a:tblPr/>
              <a:tblGrid>
                <a:gridCol w="1060200"/>
                <a:gridCol w="1060200"/>
                <a:gridCol w="1060200"/>
                <a:gridCol w="1060200"/>
                <a:gridCol w="1060200"/>
                <a:gridCol w="1060200"/>
                <a:gridCol w="1060200"/>
              </a:tblGrid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Направление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Образовательная программа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Возраст обучающихся (лет)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Период обучения (год)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Кол-во групп 1 года обучения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Кол-во групп 2 года обучения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 групп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Социально- педагогическое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“Ратное дело”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14 - 17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66      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/132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“Прикладное функциональное многоборье2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14 - 20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“Юнармия”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11-13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38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“Призывник”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“Щитовик”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 / 154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 / 104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 / 258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Физкультурно- спортивное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“Полиатлон”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“Зимний полиатлон”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“Пожарно-спасательный спорт”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3737"/>
                          </a:solidFill>
                          <a:latin typeface="Calibri"/>
                        </a:rPr>
                        <a:t>13-21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“Основы пулевой стрельбы”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“Рукопашный бой”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/ 88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/ 129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Туристско-краеведческое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“Основы альпинизма”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“Туризм” (С элементами поисковых работ)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“Спортивный туризм”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65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 / 286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 / 166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21 / 452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6" name="CustomShape 8"/>
          <p:cNvSpPr/>
          <p:nvPr/>
        </p:nvSpPr>
        <p:spPr>
          <a:xfrm>
            <a:off x="378360" y="153000"/>
            <a:ext cx="7867440" cy="815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Алгоритм </a:t>
            </a:r>
            <a:r>
              <a:rPr lang="ru-RU" sz="2400" b="0" i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</a:t>
            </a: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организации образовательного процесса в дистанционном формате</a:t>
            </a:r>
            <a:endParaRPr lang="ru-RU" sz="2400" b="0" strike="noStrike" spc="-1">
              <a:latin typeface="Arial" panose="020B060402020202020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167" name="CustomShape 9"/>
          <p:cNvSpPr/>
          <p:nvPr/>
        </p:nvSpPr>
        <p:spPr>
          <a:xfrm>
            <a:off x="378360" y="1207800"/>
            <a:ext cx="8434440" cy="6188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8. Корректировка календарно-тематического планирования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9. Разработка и размещение учебных метериалов и КИМов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10. Информирование родителей (законных представителей) и обучающихся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11. Самостоятельное освоение учебных и выполнение контрольно-измерительных материалов обучающимися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12. Проведение онлайн консультаций, онлайн тренировок ПДО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13. Мониторинг качества освоения учебного материала обучающимися и контроль выполнения КИМов 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в еженедельном режиме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14. Проведение переводной и итоговой аттестации </a:t>
            </a: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221600" y="538020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54000" y="-32400"/>
            <a:ext cx="9035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 anchorCtr="1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Нормативно-правовые основания </a:t>
            </a:r>
            <a:endParaRPr lang="ru-RU" sz="24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реализации ДООП в дистанционном режиме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241200" y="939960"/>
            <a:ext cx="8660880" cy="5961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1. Федеральный закон от 29.12.2012 N 273-ФЗ (ред. от 25.12.2018) «Об образовании в Российской Федерации» (Ст. 16)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2. Приказ Минобрнауки России  от 23.08.2017 N 816 «Об утверждении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3. Письмо Министерства просвещения РФ от 19.03.2020г. № ГД-39/04 «О направлении методических рекомендаций»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4. Государственное задание учредителя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5. Приказ учреждения  «Об организации обучения с применением дистанционных технологий и электронного обучения»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6. Положение о применении дистанционных образовательных 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технологий при реализации дополнительных общеразвивающих общеобразовательных программ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7. Образовательная программа</a:t>
            </a: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4753080"/>
            <a:ext cx="9143280" cy="211068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6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72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380360" y="537372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2031840" y="-20472480"/>
            <a:ext cx="507960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Планирование образовательного процесса в РЦДППВ «Аванпост» 2019-2020 учебный год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 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2031840" y="-20472480"/>
            <a:ext cx="214701084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Планирование образовательного процесса в РЦДППВ «Аванпост» 2019-2020 учебный год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 </a:t>
            </a:r>
            <a:endParaRPr lang="ru-RU" sz="1800" b="0" strike="noStrike" spc="-1">
              <a:latin typeface="Arial" panose="020B0604020202020204"/>
            </a:endParaRPr>
          </a:p>
        </p:txBody>
      </p:sp>
      <p:graphicFrame>
        <p:nvGraphicFramePr>
          <p:cNvPr id="175" name="Table 4"/>
          <p:cNvGraphicFramePr/>
          <p:nvPr/>
        </p:nvGraphicFramePr>
        <p:xfrm>
          <a:off x="2031840" y="-19273680"/>
          <a:ext cx="7422840" cy="7477560"/>
        </p:xfrm>
        <a:graphic>
          <a:graphicData uri="http://schemas.openxmlformats.org/drawingml/2006/table">
            <a:tbl>
              <a:tblPr/>
              <a:tblGrid>
                <a:gridCol w="1060200"/>
                <a:gridCol w="1060200"/>
                <a:gridCol w="1060200"/>
                <a:gridCol w="1060200"/>
                <a:gridCol w="1060200"/>
                <a:gridCol w="1060200"/>
                <a:gridCol w="1060200"/>
              </a:tblGrid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Направление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Образовательная программа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Возраст обучающихся (лет)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Период обучения (год)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Кол-во групп 1 года обучения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Кол-во групп 2 года обучения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 групп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Социально- педагогическое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“Ратное дело”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14 - 17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66      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/132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“Прикладное функциональное многоборье2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14 - 20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“Юнармия”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11-13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38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“Призывник”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“Щитовик”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 / 154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 / 104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 / 258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Физкультурно- спортивное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“Полиатлон”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“Зимний полиатлон”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“Пожарно-спасательный спорт”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3737"/>
                          </a:solidFill>
                          <a:latin typeface="Calibri"/>
                        </a:rPr>
                        <a:t>13-21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“Основы пулевой стрельбы”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“Рукопашный бой”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/ 88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/ 129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Туристско-краеведческое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“Основы альпинизма”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“Туризм” (С элементами поисковых работ)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“Спортивный туризм”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65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 / 286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 / 166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21 / 452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6" name="CustomShape 5"/>
          <p:cNvSpPr/>
          <p:nvPr/>
        </p:nvSpPr>
        <p:spPr>
          <a:xfrm>
            <a:off x="0" y="153000"/>
            <a:ext cx="9090360" cy="815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77" name="CustomShape 6"/>
          <p:cNvSpPr/>
          <p:nvPr/>
        </p:nvSpPr>
        <p:spPr>
          <a:xfrm>
            <a:off x="327600" y="1818000"/>
            <a:ext cx="84344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378360" y="153000"/>
            <a:ext cx="8410320" cy="815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Нормативно-правовые основания </a:t>
            </a:r>
            <a:endParaRPr lang="ru-RU" sz="24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реализации ДООП в дистанционном режиме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07000"/>
              </a:lnSpc>
              <a:spcAft>
                <a:spcPts val="100"/>
              </a:spcAft>
            </a:pP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1. Федеральный закон от 29.12.2012 №273 ФЗ «Об образовании 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7000"/>
              </a:lnSpc>
              <a:spcAft>
                <a:spcPts val="100"/>
              </a:spcAft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в Российской Федерации»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79" name="CustomShape 8"/>
          <p:cNvSpPr/>
          <p:nvPr/>
        </p:nvSpPr>
        <p:spPr>
          <a:xfrm>
            <a:off x="187920" y="2843640"/>
            <a:ext cx="4032000" cy="30740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Под</a:t>
            </a:r>
            <a:r>
              <a:rPr lang="ru-RU" sz="1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</a:t>
            </a:r>
            <a:r>
              <a:rPr lang="ru-RU" sz="1400" b="1" strike="noStrike" spc="-1">
                <a:solidFill>
                  <a:srgbClr val="FF0000"/>
                </a:solidFill>
                <a:latin typeface="Arial" panose="020B0604020202020204"/>
                <a:ea typeface="DejaVu Sans" panose="020B0603030804020204"/>
              </a:rPr>
              <a:t>электронным обучением 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понимается организация 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образовательной деятельности 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с применением содержащейся в базах данных и используемой при реализации образовательных программ информации и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по линиям связи указанной информации, взаимодействие обучающихся и педагогических работников.</a:t>
            </a:r>
            <a:endParaRPr lang="ru-RU" sz="1400" b="0" strike="noStrike" spc="-1">
              <a:latin typeface="Arial" panose="020B0604020202020204"/>
            </a:endParaRPr>
          </a:p>
        </p:txBody>
      </p:sp>
      <p:sp>
        <p:nvSpPr>
          <p:cNvPr id="180" name="CustomShape 9"/>
          <p:cNvSpPr/>
          <p:nvPr/>
        </p:nvSpPr>
        <p:spPr>
          <a:xfrm>
            <a:off x="5032440" y="2843640"/>
            <a:ext cx="3547440" cy="243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Под</a:t>
            </a:r>
            <a:r>
              <a:rPr lang="ru-RU" sz="1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</a:t>
            </a:r>
            <a:r>
              <a:rPr lang="ru-RU" sz="1400" b="1" strike="noStrike" spc="-1">
                <a:solidFill>
                  <a:srgbClr val="FF0000"/>
                </a:solidFill>
                <a:latin typeface="Arial" panose="020B0604020202020204"/>
                <a:ea typeface="DejaVu Sans" panose="020B0603030804020204"/>
              </a:rPr>
              <a:t>дистанционными 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 panose="020B0604020202020204"/>
                <a:ea typeface="DejaVu Sans" panose="020B0603030804020204"/>
              </a:rPr>
              <a:t>образовательными технологиями</a:t>
            </a:r>
            <a:r>
              <a:rPr lang="ru-RU" sz="14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понимаются образовательные 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технологии, реализуемые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в основном с применением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информационно-телекоммуникационных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сетей при опосредованном 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(на расстоянии) 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взаимодействии обучающихся </a:t>
            </a:r>
            <a:endParaRPr lang="ru-RU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и педагогических работников.</a:t>
            </a:r>
            <a:endParaRPr lang="ru-RU" sz="14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4753080"/>
            <a:ext cx="9143280" cy="211068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6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6156360" y="0"/>
            <a:ext cx="3037680" cy="685728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83" name="CustomShape 3"/>
          <p:cNvSpPr/>
          <p:nvPr/>
        </p:nvSpPr>
        <p:spPr>
          <a:xfrm>
            <a:off x="228600" y="437400"/>
            <a:ext cx="8861040" cy="9230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Нормативно-правовые основания </a:t>
            </a:r>
            <a:endParaRPr lang="ru-RU" sz="24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реализации ДООП в дистанционном режиме</a:t>
            </a:r>
            <a:endParaRPr lang="ru-RU" sz="2400" b="0" strike="noStrike" spc="-1">
              <a:latin typeface="Arial" panose="020B0604020202020204"/>
            </a:endParaRPr>
          </a:p>
        </p:txBody>
      </p:sp>
      <p:pic>
        <p:nvPicPr>
          <p:cNvPr id="184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380360" y="537372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185" name="CustomShape 4"/>
          <p:cNvSpPr/>
          <p:nvPr/>
        </p:nvSpPr>
        <p:spPr>
          <a:xfrm>
            <a:off x="378360" y="1361520"/>
            <a:ext cx="7264800" cy="4307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86" name="CustomShape 5"/>
          <p:cNvSpPr/>
          <p:nvPr/>
        </p:nvSpPr>
        <p:spPr>
          <a:xfrm>
            <a:off x="2031840" y="-20472480"/>
            <a:ext cx="507960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Планирование образовательного процесса в РЦДППВ «Аванпост» 2019-2020 учебный год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 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2031840" y="-20472480"/>
            <a:ext cx="214701084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Планирование образовательного процесса в РЦДППВ «Аванпост» 2019-2020 учебный год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 panose="020B0603030804020204"/>
              </a:rPr>
              <a:t> </a:t>
            </a:r>
            <a:endParaRPr lang="ru-RU" sz="1800" b="0" strike="noStrike" spc="-1">
              <a:latin typeface="Arial" panose="020B0604020202020204"/>
            </a:endParaRPr>
          </a:p>
        </p:txBody>
      </p:sp>
      <p:graphicFrame>
        <p:nvGraphicFramePr>
          <p:cNvPr id="188" name="Table 7"/>
          <p:cNvGraphicFramePr/>
          <p:nvPr/>
        </p:nvGraphicFramePr>
        <p:xfrm>
          <a:off x="2031840" y="-19273680"/>
          <a:ext cx="7422840" cy="7477560"/>
        </p:xfrm>
        <a:graphic>
          <a:graphicData uri="http://schemas.openxmlformats.org/drawingml/2006/table">
            <a:tbl>
              <a:tblPr/>
              <a:tblGrid>
                <a:gridCol w="1060200"/>
                <a:gridCol w="1060200"/>
                <a:gridCol w="1060200"/>
                <a:gridCol w="1060200"/>
                <a:gridCol w="1060200"/>
                <a:gridCol w="1060200"/>
                <a:gridCol w="1060200"/>
              </a:tblGrid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Направление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Образовательная программа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Возраст обучающихся (лет)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Период обучения (год)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Кол-во групп 1 года обучения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Кол-во групп 2 года обучения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 групп (чел)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Социально- педагогическое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“Ратное дело”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14 - 17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66      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/132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“Прикладное функциональное многоборье2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14 - 20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“Юнармия”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11-13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38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“Призывник”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“Щитовик”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 / 154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 / 104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 / 258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Физкультурно- спортивное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“Полиатлон”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“Зимний полиатлон”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“Пожарно-спасательный спорт”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3737"/>
                          </a:solidFill>
                          <a:latin typeface="Calibri"/>
                        </a:rPr>
                        <a:t>13-21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“Основы пулевой стрельбы”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“Рукопашный бой”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/ 88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/ 129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Туристско-краеведческое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“Основы альпинизма”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16-20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“Туризм” (С элементами поисковых работ)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22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“Спортивный туризм”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10-17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/ 44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/ 21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/ 65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0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 / 286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 / 166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21 / 452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 marL="68400" marR="68400" marT="0" marB="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9" name="CustomShape 8"/>
          <p:cNvSpPr/>
          <p:nvPr/>
        </p:nvSpPr>
        <p:spPr>
          <a:xfrm>
            <a:off x="378360" y="153000"/>
            <a:ext cx="7867440" cy="815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90" name="CustomShape 9"/>
          <p:cNvSpPr/>
          <p:nvPr/>
        </p:nvSpPr>
        <p:spPr>
          <a:xfrm>
            <a:off x="378360" y="1503000"/>
            <a:ext cx="85161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2. Приказ Минобрнауки России  от 23.08.2017 N 816 «Об утверждении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Порядка применения организациями, осуществляющими образовательную деятельность, </a:t>
            </a:r>
            <a:r>
              <a:rPr lang="ru-RU" sz="1800" b="1" strike="noStrike" spc="-1">
                <a:solidFill>
                  <a:srgbClr val="FF0000"/>
                </a:solidFill>
                <a:latin typeface="Arial" panose="020B0604020202020204"/>
                <a:ea typeface="DejaVu Sans" panose="020B0603030804020204"/>
              </a:rPr>
              <a:t>электронного обучения, дистанционных образовательных технологий</a:t>
            </a: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при реализации образовательных программ»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91" name="CustomShape 10"/>
          <p:cNvSpPr/>
          <p:nvPr/>
        </p:nvSpPr>
        <p:spPr>
          <a:xfrm>
            <a:off x="378360" y="3244320"/>
            <a:ext cx="8033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3. Письмо Министерства просвещения РФ от 19.03.2020г. № ГД-39/04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«О направлении методических рекомендаций»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92" name="CustomShape 11"/>
          <p:cNvSpPr/>
          <p:nvPr/>
        </p:nvSpPr>
        <p:spPr>
          <a:xfrm>
            <a:off x="379080" y="3985920"/>
            <a:ext cx="673200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Методические рекомендации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по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</a:t>
            </a:r>
            <a:r>
              <a:rPr lang="ru-RU" sz="1800" b="1" strike="noStrike" spc="-1">
                <a:solidFill>
                  <a:srgbClr val="FF0000"/>
                </a:solidFill>
                <a:latin typeface="Arial" panose="020B0604020202020204"/>
                <a:ea typeface="DejaVu Sans" panose="020B0603030804020204"/>
              </a:rPr>
              <a:t> электронного обучения и дистанционных образовательных технологий</a:t>
            </a: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221600" y="538020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54000" y="-19800"/>
            <a:ext cx="9035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 anchorCtr="1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Нормативно-правовые основания </a:t>
            </a:r>
            <a:endParaRPr lang="ru-RU" sz="24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реализации ДООП в дистанционном режиме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241200" y="1357560"/>
            <a:ext cx="86608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4. Государственное задание учредителя</a:t>
            </a:r>
            <a:endParaRPr lang="ru-RU" sz="2000" b="0" strike="noStrike" spc="-1">
              <a:latin typeface="Arial" panose="020B0604020202020204"/>
            </a:endParaRPr>
          </a:p>
        </p:txBody>
      </p:sp>
      <p:pic>
        <p:nvPicPr>
          <p:cNvPr id="196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1331640" y="1890000"/>
            <a:ext cx="2290680" cy="3238920"/>
          </a:xfrm>
          <a:prstGeom prst="rect">
            <a:avLst/>
          </a:prstGeom>
          <a:ln>
            <a:noFill/>
          </a:ln>
        </p:spPr>
      </p:pic>
      <p:pic>
        <p:nvPicPr>
          <p:cNvPr id="197" name="Изображение 5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4181400" y="3683880"/>
            <a:ext cx="2380320" cy="3365280"/>
          </a:xfrm>
          <a:prstGeom prst="rect">
            <a:avLst/>
          </a:prstGeom>
          <a:ln>
            <a:noFill/>
          </a:ln>
        </p:spPr>
      </p:pic>
      <p:sp>
        <p:nvSpPr>
          <p:cNvPr id="198" name="CustomShape 3"/>
          <p:cNvSpPr/>
          <p:nvPr/>
        </p:nvSpPr>
        <p:spPr>
          <a:xfrm>
            <a:off x="4683600" y="1931040"/>
            <a:ext cx="37904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- реализация дополнительных общеобразовательных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программ с применением</a:t>
            </a:r>
            <a:r>
              <a:rPr lang="ru-RU" sz="1800" b="1" strike="noStrike" spc="-1">
                <a:solidFill>
                  <a:srgbClr val="FF0000"/>
                </a:solidFill>
                <a:latin typeface="Arial" panose="020B0604020202020204"/>
                <a:ea typeface="DejaVu Sans" panose="020B0603030804020204"/>
              </a:rPr>
              <a:t> электронного обучения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 panose="020B0604020202020204"/>
                <a:ea typeface="DejaVu Sans" panose="020B0603030804020204"/>
              </a:rPr>
              <a:t>и дистанционных образовательных технологий</a:t>
            </a: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221600" y="538020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54000" y="-19800"/>
            <a:ext cx="9035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 anchorCtr="1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Нормативно-правовые основания </a:t>
            </a:r>
            <a:endParaRPr lang="ru-RU" sz="24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реализации ДООП в дистанционном режиме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241200" y="1171440"/>
            <a:ext cx="8660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5. Приказ учреждения «Об организации обучения с применением дистанционных технологий и электронного обучения»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20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920" y="2362680"/>
            <a:ext cx="2629800" cy="3719520"/>
          </a:xfrm>
          <a:prstGeom prst="rect">
            <a:avLst/>
          </a:prstGeom>
          <a:ln>
            <a:noFill/>
          </a:ln>
        </p:spPr>
      </p:pic>
      <p:pic>
        <p:nvPicPr>
          <p:cNvPr id="203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69480" y="2362680"/>
            <a:ext cx="2629800" cy="372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Изображение 3076"/>
          <p:cNvPicPr/>
          <p:nvPr/>
        </p:nvPicPr>
        <p:blipFill>
          <a:blip r:embed="rId1"/>
          <a:stretch>
            <a:fillRect/>
          </a:stretch>
        </p:blipFill>
        <p:spPr>
          <a:xfrm>
            <a:off x="7221600" y="5380200"/>
            <a:ext cx="1708920" cy="1464480"/>
          </a:xfrm>
          <a:prstGeom prst="rect">
            <a:avLst/>
          </a:prstGeom>
          <a:ln>
            <a:noFill/>
          </a:ln>
        </p:spPr>
      </p:pic>
      <p:sp>
        <p:nvSpPr>
          <p:cNvPr id="205" name="CustomShape 1"/>
          <p:cNvSpPr/>
          <p:nvPr/>
        </p:nvSpPr>
        <p:spPr>
          <a:xfrm>
            <a:off x="54000" y="-19800"/>
            <a:ext cx="9035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 anchorCtr="1"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Нормативно-правовые основания </a:t>
            </a:r>
            <a:endParaRPr lang="ru-RU" sz="24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 panose="020B0604020202020204"/>
                <a:ea typeface="SimSun"/>
              </a:rPr>
              <a:t>реализации ДООП в дистанционном режиме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241200" y="939960"/>
            <a:ext cx="866088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 </a:t>
            </a: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6. Положение о применении дистанционных образовательных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3030804020204"/>
              </a:rPr>
              <a:t>технологий при реализации дополнительных общеразвивающих общеобразовательных программ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207" name="Изображение 206"/>
          <p:cNvPicPr/>
          <p:nvPr/>
        </p:nvPicPr>
        <p:blipFill>
          <a:blip r:embed="rId2"/>
          <a:stretch>
            <a:fillRect/>
          </a:stretch>
        </p:blipFill>
        <p:spPr>
          <a:xfrm>
            <a:off x="1787040" y="2304000"/>
            <a:ext cx="2748960" cy="38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FFFFFF"/>
      </a:accent3>
      <a:accent4>
        <a:srgbClr val="000000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FFFFFF"/>
      </a:accent3>
      <a:accent4>
        <a:srgbClr val="000000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FFFFFF"/>
      </a:accent3>
      <a:accent4>
        <a:srgbClr val="000000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FFFFFF"/>
      </a:accent3>
      <a:accent4>
        <a:srgbClr val="000000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14289</Words>
  <Application>WPS Presentation</Application>
  <PresentationFormat/>
  <Paragraphs>1426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SimSun</vt:lpstr>
      <vt:lpstr>Wingdings</vt:lpstr>
      <vt:lpstr>Arial</vt:lpstr>
      <vt:lpstr>Symbol</vt:lpstr>
      <vt:lpstr>Times New Roman</vt:lpstr>
      <vt:lpstr>DejaVu Sans</vt:lpstr>
      <vt:lpstr>Calibri</vt:lpstr>
      <vt:lpstr>SimSun</vt:lpstr>
      <vt:lpstr>微软雅黑</vt:lpstr>
      <vt:lpstr>Droid Sans Fallback</vt:lpstr>
      <vt:lpstr/>
      <vt:lpstr>Arial Unicode MS</vt:lpstr>
      <vt:lpstr>Webdings</vt:lpstr>
      <vt:lpstr>Gubbi</vt:lpstr>
      <vt:lpstr>Times New Roman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Оборонно-спортивный палаточный лагерь «Ратники»</dc:title>
  <dc:creator>Bermud</dc:creator>
  <cp:lastModifiedBy>olga</cp:lastModifiedBy>
  <cp:revision>288</cp:revision>
  <cp:lastPrinted>2020-11-03T08:08:46Z</cp:lastPrinted>
  <dcterms:created xsi:type="dcterms:W3CDTF">2020-11-03T08:08:46Z</dcterms:created>
  <dcterms:modified xsi:type="dcterms:W3CDTF">2020-11-03T08:08:46Z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DocSecurity">
    <vt:i4>0</vt:i4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KSOProductBuildVer">
    <vt:lpwstr>1049-10.1.0.6757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55</vt:i4>
  </property>
  <property fmtid="{D5CDD505-2E9C-101B-9397-08002B2CF9AE}" pid="10" name="PresentationFormat">
    <vt:lpwstr>On-screen Show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18</vt:i4>
  </property>
</Properties>
</file>