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9" r:id="rId4"/>
    <p:sldId id="377" r:id="rId5"/>
    <p:sldId id="260" r:id="rId6"/>
    <p:sldId id="261" r:id="rId7"/>
    <p:sldId id="264" r:id="rId8"/>
    <p:sldId id="262" r:id="rId9"/>
    <p:sldId id="259" r:id="rId10"/>
    <p:sldId id="271" r:id="rId11"/>
    <p:sldId id="272" r:id="rId12"/>
    <p:sldId id="270" r:id="rId13"/>
    <p:sldId id="31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5" autoAdjust="0"/>
    <p:restoredTop sz="94660"/>
  </p:normalViewPr>
  <p:slideViewPr>
    <p:cSldViewPr>
      <p:cViewPr>
        <p:scale>
          <a:sx n="125" d="100"/>
          <a:sy n="125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5572-80E7-42A2-962A-0589B4FAEC04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E72FF-E3BE-48AA-BF83-00EBC1044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8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3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2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3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9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8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BD26-B50D-49E5-937F-342FC938019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69B4-3C2E-48B4-8B14-4E1EF1396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лева Ирина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751"/>
            <a:ext cx="9713020" cy="68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132856"/>
            <a:ext cx="8429802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сетевого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городского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образовательного центра «Технопарк –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Город будущего»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565"/>
            <a:ext cx="3240360" cy="7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ugmanova.ig\Downloads\лого технопарк на прозр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78238" cy="14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Кластер </a:t>
            </a:r>
            <a:r>
              <a:rPr lang="ru-RU" sz="3600" dirty="0" err="1">
                <a:solidFill>
                  <a:schemeClr val="bg1"/>
                </a:solidFill>
              </a:rPr>
              <a:t>Нанотехнологий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технического конструирования </a:t>
            </a: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iLesya\Downloads\IMG_0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28596" y="2420888"/>
            <a:ext cx="3810026" cy="2857520"/>
          </a:xfrm>
          <a:prstGeom prst="rect">
            <a:avLst/>
          </a:prstGeom>
          <a:noFill/>
        </p:spPr>
      </p:pic>
      <p:pic>
        <p:nvPicPr>
          <p:cNvPr id="15" name="Picture 5" descr="C:\Users\iLesya\Downloads\IMG_0751-26-02-18-05-29.jpeg"/>
          <p:cNvPicPr>
            <a:picLocks noChangeAspect="1" noChangeArrowheads="1"/>
          </p:cNvPicPr>
          <p:nvPr/>
        </p:nvPicPr>
        <p:blipFill>
          <a:blip r:embed="rId6" cstate="print"/>
          <a:srcRect l="51163" b="51163"/>
          <a:stretch>
            <a:fillRect/>
          </a:stretch>
        </p:blipFill>
        <p:spPr bwMode="auto">
          <a:xfrm>
            <a:off x="4714876" y="2420888"/>
            <a:ext cx="3810027" cy="28575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868" y="5349846"/>
            <a:ext cx="600079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«Модификация люминесцентной лампы», «Многофункциональный фрезерный станок», «Паровой двигатель с электрогенератором»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5366392"/>
            <a:ext cx="385765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«Автономная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парковой зоне»</a:t>
            </a:r>
          </a:p>
        </p:txBody>
      </p:sp>
    </p:spTree>
    <p:extLst>
      <p:ext uri="{BB962C8B-B14F-4D97-AF65-F5344CB8AC3E}">
        <p14:creationId xmlns:p14="http://schemas.microsoft.com/office/powerpoint/2010/main" val="29085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Кластер Инжиниринга,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моделирования и </a:t>
            </a:r>
            <a:r>
              <a:rPr lang="ru-RU" sz="3600" dirty="0" err="1">
                <a:solidFill>
                  <a:schemeClr val="bg1"/>
                </a:solidFill>
              </a:rPr>
              <a:t>прототипирования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6"/>
          <a:stretch/>
        </p:blipFill>
        <p:spPr bwMode="auto">
          <a:xfrm>
            <a:off x="1403648" y="2486903"/>
            <a:ext cx="2547317" cy="36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"/>
          <a:stretch/>
        </p:blipFill>
        <p:spPr bwMode="auto">
          <a:xfrm>
            <a:off x="4927158" y="2512799"/>
            <a:ext cx="2733474" cy="230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 bwMode="auto">
          <a:xfrm>
            <a:off x="4927158" y="4910948"/>
            <a:ext cx="2733474" cy="12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«Технопарк – </a:t>
            </a:r>
            <a:r>
              <a:rPr lang="ru-RU" sz="3600" dirty="0" smtClean="0">
                <a:solidFill>
                  <a:schemeClr val="bg1"/>
                </a:solidFill>
              </a:rPr>
              <a:t>Город будущего»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Lesya\Downloads\диплом участника от ВДНХ технопарк.tif"/>
          <p:cNvPicPr>
            <a:picLocks noChangeAspect="1" noChangeArrowheads="1"/>
          </p:cNvPicPr>
          <p:nvPr/>
        </p:nvPicPr>
        <p:blipFill rotWithShape="1">
          <a:blip r:embed="rId5" cstate="print"/>
          <a:srcRect b="11098"/>
          <a:stretch/>
        </p:blipFill>
        <p:spPr bwMode="auto">
          <a:xfrm>
            <a:off x="428594" y="3501008"/>
            <a:ext cx="3543713" cy="2290192"/>
          </a:xfrm>
          <a:prstGeom prst="rect">
            <a:avLst/>
          </a:prstGeom>
          <a:noFill/>
        </p:spPr>
      </p:pic>
      <p:pic>
        <p:nvPicPr>
          <p:cNvPr id="9" name="Picture 3" descr="C:\Users\iLesya\Downloads\IMG-20180301-WA0033.jpg"/>
          <p:cNvPicPr>
            <a:picLocks noChangeAspect="1" noChangeArrowheads="1"/>
          </p:cNvPicPr>
          <p:nvPr/>
        </p:nvPicPr>
        <p:blipFill>
          <a:blip r:embed="rId6" cstate="print"/>
          <a:srcRect l="16000" t="3000" r="15998" b="6998"/>
          <a:stretch>
            <a:fillRect/>
          </a:stretch>
        </p:blipFill>
        <p:spPr bwMode="auto">
          <a:xfrm>
            <a:off x="4071934" y="3572446"/>
            <a:ext cx="1214446" cy="2143140"/>
          </a:xfrm>
          <a:prstGeom prst="rect">
            <a:avLst/>
          </a:prstGeom>
          <a:noFill/>
        </p:spPr>
      </p:pic>
      <p:pic>
        <p:nvPicPr>
          <p:cNvPr id="10" name="Picture 4" descr="C:\Users\iLesya\Downloads\IMG_0947-03-03-18-05-16.jpeg"/>
          <p:cNvPicPr>
            <a:picLocks noChangeAspect="1" noChangeArrowheads="1"/>
          </p:cNvPicPr>
          <p:nvPr/>
        </p:nvPicPr>
        <p:blipFill rotWithShape="1">
          <a:blip r:embed="rId7"/>
          <a:srcRect l="30198" t="19802" r="2970" b="16716"/>
          <a:stretch/>
        </p:blipFill>
        <p:spPr bwMode="auto">
          <a:xfrm>
            <a:off x="5429256" y="3501026"/>
            <a:ext cx="3214710" cy="22901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8976" y="2564904"/>
            <a:ext cx="876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1C76"/>
                </a:solidFill>
                <a:latin typeface="Arial" pitchFamily="34" charset="0"/>
                <a:cs typeface="Arial" pitchFamily="34" charset="0"/>
              </a:rPr>
              <a:t>Участие в Российском промышленном форуме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000108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Результаты и эффекты 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182" y="2276872"/>
            <a:ext cx="7571184" cy="41638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ормируется </a:t>
            </a:r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имидж и расширяются контакты образовательных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организаций городского округа город Уфа Республики Башкортостан;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роисходит </a:t>
            </a:r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объединение кадровых, материально-технических, информационных, социальных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ресурсов;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азрабатываются </a:t>
            </a:r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новые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общеобразовательные и общеразвивающие программы дополнительного образования, инновационные технологии;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овышается </a:t>
            </a:r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уровень квалификации педагогов, интерес к профессиональной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деятельности;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обучающиеся </a:t>
            </a:r>
            <a:r>
              <a:rPr lang="ru-RU" dirty="0">
                <a:solidFill>
                  <a:srgbClr val="002060"/>
                </a:solidFill>
                <a:latin typeface="+mj-lt"/>
                <a:cs typeface="Arial" pitchFamily="34" charset="0"/>
              </a:rPr>
              <a:t>получают представление о профессиях путем погружения, приобретают навыки делового общения, повышается их мотивация к выбору профессии технической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и естественнонаучной направленности.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457200" algn="just"/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480720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Послание Президента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Федеральному собранию</a:t>
            </a: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ослание Президента Федеральному Собранию."/>
          <p:cNvPicPr>
            <a:picLocks noChangeAspect="1" noChangeArrowheads="1"/>
          </p:cNvPicPr>
          <p:nvPr/>
        </p:nvPicPr>
        <p:blipFill>
          <a:blip r:embed="rId5"/>
          <a:srcRect t="1714" b="2285"/>
          <a:stretch>
            <a:fillRect/>
          </a:stretch>
        </p:blipFill>
        <p:spPr bwMode="auto">
          <a:xfrm>
            <a:off x="1000100" y="2326430"/>
            <a:ext cx="7088618" cy="4198914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2373390"/>
            <a:ext cx="7000924" cy="3071834"/>
          </a:xfrm>
          <a:noFill/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«Современное, качественное образование должно быть доступно для каждого ребёнка. Равные образовательные возможности – мощный ресурс для развития страны и обеспечения социальной справедливости.»</a:t>
            </a:r>
          </a:p>
        </p:txBody>
      </p:sp>
    </p:spTree>
    <p:extLst>
      <p:ext uri="{BB962C8B-B14F-4D97-AF65-F5344CB8AC3E}">
        <p14:creationId xmlns:p14="http://schemas.microsoft.com/office/powerpoint/2010/main" val="27094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«Технопарк – </a:t>
            </a:r>
            <a:r>
              <a:rPr lang="ru-RU" sz="3600" dirty="0" smtClean="0">
                <a:solidFill>
                  <a:schemeClr val="bg1"/>
                </a:solidFill>
              </a:rPr>
              <a:t>Город будущего»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182" y="2276872"/>
            <a:ext cx="7571184" cy="41638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Выстраивание траектории личного профессионального развития обучающегося через организацию сетевого взаимодействия: дополнительное образование — школа — </a:t>
            </a:r>
            <a:r>
              <a:rPr lang="ru-RU" dirty="0" err="1" smtClean="0">
                <a:solidFill>
                  <a:srgbClr val="002060"/>
                </a:solidFill>
              </a:rPr>
              <a:t>спо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вуз </a:t>
            </a:r>
            <a:r>
              <a:rPr lang="ru-RU" dirty="0" smtClean="0">
                <a:solidFill>
                  <a:srgbClr val="002060"/>
                </a:solidFill>
              </a:rPr>
              <a:t>–предприятие. 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Сетевое взаимодействие обще-образовательных организаций, учреждений дополнительного образования, вузов и предприятий региона обеспечивает непрерывность развития одаренного ребенка.</a:t>
            </a: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" y="-99392"/>
            <a:ext cx="9944316" cy="70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692696"/>
            <a:ext cx="5904656" cy="54334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Задачи </a:t>
            </a:r>
            <a:r>
              <a:rPr lang="ru-RU" b="1" dirty="0" smtClean="0">
                <a:solidFill>
                  <a:srgbClr val="002060"/>
                </a:solidFill>
              </a:rPr>
              <a:t>Технопарка: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овлечение </a:t>
            </a:r>
            <a:r>
              <a:rPr lang="ru-RU" dirty="0">
                <a:solidFill>
                  <a:srgbClr val="002060"/>
                </a:solidFill>
              </a:rPr>
              <a:t>обучающихся в активную творческую, научно-техническую и естественнонаучную продуктивную </a:t>
            </a:r>
            <a:r>
              <a:rPr lang="ru-RU" dirty="0" smtClean="0">
                <a:solidFill>
                  <a:srgbClr val="002060"/>
                </a:solidFill>
              </a:rPr>
              <a:t>деятельность;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пособствовать профессиональному </a:t>
            </a:r>
            <a:r>
              <a:rPr lang="ru-RU" dirty="0">
                <a:solidFill>
                  <a:srgbClr val="002060"/>
                </a:solidFill>
              </a:rPr>
              <a:t>самоопределению </a:t>
            </a:r>
            <a:r>
              <a:rPr lang="ru-RU" dirty="0" smtClean="0">
                <a:solidFill>
                  <a:srgbClr val="002060"/>
                </a:solidFill>
              </a:rPr>
              <a:t>обучающихся;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формирование </a:t>
            </a:r>
            <a:r>
              <a:rPr lang="ru-RU" dirty="0">
                <a:solidFill>
                  <a:srgbClr val="002060"/>
                </a:solidFill>
              </a:rPr>
              <a:t>у обучающихся ключевых и специальных компетенций в соответствии с содержанием дополнительных 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программ.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Гелева Ирина\Desktop\Untitled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898" y="8673"/>
            <a:ext cx="6043865" cy="71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3104243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«Технопарк –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Город будущего»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ugmanova.ig\Downloads\лого технопарк на прозр фо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3" y="3426373"/>
            <a:ext cx="1689119" cy="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" y="-99392"/>
            <a:ext cx="9944316" cy="70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елева Ирина\Desktop\Untitled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3104243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«Технопарк –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Город будущего»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ugmanova.ig\Downloads\лого технопарк на прозр фо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3" y="3426373"/>
            <a:ext cx="1689119" cy="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ugmanova.ig\Downloads\технопарк новый треуголь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9" y="980728"/>
            <a:ext cx="6264697" cy="53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«Технопарк – </a:t>
            </a:r>
            <a:r>
              <a:rPr lang="ru-RU" sz="3600" dirty="0" smtClean="0">
                <a:solidFill>
                  <a:schemeClr val="bg1"/>
                </a:solidFill>
              </a:rPr>
              <a:t>Город будущего»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s://upload.wikimedia.org/wikipedia/commons/thumb/5/51/Ufa_map_division.svg/700px-Ufa_map_division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704" y="2408444"/>
            <a:ext cx="2659379" cy="4027061"/>
          </a:xfrm>
          <a:prstGeom prst="rect">
            <a:avLst/>
          </a:prstGeom>
          <a:noFill/>
        </p:spPr>
      </p:pic>
      <p:pic>
        <p:nvPicPr>
          <p:cNvPr id="11" name="Picture 11" descr="https://s3.pixers.pics/pixers/700/FO/44/00/17/06/700_FO44001706_db3217f4a7e9319901ccc027b8425c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65992" y="2479882"/>
            <a:ext cx="2891527" cy="3057506"/>
          </a:xfrm>
          <a:prstGeom prst="rect">
            <a:avLst/>
          </a:prstGeom>
          <a:noFill/>
        </p:spPr>
      </p:pic>
      <p:pic>
        <p:nvPicPr>
          <p:cNvPr id="12" name="Picture 13" descr="https://cdn.pixabay.com/photo/2014/10/03/17/16/gear-472008_64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11318">
            <a:off x="6162586" y="4818666"/>
            <a:ext cx="2489885" cy="165733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1480440" y="369432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551216" y="2694196"/>
            <a:ext cx="71438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22654" y="3408576"/>
            <a:ext cx="128588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51150" y="4480146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08340" y="533740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1122456" y="4908774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22522" y="6123220"/>
            <a:ext cx="121444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37430" y="2408444"/>
            <a:ext cx="2012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Орджоникидзевский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6968" y="6123220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лаборатории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1612" y="5551716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Ленинский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0174" y="5051650"/>
            <a:ext cx="171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Советский район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1744" y="3122824"/>
            <a:ext cx="1358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Калининский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3050" y="6123220"/>
            <a:ext cx="154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Дёмский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9066" y="5480278"/>
            <a:ext cx="1188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Кировский 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2984" y="3694328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Октябрьский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18" y="5243939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лаборатории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5200" y="3243675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лаборатории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08708" y="5051650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лаборатории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1584" y="4194394"/>
            <a:ext cx="157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лабораторий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8538" y="3122824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лаборатории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5596" y="2408444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лаборатории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265596" y="2694196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08538" y="3408576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36638" y="3480014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50918" y="5265964"/>
            <a:ext cx="14287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36968" y="6408972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«Технопарк – </a:t>
            </a:r>
            <a:r>
              <a:rPr lang="ru-RU" sz="3600" dirty="0" smtClean="0">
                <a:solidFill>
                  <a:schemeClr val="bg1"/>
                </a:solidFill>
              </a:rPr>
              <a:t>Город будущего»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651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67"/>
          <p:cNvGrpSpPr/>
          <p:nvPr/>
        </p:nvGrpSpPr>
        <p:grpSpPr>
          <a:xfrm>
            <a:off x="3295236" y="4509120"/>
            <a:ext cx="2428892" cy="500066"/>
            <a:chOff x="2950608" y="764382"/>
            <a:chExt cx="2513995" cy="139817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950608" y="764382"/>
              <a:ext cx="2513995" cy="1398170"/>
              <a:chOff x="1572013" y="4146005"/>
              <a:chExt cx="1065694" cy="77675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618347" y="4400504"/>
                <a:ext cx="926689" cy="522251"/>
                <a:chOff x="2133165" y="4479046"/>
                <a:chExt cx="1143647" cy="549364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133165" y="4479046"/>
                  <a:ext cx="1143647" cy="549364"/>
                </a:xfrm>
                <a:prstGeom prst="rect">
                  <a:avLst/>
                </a:prstGeom>
                <a:solidFill>
                  <a:schemeClr val="accent2"/>
                </a:solidFill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2195735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373816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15815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3093896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2195735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373816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612712" y="4783902"/>
                  <a:ext cx="168243" cy="2445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915815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93896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1572013" y="4146005"/>
                <a:ext cx="1065694" cy="216024"/>
              </a:xfrm>
              <a:prstGeom prst="triangle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Равнобедренный треугольник 10"/>
            <p:cNvSpPr/>
            <p:nvPr/>
          </p:nvSpPr>
          <p:spPr>
            <a:xfrm>
              <a:off x="3772831" y="1395872"/>
              <a:ext cx="750911" cy="2994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8"/>
          <p:cNvGrpSpPr/>
          <p:nvPr/>
        </p:nvGrpSpPr>
        <p:grpSpPr>
          <a:xfrm>
            <a:off x="4363956" y="5517232"/>
            <a:ext cx="1000132" cy="642942"/>
            <a:chOff x="2950608" y="764382"/>
            <a:chExt cx="2513995" cy="1398170"/>
          </a:xfrm>
        </p:grpSpPr>
        <p:grpSp>
          <p:nvGrpSpPr>
            <p:cNvPr id="25" name="Группа 9"/>
            <p:cNvGrpSpPr/>
            <p:nvPr/>
          </p:nvGrpSpPr>
          <p:grpSpPr>
            <a:xfrm>
              <a:off x="2950608" y="764382"/>
              <a:ext cx="2513995" cy="1398170"/>
              <a:chOff x="1572013" y="4146005"/>
              <a:chExt cx="1065694" cy="776750"/>
            </a:xfrm>
          </p:grpSpPr>
          <p:grpSp>
            <p:nvGrpSpPr>
              <p:cNvPr id="27" name="Группа 11"/>
              <p:cNvGrpSpPr/>
              <p:nvPr/>
            </p:nvGrpSpPr>
            <p:grpSpPr>
              <a:xfrm>
                <a:off x="1618347" y="4400504"/>
                <a:ext cx="926689" cy="522251"/>
                <a:chOff x="2133165" y="4479046"/>
                <a:chExt cx="1143647" cy="549364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2133165" y="4479046"/>
                  <a:ext cx="1143647" cy="549364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2195735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2373816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915815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3093896" y="4500894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2195735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2373816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2612712" y="4783902"/>
                  <a:ext cx="168243" cy="2445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2915815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3093896" y="4783902"/>
                  <a:ext cx="10995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1572013" y="4146005"/>
                <a:ext cx="1065694" cy="216024"/>
              </a:xfrm>
              <a:prstGeom prst="triangl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6" name="Равнобедренный треугольник 25"/>
            <p:cNvSpPr/>
            <p:nvPr/>
          </p:nvSpPr>
          <p:spPr>
            <a:xfrm>
              <a:off x="3772831" y="1395872"/>
              <a:ext cx="750911" cy="2994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2"/>
          <p:cNvGrpSpPr>
            <a:grpSpLocks/>
          </p:cNvGrpSpPr>
          <p:nvPr/>
        </p:nvGrpSpPr>
        <p:grpSpPr bwMode="auto">
          <a:xfrm>
            <a:off x="3786182" y="5661248"/>
            <a:ext cx="785818" cy="500066"/>
            <a:chOff x="2950608" y="764382"/>
            <a:chExt cx="2513995" cy="1398170"/>
          </a:xfrm>
        </p:grpSpPr>
        <p:grpSp>
          <p:nvGrpSpPr>
            <p:cNvPr id="40" name="Группа 9"/>
            <p:cNvGrpSpPr>
              <a:grpSpLocks/>
            </p:cNvGrpSpPr>
            <p:nvPr/>
          </p:nvGrpSpPr>
          <p:grpSpPr bwMode="auto">
            <a:xfrm>
              <a:off x="2950608" y="764377"/>
              <a:ext cx="2513995" cy="1398162"/>
              <a:chOff x="1572013" y="4146005"/>
              <a:chExt cx="1065694" cy="776746"/>
            </a:xfrm>
          </p:grpSpPr>
          <p:grpSp>
            <p:nvGrpSpPr>
              <p:cNvPr id="42" name="Группа 11"/>
              <p:cNvGrpSpPr>
                <a:grpSpLocks/>
              </p:cNvGrpSpPr>
              <p:nvPr/>
            </p:nvGrpSpPr>
            <p:grpSpPr bwMode="auto">
              <a:xfrm>
                <a:off x="1618614" y="4400335"/>
                <a:ext cx="925890" cy="522416"/>
                <a:chOff x="2133495" y="4478872"/>
                <a:chExt cx="1142661" cy="549538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2133495" y="4478872"/>
                  <a:ext cx="1142661" cy="54953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2195546" y="4500564"/>
                  <a:ext cx="110483" cy="215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2374134" y="4500564"/>
                  <a:ext cx="108969" cy="215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2915953" y="4500564"/>
                  <a:ext cx="108969" cy="215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3093028" y="4500564"/>
                  <a:ext cx="110482" cy="215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195546" y="4783769"/>
                  <a:ext cx="110483" cy="2157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2374134" y="4783769"/>
                  <a:ext cx="108969" cy="2157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613261" y="4783769"/>
                  <a:ext cx="167994" cy="2446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915953" y="4783769"/>
                  <a:ext cx="108969" cy="2157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>
                  <a:off x="3093028" y="4783769"/>
                  <a:ext cx="110482" cy="2157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3" name="Равнобедренный треугольник 42"/>
              <p:cNvSpPr/>
              <p:nvPr/>
            </p:nvSpPr>
            <p:spPr>
              <a:xfrm>
                <a:off x="1572013" y="4146005"/>
                <a:ext cx="1065694" cy="21652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41" name="Равнобедренный треугольник 40"/>
            <p:cNvSpPr/>
            <p:nvPr/>
          </p:nvSpPr>
          <p:spPr>
            <a:xfrm>
              <a:off x="3772213" y="1395414"/>
              <a:ext cx="752174" cy="29901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4" name="Picture 2" descr="http://rbanews.ru/wp-content/uploads/Delo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0002" y="2669420"/>
            <a:ext cx="1214446" cy="1214446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2571736" y="603348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2665" y="2636912"/>
            <a:ext cx="75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вузы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45488" y="5157192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КЛАСТЕРЫ ТЕХНОПАРКА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5720" y="374099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52320" y="38124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бизнес</a:t>
            </a:r>
          </a:p>
        </p:txBody>
      </p:sp>
      <p:sp>
        <p:nvSpPr>
          <p:cNvPr id="60" name="Выноска со стрелкой вверх 59"/>
          <p:cNvSpPr/>
          <p:nvPr/>
        </p:nvSpPr>
        <p:spPr>
          <a:xfrm>
            <a:off x="3154070" y="2996952"/>
            <a:ext cx="2786082" cy="1285884"/>
          </a:xfrm>
          <a:prstGeom prst="upArrowCallout">
            <a:avLst>
              <a:gd name="adj1" fmla="val 28556"/>
              <a:gd name="adj2" fmla="val 49000"/>
              <a:gd name="adj3" fmla="val 25000"/>
              <a:gd name="adj4" fmla="val 64977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083772" y="342900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допрофессиональных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компетенций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267" y="4725144"/>
            <a:ext cx="24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научно-технические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57860" y="4725144"/>
            <a:ext cx="26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естественнонаучные</a:t>
            </a:r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2210899">
            <a:off x="2029743" y="3909845"/>
            <a:ext cx="785818" cy="428628"/>
          </a:xfrm>
          <a:prstGeom prst="left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8254663">
            <a:off x="6192746" y="3997984"/>
            <a:ext cx="785818" cy="428628"/>
          </a:xfrm>
          <a:prstGeom prst="left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821349" y="5384064"/>
            <a:ext cx="214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Управление образования Администрации ГО г.Уфа РБ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0034" y="545550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УГНТУ, УГАТУ,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БГПУ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им.М.Акмуллы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Выгнутая влево стрелка 67"/>
          <p:cNvSpPr/>
          <p:nvPr/>
        </p:nvSpPr>
        <p:spPr>
          <a:xfrm rot="10800000">
            <a:off x="6160166" y="5384064"/>
            <a:ext cx="500066" cy="857256"/>
          </a:xfrm>
          <a:prstGeom prst="curved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800000">
            <a:off x="2357422" y="5384064"/>
            <a:ext cx="500066" cy="857256"/>
          </a:xfrm>
          <a:prstGeom prst="curvedLef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9828" y="2132856"/>
            <a:ext cx="4119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образовательного центра</a:t>
            </a:r>
            <a:endParaRPr lang="ru-RU" dirty="0"/>
          </a:p>
        </p:txBody>
      </p:sp>
      <p:pic>
        <p:nvPicPr>
          <p:cNvPr id="70" name="Picture 4" descr="http://www.tppro.ru/imgs/news/3828/project-management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12106"/>
            <a:ext cx="922823" cy="107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-99392"/>
            <a:ext cx="98563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ева Ирина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16632"/>
            <a:ext cx="935495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12699"/>
            <a:ext cx="6984776" cy="97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«Технопарк – </a:t>
            </a:r>
            <a:r>
              <a:rPr lang="ru-RU" sz="3600" smtClean="0">
                <a:solidFill>
                  <a:schemeClr val="bg1"/>
                </a:solidFill>
              </a:rPr>
              <a:t>Город будущего»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4644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Взаимодействие с вузами и предприятиями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Лаборатории ГОЦ «Технопарк – Город будущего» совместно с БГПУ им. </a:t>
            </a:r>
            <a:r>
              <a:rPr lang="ru-RU" dirty="0" err="1">
                <a:solidFill>
                  <a:srgbClr val="002060"/>
                </a:solidFill>
              </a:rPr>
              <a:t>М.Акмуллы</a:t>
            </a:r>
            <a:r>
              <a:rPr lang="ru-RU" dirty="0">
                <a:solidFill>
                  <a:srgbClr val="002060"/>
                </a:solidFill>
              </a:rPr>
              <a:t> реализуют проект «Мобильный центр инженерно-технического творчества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Лаборатории Кластер «</a:t>
            </a:r>
            <a:r>
              <a:rPr lang="ru-RU" dirty="0" err="1">
                <a:solidFill>
                  <a:srgbClr val="002060"/>
                </a:solidFill>
              </a:rPr>
              <a:t>Экобиотех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ЭБЦ«Эколог</a:t>
            </a:r>
            <a:r>
              <a:rPr lang="ru-RU" dirty="0">
                <a:solidFill>
                  <a:srgbClr val="002060"/>
                </a:solidFill>
              </a:rPr>
              <a:t>» совместно с УГНТУ осуществляют проект «Промышленные </a:t>
            </a:r>
            <a:r>
              <a:rPr lang="ru-RU" dirty="0" err="1">
                <a:solidFill>
                  <a:srgbClr val="002060"/>
                </a:solidFill>
              </a:rPr>
              <a:t>квесты</a:t>
            </a:r>
            <a:r>
              <a:rPr lang="ru-RU" dirty="0">
                <a:solidFill>
                  <a:srgbClr val="002060"/>
                </a:solidFill>
              </a:rPr>
              <a:t>» (разработка и проведение имитационных игр-</a:t>
            </a:r>
            <a:r>
              <a:rPr lang="ru-RU" dirty="0" err="1">
                <a:solidFill>
                  <a:srgbClr val="002060"/>
                </a:solidFill>
              </a:rPr>
              <a:t>квестов</a:t>
            </a:r>
            <a:r>
              <a:rPr lang="ru-RU" dirty="0">
                <a:solidFill>
                  <a:srgbClr val="002060"/>
                </a:solidFill>
              </a:rPr>
              <a:t> для подростков).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Лаборатории ГОЦ «Технопарк – Город будущего» на базе «ЦТТ «Гефест», «ЦТР «</a:t>
            </a:r>
            <a:r>
              <a:rPr lang="ru-RU" dirty="0" err="1">
                <a:solidFill>
                  <a:srgbClr val="002060"/>
                </a:solidFill>
              </a:rPr>
              <a:t>Политех</a:t>
            </a:r>
            <a:r>
              <a:rPr lang="ru-RU" dirty="0">
                <a:solidFill>
                  <a:srgbClr val="002060"/>
                </a:solidFill>
              </a:rPr>
              <a:t>»,  «ДЭБЦ «Росток», «ЭБЦ «</a:t>
            </a:r>
            <a:r>
              <a:rPr lang="ru-RU" dirty="0" err="1">
                <a:solidFill>
                  <a:srgbClr val="002060"/>
                </a:solidFill>
              </a:rPr>
              <a:t>ЛидерЭко</a:t>
            </a:r>
            <a:r>
              <a:rPr lang="ru-RU" dirty="0">
                <a:solidFill>
                  <a:srgbClr val="002060"/>
                </a:solidFill>
              </a:rPr>
              <a:t>» реализуют проект «Профессиональная ориентация учащихся» во взаимодействии с ООО «</a:t>
            </a:r>
            <a:r>
              <a:rPr lang="ru-RU" dirty="0" err="1">
                <a:solidFill>
                  <a:srgbClr val="002060"/>
                </a:solidFill>
              </a:rPr>
              <a:t>Уфамеханика</a:t>
            </a:r>
            <a:r>
              <a:rPr lang="ru-RU" dirty="0">
                <a:solidFill>
                  <a:srgbClr val="002060"/>
                </a:solidFill>
              </a:rPr>
              <a:t>», ОАО «Фармстандарт-</a:t>
            </a:r>
            <a:r>
              <a:rPr lang="ru-RU" dirty="0" err="1">
                <a:solidFill>
                  <a:srgbClr val="002060"/>
                </a:solidFill>
              </a:rPr>
              <a:t>Уфавита</a:t>
            </a:r>
            <a:r>
              <a:rPr lang="ru-RU" dirty="0">
                <a:solidFill>
                  <a:srgbClr val="002060"/>
                </a:solidFill>
              </a:rPr>
              <a:t>», ООО «</a:t>
            </a:r>
            <a:r>
              <a:rPr lang="ru-RU" dirty="0" err="1">
                <a:solidFill>
                  <a:srgbClr val="002060"/>
                </a:solidFill>
              </a:rPr>
              <a:t>Башагропром</a:t>
            </a:r>
            <a:r>
              <a:rPr lang="ru-RU" dirty="0">
                <a:solidFill>
                  <a:srgbClr val="002060"/>
                </a:solidFill>
              </a:rPr>
              <a:t>».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Лаборатории ГОЦ «Технопарк – Город будущего» на базе «ЦДТТ «</a:t>
            </a:r>
            <a:r>
              <a:rPr lang="ru-RU" dirty="0" err="1">
                <a:solidFill>
                  <a:srgbClr val="002060"/>
                </a:solidFill>
              </a:rPr>
              <a:t>Биктырыш</a:t>
            </a:r>
            <a:r>
              <a:rPr lang="ru-RU" dirty="0">
                <a:solidFill>
                  <a:srgbClr val="002060"/>
                </a:solidFill>
              </a:rPr>
              <a:t>», «ДДТ «Орион», «</a:t>
            </a:r>
            <a:r>
              <a:rPr lang="ru-RU" dirty="0" err="1">
                <a:solidFill>
                  <a:srgbClr val="002060"/>
                </a:solidFill>
              </a:rPr>
              <a:t>ДЦТКиЭ</a:t>
            </a:r>
            <a:r>
              <a:rPr lang="ru-RU" dirty="0">
                <a:solidFill>
                  <a:srgbClr val="002060"/>
                </a:solidFill>
              </a:rPr>
              <a:t> «Меридиан», «ЦДТ «Глобус», ЦДЮТТ «Вектор», «ЦДЮТТ «Сфера», «УГДМЦ </a:t>
            </a:r>
            <a:r>
              <a:rPr lang="ru-RU" dirty="0" err="1">
                <a:solidFill>
                  <a:srgbClr val="002060"/>
                </a:solidFill>
              </a:rPr>
              <a:t>им.контр</a:t>
            </a:r>
            <a:r>
              <a:rPr lang="ru-RU" dirty="0">
                <a:solidFill>
                  <a:srgbClr val="002060"/>
                </a:solidFill>
              </a:rPr>
              <a:t>-адмирала М.И. Бакаева», УГДДТ им. </a:t>
            </a:r>
            <a:r>
              <a:rPr lang="ru-RU" dirty="0" err="1">
                <a:solidFill>
                  <a:srgbClr val="002060"/>
                </a:solidFill>
              </a:rPr>
              <a:t>В.М.Комарова</a:t>
            </a:r>
            <a:r>
              <a:rPr lang="ru-RU" dirty="0">
                <a:solidFill>
                  <a:srgbClr val="002060"/>
                </a:solidFill>
              </a:rPr>
              <a:t> работают в тесном сотрудничестве с БГПУ им. </a:t>
            </a:r>
            <a:r>
              <a:rPr lang="ru-RU" dirty="0" err="1">
                <a:solidFill>
                  <a:srgbClr val="002060"/>
                </a:solidFill>
              </a:rPr>
              <a:t>М.Акмуллы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Лаборатория ГОЦ «Технопарк – Город будущего» на базе «ЦДТ Парус» сотрудничает с УГАТУ, </a:t>
            </a:r>
            <a:r>
              <a:rPr lang="ru-RU" dirty="0" err="1">
                <a:solidFill>
                  <a:srgbClr val="002060"/>
                </a:solidFill>
              </a:rPr>
              <a:t>БКАСиКХ</a:t>
            </a:r>
            <a:r>
              <a:rPr lang="ru-RU" dirty="0">
                <a:solidFill>
                  <a:srgbClr val="002060"/>
                </a:solidFill>
              </a:rPr>
              <a:t>, ГУП РБ «Башкирский гранит».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елева Ирина\Desktop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" y="-99392"/>
            <a:ext cx="9944316" cy="70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692696"/>
            <a:ext cx="5770984" cy="5433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Кластеры: </a:t>
            </a:r>
          </a:p>
          <a:p>
            <a:r>
              <a:rPr lang="ru-RU" dirty="0" err="1">
                <a:solidFill>
                  <a:srgbClr val="002060"/>
                </a:solidFill>
              </a:rPr>
              <a:t>экобиотехнологий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нанотехнологий</a:t>
            </a:r>
            <a:r>
              <a:rPr lang="ru-RU" dirty="0">
                <a:solidFill>
                  <a:srgbClr val="002060"/>
                </a:solidFill>
              </a:rPr>
              <a:t> и технического конструирования</a:t>
            </a:r>
          </a:p>
          <a:p>
            <a:r>
              <a:rPr lang="ru-RU" dirty="0">
                <a:solidFill>
                  <a:srgbClr val="002060"/>
                </a:solidFill>
              </a:rPr>
              <a:t>информационных технологий, робототехники и </a:t>
            </a:r>
            <a:r>
              <a:rPr lang="ru-RU" dirty="0" err="1">
                <a:solidFill>
                  <a:srgbClr val="002060"/>
                </a:solidFill>
              </a:rPr>
              <a:t>мехатронных</a:t>
            </a:r>
            <a:r>
              <a:rPr lang="ru-RU" dirty="0">
                <a:solidFill>
                  <a:srgbClr val="002060"/>
                </a:solidFill>
              </a:rPr>
              <a:t> систем</a:t>
            </a:r>
          </a:p>
          <a:p>
            <a:r>
              <a:rPr lang="ru-RU" dirty="0">
                <a:solidFill>
                  <a:srgbClr val="002060"/>
                </a:solidFill>
              </a:rPr>
              <a:t>инжиниринга, моделирования и </a:t>
            </a:r>
            <a:r>
              <a:rPr lang="ru-RU" dirty="0" err="1">
                <a:solidFill>
                  <a:srgbClr val="002060"/>
                </a:solidFill>
              </a:rPr>
              <a:t>прототипирования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СМИ и телекоммуникационных систем</a:t>
            </a:r>
          </a:p>
          <a:p>
            <a:r>
              <a:rPr lang="ru-RU" dirty="0">
                <a:solidFill>
                  <a:srgbClr val="002060"/>
                </a:solidFill>
              </a:rPr>
              <a:t>виртуального моделирования природных объектов</a:t>
            </a:r>
          </a:p>
        </p:txBody>
      </p:sp>
      <p:pic>
        <p:nvPicPr>
          <p:cNvPr id="3074" name="Picture 2" descr="C:\Users\Гелева Ирина\Desktop\Untitled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3104243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«Технопарк –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ГОРОД БУДУЩЕГО»</a:t>
            </a:r>
          </a:p>
        </p:txBody>
      </p:sp>
      <p:pic>
        <p:nvPicPr>
          <p:cNvPr id="8" name="Picture 3" descr="C:\Users\Гелева Ирина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506"/>
            <a:ext cx="1728192" cy="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ugmanova.ig\Downloads\лого технопарк на прозр фо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3" y="3426373"/>
            <a:ext cx="1689119" cy="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04118" y="6247032"/>
            <a:ext cx="2133600" cy="273844"/>
          </a:xfrm>
        </p:spPr>
        <p:txBody>
          <a:bodyPr/>
          <a:lstStyle/>
          <a:p>
            <a:fld id="{D188D4D2-2EC0-4A4A-ACC4-E6FF3E448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522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Послание Президента  Федеральному собранию</vt:lpstr>
      <vt:lpstr>«Технопарк – Город будущего»</vt:lpstr>
      <vt:lpstr>«Технопарк –  Город будущего»</vt:lpstr>
      <vt:lpstr>«Технопарк –  Город будущего»</vt:lpstr>
      <vt:lpstr>«Технопарк – Город будущего»</vt:lpstr>
      <vt:lpstr>«Технопарк – Город будущего»</vt:lpstr>
      <vt:lpstr>«Технопарк – Город будущего»</vt:lpstr>
      <vt:lpstr>«Технопарк –  ГОРОД БУДУЩЕГО»</vt:lpstr>
      <vt:lpstr>Кластер Нанотехнологий  и технического конструирования </vt:lpstr>
      <vt:lpstr>Кластер Инжиниринга,  моделирования и прототипирования </vt:lpstr>
      <vt:lpstr>«Технопарк – Город будущего»</vt:lpstr>
      <vt:lpstr>Результаты и эффекты сетевого взаимодействия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Гелева Ирина</dc:creator>
  <cp:lastModifiedBy>mustafina.s.sh</cp:lastModifiedBy>
  <cp:revision>36</cp:revision>
  <dcterms:created xsi:type="dcterms:W3CDTF">2019-03-26T08:34:04Z</dcterms:created>
  <dcterms:modified xsi:type="dcterms:W3CDTF">2021-01-11T07:26:04Z</dcterms:modified>
</cp:coreProperties>
</file>