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90A269E-9A4A-45A8-8A3D-518B3B749681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01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0B84AD3F-A65F-484E-BD0B-B00A27A5F81C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49715B8-B6FE-4C56-92C5-85BF414A423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07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DD16A00-D66B-493A-ABD6-8A78B6AE021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3774A077-732D-4E17-B9F9-47A68B8A68D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797200" y="223560"/>
            <a:ext cx="6126840" cy="64487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Цели регионального проекта Кировской области</a:t>
            </a:r>
          </a:p>
          <a:p>
            <a:pPr algn="r">
              <a:lnSpc>
                <a:spcPct val="100000"/>
              </a:lnSpc>
            </a:pPr>
            <a:r>
              <a:rPr lang="ru-RU" b="1" spc="-1" dirty="0">
                <a:solidFill>
                  <a:srgbClr val="C00000"/>
                </a:solidFill>
                <a:latin typeface="Arial"/>
                <a:ea typeface="DejaVu Sans"/>
              </a:rPr>
              <a:t>«Связь как сервис»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324000" y="1443960"/>
            <a:ext cx="8496000" cy="3801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spc="-1" dirty="0">
                <a:solidFill>
                  <a:srgbClr val="17375E"/>
                </a:solidFill>
                <a:latin typeface="Arial"/>
                <a:ea typeface="DejaVu Sans"/>
              </a:rPr>
              <a:t>Достижение «Цифровой зрелости», повышение удовлетворенности населения при взаимодействии с государством и организациями, в том числе проживающих в дальних районах субъектов РФ возможно </a:t>
            </a:r>
            <a:r>
              <a:rPr lang="ru-RU" sz="1400" b="1" u="sng" spc="-1" dirty="0">
                <a:solidFill>
                  <a:srgbClr val="17375E"/>
                </a:solidFill>
                <a:latin typeface="Arial"/>
                <a:ea typeface="DejaVu Sans"/>
              </a:rPr>
              <a:t>при выполнении минимум двух условий:</a:t>
            </a:r>
            <a:endParaRPr lang="ru-RU" sz="1400" b="1" spc="-1" dirty="0">
              <a:solidFill>
                <a:srgbClr val="17375E"/>
              </a:solidFill>
              <a:latin typeface="Arial"/>
              <a:ea typeface="DejaVu Sans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spc="-1" dirty="0">
                <a:solidFill>
                  <a:srgbClr val="17375E"/>
                </a:solidFill>
                <a:latin typeface="Arial"/>
                <a:ea typeface="DejaVu Sans"/>
              </a:rPr>
              <a:t> </a:t>
            </a:r>
          </a:p>
          <a:p>
            <a:pPr lvl="0" algn="just"/>
            <a:r>
              <a:rPr lang="ru-RU" sz="1400" b="1" spc="-1" dirty="0">
                <a:solidFill>
                  <a:srgbClr val="17375E"/>
                </a:solidFill>
                <a:latin typeface="Arial"/>
                <a:ea typeface="DejaVu Sans"/>
              </a:rPr>
              <a:t>1.  </a:t>
            </a:r>
            <a:r>
              <a:rPr lang="ru-RU" sz="1400" b="1" u="sng" spc="-1" dirty="0">
                <a:solidFill>
                  <a:srgbClr val="17375E"/>
                </a:solidFill>
                <a:latin typeface="Arial"/>
                <a:ea typeface="DejaVu Sans"/>
              </a:rPr>
              <a:t>Первое.</a:t>
            </a:r>
            <a:r>
              <a:rPr lang="ru-RU" sz="1400" b="1" spc="-1" dirty="0">
                <a:solidFill>
                  <a:srgbClr val="17375E"/>
                </a:solidFill>
                <a:latin typeface="Arial"/>
                <a:ea typeface="DejaVu Sans"/>
              </a:rPr>
              <a:t> Внедрение в органах исполнительной власти субъектов Российской Федерации, органах местного самоуправления, организациях в ключевых отраслях экономики и социальной сферы цифровых технологий.</a:t>
            </a:r>
          </a:p>
          <a:p>
            <a:pPr marL="457200" algn="just"/>
            <a:r>
              <a:rPr lang="ru-RU" sz="1400" b="1" spc="-1" dirty="0">
                <a:solidFill>
                  <a:srgbClr val="17375E"/>
                </a:solidFill>
                <a:latin typeface="Arial"/>
                <a:ea typeface="DejaVu Sans"/>
              </a:rPr>
              <a:t> </a:t>
            </a:r>
          </a:p>
          <a:p>
            <a:pPr lvl="0" algn="just"/>
            <a:r>
              <a:rPr lang="ru-RU" sz="1400" b="1" spc="-1" dirty="0">
                <a:solidFill>
                  <a:srgbClr val="17375E"/>
                </a:solidFill>
                <a:latin typeface="Arial"/>
                <a:ea typeface="DejaVu Sans"/>
              </a:rPr>
              <a:t>2.    </a:t>
            </a:r>
            <a:r>
              <a:rPr lang="ru-RU" sz="1400" b="1" u="sng" spc="-1" dirty="0">
                <a:solidFill>
                  <a:srgbClr val="17375E"/>
                </a:solidFill>
                <a:latin typeface="Arial"/>
                <a:ea typeface="DejaVu Sans"/>
              </a:rPr>
              <a:t>Второе.</a:t>
            </a:r>
            <a:r>
              <a:rPr lang="ru-RU" sz="1400" b="1" spc="-1" dirty="0">
                <a:solidFill>
                  <a:srgbClr val="17375E"/>
                </a:solidFill>
                <a:latin typeface="Arial"/>
                <a:ea typeface="DejaVu Sans"/>
              </a:rPr>
              <a:t> Обеспечение граждан равными возможностями доступа к дистанционным цифровым услугам и сервисам путем развития телекоммуникационной инфраструктуры  доступа к сети Интернет для жителей  на всей территории региона. </a:t>
            </a:r>
          </a:p>
          <a:p>
            <a:pPr marL="457200"/>
            <a:r>
              <a:rPr lang="ru-RU" sz="1400" spc="-1" dirty="0">
                <a:solidFill>
                  <a:srgbClr val="17375E"/>
                </a:solidFill>
                <a:latin typeface="Arial"/>
                <a:ea typeface="DejaVu Sans"/>
              </a:rPr>
              <a:t>Особенно в удаленных и малочисленных населенных пунктах, где традиционное техническое решение в виде строительства полноценной базовой станции сотовой связи экономически нецелесообразно. </a:t>
            </a:r>
          </a:p>
          <a:p>
            <a:pPr marL="457200"/>
            <a:r>
              <a:rPr lang="ru-RU" sz="1400" b="1" spc="-1" dirty="0">
                <a:solidFill>
                  <a:srgbClr val="17375E"/>
                </a:solidFill>
                <a:latin typeface="Arial"/>
                <a:ea typeface="DejaVu Sans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spc="-1" dirty="0">
                <a:solidFill>
                  <a:srgbClr val="C00000"/>
                </a:solidFill>
                <a:latin typeface="Arial"/>
                <a:ea typeface="DejaVu Sans"/>
              </a:rPr>
              <a:t>Региональная практика нацелена на выполнение второго условия.</a:t>
            </a:r>
          </a:p>
        </p:txBody>
      </p:sp>
      <p:grpSp>
        <p:nvGrpSpPr>
          <p:cNvPr id="55" name="Group 12"/>
          <p:cNvGrpSpPr/>
          <p:nvPr/>
        </p:nvGrpSpPr>
        <p:grpSpPr>
          <a:xfrm>
            <a:off x="2444400" y="6090840"/>
            <a:ext cx="4299480" cy="574920"/>
            <a:chOff x="2444400" y="6090840"/>
            <a:chExt cx="4299480" cy="574920"/>
          </a:xfrm>
        </p:grpSpPr>
        <p:pic>
          <p:nvPicPr>
            <p:cNvPr id="56" name="Рисунок 5"/>
            <p:cNvPicPr/>
            <p:nvPr/>
          </p:nvPicPr>
          <p:blipFill>
            <a:blip r:embed="rId3"/>
            <a:stretch/>
          </p:blipFill>
          <p:spPr>
            <a:xfrm>
              <a:off x="4316040" y="6090840"/>
              <a:ext cx="1288800" cy="574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Рисунок 6"/>
            <p:cNvPicPr/>
            <p:nvPr/>
          </p:nvPicPr>
          <p:blipFill>
            <a:blip r:embed="rId4"/>
            <a:stretch/>
          </p:blipFill>
          <p:spPr>
            <a:xfrm>
              <a:off x="5717160" y="6237360"/>
              <a:ext cx="1026720" cy="37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Рисунок 7"/>
            <p:cNvPicPr/>
            <p:nvPr/>
          </p:nvPicPr>
          <p:blipFill>
            <a:blip r:embed="rId5"/>
            <a:stretch/>
          </p:blipFill>
          <p:spPr>
            <a:xfrm>
              <a:off x="2444400" y="6224040"/>
              <a:ext cx="1675440" cy="419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9" name="Рисунок 8"/>
          <p:cNvPicPr/>
          <p:nvPr/>
        </p:nvPicPr>
        <p:blipFill>
          <a:blip r:embed="rId6"/>
          <a:stretch/>
        </p:blipFill>
        <p:spPr>
          <a:xfrm rot="10800000" flipH="1">
            <a:off x="0" y="6284880"/>
            <a:ext cx="2167560" cy="312480"/>
          </a:xfrm>
          <a:prstGeom prst="rect">
            <a:avLst/>
          </a:prstGeom>
          <a:ln>
            <a:noFill/>
          </a:ln>
        </p:spPr>
      </p:pic>
      <p:pic>
        <p:nvPicPr>
          <p:cNvPr id="60" name="Рисунок 51"/>
          <p:cNvPicPr/>
          <p:nvPr/>
        </p:nvPicPr>
        <p:blipFill>
          <a:blip r:embed="rId6"/>
          <a:stretch/>
        </p:blipFill>
        <p:spPr>
          <a:xfrm flipH="1">
            <a:off x="6976440" y="6284880"/>
            <a:ext cx="2167560" cy="31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2797200" y="223560"/>
            <a:ext cx="6126840" cy="64487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Концепция реализации проекта Кировской области «Связь как сервис»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324000" y="1065960"/>
            <a:ext cx="8496000" cy="10911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17375E"/>
                </a:solidFill>
                <a:latin typeface="Arial"/>
                <a:ea typeface="DejaVu Sans"/>
              </a:rPr>
              <a:t>ПАО «Ростелеком» совместно с операторами сотовой связи реализует комплексное решение с использованием своей развитой  волоконно-оптической  сети  для ретрансляции сигналов стандартов GSM, UMTS, LTE от действующей базовой станции в удаленные населенные пункты и прилегающие к ним территории. Это позволяет увеличить зону покрытия  сети сотовой связи операторов и обеспечивает услуги в местах, где мобильная связь ранее была недоступна.</a:t>
            </a:r>
            <a:endParaRPr lang="ru-RU" sz="1300" b="1" strike="noStrike" spc="-1" dirty="0">
              <a:latin typeface="Arial"/>
            </a:endParaRPr>
          </a:p>
        </p:txBody>
      </p:sp>
      <p:grpSp>
        <p:nvGrpSpPr>
          <p:cNvPr id="63" name="Group 3"/>
          <p:cNvGrpSpPr/>
          <p:nvPr/>
        </p:nvGrpSpPr>
        <p:grpSpPr>
          <a:xfrm>
            <a:off x="2444400" y="6090840"/>
            <a:ext cx="4299480" cy="574920"/>
            <a:chOff x="2444400" y="6090840"/>
            <a:chExt cx="4299480" cy="574920"/>
          </a:xfrm>
        </p:grpSpPr>
        <p:pic>
          <p:nvPicPr>
            <p:cNvPr id="64" name="Рисунок 5"/>
            <p:cNvPicPr/>
            <p:nvPr/>
          </p:nvPicPr>
          <p:blipFill>
            <a:blip r:embed="rId3"/>
            <a:stretch/>
          </p:blipFill>
          <p:spPr>
            <a:xfrm>
              <a:off x="4316040" y="6090840"/>
              <a:ext cx="1288800" cy="574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Рисунок 6"/>
            <p:cNvPicPr/>
            <p:nvPr/>
          </p:nvPicPr>
          <p:blipFill>
            <a:blip r:embed="rId4"/>
            <a:stretch/>
          </p:blipFill>
          <p:spPr>
            <a:xfrm>
              <a:off x="5717160" y="6237360"/>
              <a:ext cx="1026720" cy="37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Рисунок 7"/>
            <p:cNvPicPr/>
            <p:nvPr/>
          </p:nvPicPr>
          <p:blipFill>
            <a:blip r:embed="rId5"/>
            <a:stretch/>
          </p:blipFill>
          <p:spPr>
            <a:xfrm>
              <a:off x="2444400" y="6224040"/>
              <a:ext cx="1675440" cy="419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7" name="Рисунок 8"/>
          <p:cNvPicPr/>
          <p:nvPr/>
        </p:nvPicPr>
        <p:blipFill>
          <a:blip r:embed="rId6"/>
          <a:stretch/>
        </p:blipFill>
        <p:spPr>
          <a:xfrm rot="10800000" flipH="1">
            <a:off x="0" y="6284880"/>
            <a:ext cx="2167560" cy="312480"/>
          </a:xfrm>
          <a:prstGeom prst="rect">
            <a:avLst/>
          </a:prstGeom>
          <a:ln>
            <a:noFill/>
          </a:ln>
        </p:spPr>
      </p:pic>
      <p:pic>
        <p:nvPicPr>
          <p:cNvPr id="68" name="Рисунок 51"/>
          <p:cNvPicPr/>
          <p:nvPr/>
        </p:nvPicPr>
        <p:blipFill>
          <a:blip r:embed="rId6"/>
          <a:stretch/>
        </p:blipFill>
        <p:spPr>
          <a:xfrm flipH="1">
            <a:off x="6976440" y="6284880"/>
            <a:ext cx="2167560" cy="312480"/>
          </a:xfrm>
          <a:prstGeom prst="rect">
            <a:avLst/>
          </a:prstGeom>
          <a:ln>
            <a:noFill/>
          </a:ln>
        </p:spPr>
      </p:pic>
      <p:sp>
        <p:nvSpPr>
          <p:cNvPr id="69" name="CustomShape 4"/>
          <p:cNvSpPr/>
          <p:nvPr/>
        </p:nvSpPr>
        <p:spPr>
          <a:xfrm>
            <a:off x="271440" y="2428200"/>
            <a:ext cx="8548200" cy="2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642D"/>
                </a:solidFill>
                <a:latin typeface="Arial"/>
                <a:ea typeface="DejaVu Sans"/>
              </a:rPr>
              <a:t>В Кировской области использованы 2 типовых решения: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70" name="Picture 6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24000" y="2854800"/>
            <a:ext cx="3278520" cy="1297440"/>
          </a:xfrm>
          <a:prstGeom prst="rect">
            <a:avLst/>
          </a:prstGeom>
          <a:ln>
            <a:noFill/>
          </a:ln>
        </p:spPr>
      </p:pic>
      <p:sp>
        <p:nvSpPr>
          <p:cNvPr id="71" name="CustomShape 5"/>
          <p:cNvSpPr/>
          <p:nvPr/>
        </p:nvSpPr>
        <p:spPr>
          <a:xfrm>
            <a:off x="3858840" y="2836800"/>
            <a:ext cx="496116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1" strike="noStrike" spc="-1" dirty="0">
                <a:solidFill>
                  <a:srgbClr val="17375E"/>
                </a:solidFill>
                <a:latin typeface="Arial"/>
                <a:ea typeface="DejaVu Sans"/>
              </a:rPr>
              <a:t>Схема</a:t>
            </a:r>
            <a:r>
              <a:rPr lang="ru-RU" sz="10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 реализуется на базе IP-сети с каналом 100 Мбит/c – 1 Гбит/c </a:t>
            </a:r>
            <a:br>
              <a:rPr dirty="0"/>
            </a:br>
            <a:r>
              <a:rPr lang="ru-RU" sz="10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от сети мобильного Оператора до малого населенного пункта.</a:t>
            </a:r>
            <a:endParaRPr lang="ru-RU" sz="10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В населенном пункте  установлена в рамках проекта устранения цифрового неравенства укрепленная 8 метровая железобетонная опора.</a:t>
            </a:r>
            <a:endParaRPr lang="ru-RU" sz="10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На опору размещается мини-базовая станция  стандарта 3</a:t>
            </a:r>
            <a:r>
              <a:rPr lang="en-US" sz="10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G</a:t>
            </a:r>
            <a:r>
              <a:rPr lang="ru-RU" sz="10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, 4</a:t>
            </a:r>
            <a:r>
              <a:rPr lang="en-US" sz="10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G/LTE </a:t>
            </a:r>
            <a:r>
              <a:rPr lang="ru-RU" sz="10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и  секторная антенна.</a:t>
            </a:r>
            <a:endParaRPr lang="ru-RU" sz="10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Радиус покрытия в зависимости от рельефа местности в населенном пункте  около 1 км.</a:t>
            </a:r>
            <a:endParaRPr lang="ru-RU" sz="10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1" strike="noStrike" spc="-1" dirty="0">
                <a:solidFill>
                  <a:srgbClr val="17375E"/>
                </a:solidFill>
                <a:latin typeface="Arial"/>
                <a:ea typeface="DejaVu Sans"/>
              </a:rPr>
              <a:t>Подходит для локального покрытия малых населенных пунктов.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72" name="CustomShape 6"/>
          <p:cNvSpPr/>
          <p:nvPr/>
        </p:nvSpPr>
        <p:spPr>
          <a:xfrm>
            <a:off x="3858840" y="4524840"/>
            <a:ext cx="4963680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1" strike="noStrike" spc="-1" dirty="0">
                <a:solidFill>
                  <a:srgbClr val="17375E"/>
                </a:solidFill>
                <a:latin typeface="Arial"/>
                <a:ea typeface="DejaVu Sans"/>
              </a:rPr>
              <a:t>Схема</a:t>
            </a:r>
            <a:r>
              <a:rPr lang="ru-RU" sz="10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 реализуется на выделенных оптических волокнах от базовой станции оператора сотовой связи до малых и средних населенных пунктов.</a:t>
            </a:r>
            <a:endParaRPr lang="ru-RU" sz="10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В населенном пункте устанавливается 26 метровая  металлическая опора.</a:t>
            </a:r>
            <a:endParaRPr lang="ru-RU" sz="10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На опору размещается  оборудование преобразования сигнала и  секторная антенна.</a:t>
            </a:r>
            <a:endParaRPr lang="ru-RU" sz="10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Радиус покрытия в зависимости от рельефа местности до 5-7 км.</a:t>
            </a:r>
            <a:endParaRPr lang="ru-RU" sz="10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1" strike="noStrike" spc="-1" dirty="0">
                <a:solidFill>
                  <a:srgbClr val="17375E"/>
                </a:solidFill>
                <a:latin typeface="Arial"/>
                <a:ea typeface="DejaVu Sans"/>
              </a:rPr>
              <a:t>Подходит для малых и средних населенных пунктов, </a:t>
            </a:r>
            <a:br>
              <a:rPr dirty="0"/>
            </a:br>
            <a:r>
              <a:rPr lang="ru-RU" sz="1000" b="1" strike="noStrike" spc="-1" dirty="0">
                <a:solidFill>
                  <a:srgbClr val="17375E"/>
                </a:solidFill>
                <a:latin typeface="Arial"/>
                <a:ea typeface="DejaVu Sans"/>
              </a:rPr>
              <a:t>может охватывать целые сельские поселения.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73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24000" y="4501800"/>
            <a:ext cx="3278520" cy="136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1"/>
          <p:cNvGrpSpPr/>
          <p:nvPr/>
        </p:nvGrpSpPr>
        <p:grpSpPr>
          <a:xfrm>
            <a:off x="565560" y="953280"/>
            <a:ext cx="3750120" cy="2195526"/>
            <a:chOff x="565560" y="953280"/>
            <a:chExt cx="3750120" cy="2329200"/>
          </a:xfrm>
        </p:grpSpPr>
        <p:pic>
          <p:nvPicPr>
            <p:cNvPr id="75" name="Picture 2"/>
            <p:cNvPicPr/>
            <p:nvPr/>
          </p:nvPicPr>
          <p:blipFill>
            <a:blip r:embed="rId3"/>
            <a:stretch/>
          </p:blipFill>
          <p:spPr>
            <a:xfrm>
              <a:off x="565560" y="953280"/>
              <a:ext cx="1894680" cy="2329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3"/>
            <p:cNvPicPr/>
            <p:nvPr/>
          </p:nvPicPr>
          <p:blipFill>
            <a:blip r:embed="rId4"/>
            <a:stretch/>
          </p:blipFill>
          <p:spPr>
            <a:xfrm>
              <a:off x="2577960" y="957600"/>
              <a:ext cx="1737720" cy="2324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7" name="CustomShape 2"/>
          <p:cNvSpPr/>
          <p:nvPr/>
        </p:nvSpPr>
        <p:spPr>
          <a:xfrm>
            <a:off x="2797200" y="223560"/>
            <a:ext cx="6126840" cy="64487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2600" algn="r">
              <a:lnSpc>
                <a:spcPct val="100000"/>
              </a:lnSpc>
            </a:pPr>
            <a:r>
              <a:rPr lang="ru-RU" sz="1800" b="1" strike="noStrike" spc="-66" dirty="0">
                <a:solidFill>
                  <a:srgbClr val="C00000"/>
                </a:solidFill>
                <a:latin typeface="Arial"/>
                <a:ea typeface="DejaVu Sans"/>
              </a:rPr>
              <a:t>Результаты реализации </a:t>
            </a:r>
            <a:r>
              <a:rPr lang="ru-RU" b="1" spc="-66" dirty="0">
                <a:solidFill>
                  <a:srgbClr val="C00000"/>
                </a:solidFill>
                <a:latin typeface="Arial"/>
                <a:ea typeface="DejaVu Sans"/>
              </a:rPr>
              <a:t>проекта</a:t>
            </a:r>
            <a:r>
              <a:rPr lang="ru-RU" sz="1800" b="1" strike="noStrike" spc="-66" dirty="0">
                <a:solidFill>
                  <a:srgbClr val="C00000"/>
                </a:solidFill>
                <a:latin typeface="Arial"/>
                <a:ea typeface="DejaVu Sans"/>
              </a:rPr>
              <a:t> Кировской области</a:t>
            </a:r>
          </a:p>
          <a:p>
            <a:pPr marL="12600" algn="r">
              <a:lnSpc>
                <a:spcPct val="100000"/>
              </a:lnSpc>
            </a:pPr>
            <a:r>
              <a:rPr lang="ru-RU" b="1" spc="-66" dirty="0">
                <a:solidFill>
                  <a:srgbClr val="C00000"/>
                </a:solidFill>
                <a:latin typeface="Arial"/>
                <a:ea typeface="DejaVu Sans"/>
              </a:rPr>
              <a:t>«Связь как сервис»</a:t>
            </a:r>
            <a:endParaRPr lang="ru-RU" sz="1800" b="0" strike="noStrike" spc="-1" dirty="0">
              <a:latin typeface="Arial"/>
            </a:endParaRPr>
          </a:p>
        </p:txBody>
      </p:sp>
      <p:grpSp>
        <p:nvGrpSpPr>
          <p:cNvPr id="78" name="Group 3"/>
          <p:cNvGrpSpPr/>
          <p:nvPr/>
        </p:nvGrpSpPr>
        <p:grpSpPr>
          <a:xfrm>
            <a:off x="2444400" y="6090840"/>
            <a:ext cx="4299480" cy="574920"/>
            <a:chOff x="2444400" y="6090840"/>
            <a:chExt cx="4299480" cy="574920"/>
          </a:xfrm>
        </p:grpSpPr>
        <p:pic>
          <p:nvPicPr>
            <p:cNvPr id="79" name="Рисунок 5"/>
            <p:cNvPicPr/>
            <p:nvPr/>
          </p:nvPicPr>
          <p:blipFill>
            <a:blip r:embed="rId5"/>
            <a:stretch/>
          </p:blipFill>
          <p:spPr>
            <a:xfrm>
              <a:off x="4316040" y="6090840"/>
              <a:ext cx="1288800" cy="574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Рисунок 6"/>
            <p:cNvPicPr/>
            <p:nvPr/>
          </p:nvPicPr>
          <p:blipFill>
            <a:blip r:embed="rId6"/>
            <a:stretch/>
          </p:blipFill>
          <p:spPr>
            <a:xfrm>
              <a:off x="5717160" y="6237360"/>
              <a:ext cx="1026720" cy="37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Рисунок 7"/>
            <p:cNvPicPr/>
            <p:nvPr/>
          </p:nvPicPr>
          <p:blipFill>
            <a:blip r:embed="rId7"/>
            <a:stretch/>
          </p:blipFill>
          <p:spPr>
            <a:xfrm>
              <a:off x="2444400" y="6224040"/>
              <a:ext cx="1675440" cy="419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2" name="Рисунок 8"/>
          <p:cNvPicPr/>
          <p:nvPr/>
        </p:nvPicPr>
        <p:blipFill>
          <a:blip r:embed="rId8"/>
          <a:stretch/>
        </p:blipFill>
        <p:spPr>
          <a:xfrm rot="10800000" flipH="1">
            <a:off x="0" y="6284880"/>
            <a:ext cx="2167560" cy="31248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51"/>
          <p:cNvPicPr/>
          <p:nvPr/>
        </p:nvPicPr>
        <p:blipFill>
          <a:blip r:embed="rId8"/>
          <a:stretch/>
        </p:blipFill>
        <p:spPr>
          <a:xfrm flipH="1">
            <a:off x="6976440" y="6284880"/>
            <a:ext cx="2167560" cy="312480"/>
          </a:xfrm>
          <a:prstGeom prst="rect">
            <a:avLst/>
          </a:prstGeom>
          <a:ln>
            <a:noFill/>
          </a:ln>
        </p:spPr>
      </p:pic>
      <p:grpSp>
        <p:nvGrpSpPr>
          <p:cNvPr id="84" name="Group 4"/>
          <p:cNvGrpSpPr/>
          <p:nvPr/>
        </p:nvGrpSpPr>
        <p:grpSpPr>
          <a:xfrm>
            <a:off x="4835520" y="952200"/>
            <a:ext cx="3612240" cy="2191454"/>
            <a:chOff x="4835520" y="952200"/>
            <a:chExt cx="3612240" cy="2329200"/>
          </a:xfrm>
        </p:grpSpPr>
        <p:pic>
          <p:nvPicPr>
            <p:cNvPr id="85" name="Picture 4"/>
            <p:cNvPicPr/>
            <p:nvPr/>
          </p:nvPicPr>
          <p:blipFill>
            <a:blip r:embed="rId9"/>
            <a:stretch/>
          </p:blipFill>
          <p:spPr>
            <a:xfrm>
              <a:off x="4835520" y="952200"/>
              <a:ext cx="1747080" cy="2329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5"/>
            <p:cNvPicPr/>
            <p:nvPr/>
          </p:nvPicPr>
          <p:blipFill>
            <a:blip r:embed="rId10"/>
            <a:stretch/>
          </p:blipFill>
          <p:spPr>
            <a:xfrm>
              <a:off x="6701040" y="952200"/>
              <a:ext cx="1746720" cy="2329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7" name="CustomShape 5"/>
          <p:cNvSpPr/>
          <p:nvPr/>
        </p:nvSpPr>
        <p:spPr>
          <a:xfrm>
            <a:off x="428040" y="3719274"/>
            <a:ext cx="8496000" cy="6910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17375E"/>
                </a:solidFill>
                <a:latin typeface="Arial"/>
                <a:ea typeface="DejaVu Sans"/>
              </a:rPr>
              <a:t>В результате реализации первого этапа проекта в 2109-2020 годах зоной действия сети сотового оператора МТС и услугами мобильной связи и скоростной передачи данных охвачены </a:t>
            </a:r>
          </a:p>
          <a:p>
            <a:pPr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46 </a:t>
            </a:r>
            <a:r>
              <a:rPr lang="ru-RU" sz="13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малых населенных пунктов</a:t>
            </a:r>
            <a:r>
              <a:rPr lang="ru-RU" sz="1300" b="1" strike="noStrike" spc="-1" dirty="0">
                <a:solidFill>
                  <a:srgbClr val="17375E"/>
                </a:solidFill>
                <a:latin typeface="Arial"/>
                <a:ea typeface="DejaVu Sans"/>
              </a:rPr>
              <a:t> Кировской области с общим числом жителей около </a:t>
            </a:r>
            <a:r>
              <a:rPr lang="ru-RU" sz="13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17 000 человек.</a:t>
            </a:r>
            <a:endParaRPr lang="ru-RU" sz="1300" b="0" strike="noStrike" spc="-1" dirty="0">
              <a:latin typeface="Arial"/>
            </a:endParaRPr>
          </a:p>
        </p:txBody>
      </p:sp>
      <p:sp>
        <p:nvSpPr>
          <p:cNvPr id="88" name="CustomShape 6"/>
          <p:cNvSpPr/>
          <p:nvPr/>
        </p:nvSpPr>
        <p:spPr>
          <a:xfrm>
            <a:off x="4710600" y="3232914"/>
            <a:ext cx="382104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По схеме </a:t>
            </a:r>
            <a:r>
              <a:rPr lang="ru-RU" sz="1300" b="0" strike="noStrike" spc="-1" dirty="0">
                <a:solidFill>
                  <a:srgbClr val="C00000"/>
                </a:solidFill>
                <a:latin typeface="Arial"/>
                <a:ea typeface="DejaVu Sans"/>
              </a:rPr>
              <a:t>Выносная антенна Базовой станции</a:t>
            </a:r>
            <a:r>
              <a:rPr lang="ru-RU" sz="13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 подключено 18 малых населенных пункта</a:t>
            </a:r>
            <a:endParaRPr lang="ru-RU" sz="1300" b="0" strike="noStrike" spc="-1" dirty="0">
              <a:latin typeface="Arial"/>
            </a:endParaRPr>
          </a:p>
        </p:txBody>
      </p:sp>
      <p:sp>
        <p:nvSpPr>
          <p:cNvPr id="89" name="CustomShape 7"/>
          <p:cNvSpPr/>
          <p:nvPr/>
        </p:nvSpPr>
        <p:spPr>
          <a:xfrm>
            <a:off x="497160" y="3230724"/>
            <a:ext cx="3750120" cy="6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По схеме </a:t>
            </a:r>
            <a:r>
              <a:rPr lang="ru-RU" sz="1300" b="0" strike="noStrike" spc="-1" dirty="0">
                <a:solidFill>
                  <a:srgbClr val="C00000"/>
                </a:solidFill>
                <a:latin typeface="Arial"/>
                <a:ea typeface="DejaVu Sans"/>
              </a:rPr>
              <a:t>Мини-Базовая станция </a:t>
            </a:r>
            <a:br>
              <a:rPr dirty="0"/>
            </a:br>
            <a:r>
              <a:rPr lang="ru-RU" sz="1300" b="0" strike="noStrike" spc="-1" dirty="0">
                <a:solidFill>
                  <a:srgbClr val="17375E"/>
                </a:solidFill>
                <a:latin typeface="Arial"/>
                <a:ea typeface="DejaVu Sans"/>
              </a:rPr>
              <a:t>подключено 28 малых населенных пункта </a:t>
            </a:r>
            <a:br>
              <a:rPr dirty="0"/>
            </a:br>
            <a:endParaRPr lang="ru-RU" sz="13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B684E-1FAA-4303-9C3C-0509DB324FE8}"/>
              </a:ext>
            </a:extLst>
          </p:cNvPr>
          <p:cNvSpPr txBox="1"/>
          <p:nvPr/>
        </p:nvSpPr>
        <p:spPr>
          <a:xfrm>
            <a:off x="428040" y="4424561"/>
            <a:ext cx="84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spc="-1" dirty="0">
                <a:solidFill>
                  <a:srgbClr val="17375E"/>
                </a:solidFill>
                <a:latin typeface="Arial"/>
                <a:ea typeface="DejaVu Sans"/>
              </a:rPr>
              <a:t>Второй этап проекта в 2021 году включает </a:t>
            </a:r>
            <a:r>
              <a:rPr lang="ru-RU" sz="1300" b="1" spc="-1" dirty="0">
                <a:solidFill>
                  <a:srgbClr val="C00000"/>
                </a:solidFill>
                <a:latin typeface="Arial"/>
                <a:ea typeface="DejaVu Sans"/>
              </a:rPr>
              <a:t>14 малых населенных пунктов </a:t>
            </a:r>
            <a:r>
              <a:rPr lang="ru-RU" sz="1300" b="1" spc="-1" dirty="0">
                <a:solidFill>
                  <a:srgbClr val="17375E"/>
                </a:solidFill>
                <a:latin typeface="Arial"/>
                <a:ea typeface="DejaVu Sans"/>
              </a:rPr>
              <a:t>Кировской области  числом жителей более </a:t>
            </a:r>
            <a:r>
              <a:rPr lang="ru-RU" sz="1300" b="1" spc="-1" dirty="0">
                <a:solidFill>
                  <a:srgbClr val="C00000"/>
                </a:solidFill>
                <a:latin typeface="Arial"/>
                <a:ea typeface="DejaVu Sans"/>
              </a:rPr>
              <a:t>4000 человек</a:t>
            </a:r>
            <a:r>
              <a:rPr lang="ru-RU" sz="1300" b="1" spc="-1" dirty="0">
                <a:solidFill>
                  <a:srgbClr val="17375E"/>
                </a:solidFill>
                <a:latin typeface="Arial"/>
                <a:ea typeface="DejaVu Sans"/>
              </a:rPr>
              <a:t>.</a:t>
            </a:r>
            <a:r>
              <a:rPr lang="ru-RU" sz="1400" b="1" spc="-1" dirty="0">
                <a:solidFill>
                  <a:srgbClr val="17375E"/>
                </a:solidFill>
                <a:latin typeface="Arial"/>
                <a:ea typeface="DejaVu San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7F20E-BDBE-417F-8575-570353D3EC0D}"/>
              </a:ext>
            </a:extLst>
          </p:cNvPr>
          <p:cNvSpPr txBox="1"/>
          <p:nvPr/>
        </p:nvSpPr>
        <p:spPr>
          <a:xfrm>
            <a:off x="428040" y="4941412"/>
            <a:ext cx="8496000" cy="100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300" b="1" spc="-1" dirty="0">
                <a:solidFill>
                  <a:srgbClr val="17375E"/>
                </a:solidFill>
                <a:latin typeface="Arial"/>
                <a:ea typeface="DejaVu Sans"/>
              </a:rPr>
              <a:t>Финансирование  мероприятий осуществлялось в рамах текущей деятельности операторов связи.</a:t>
            </a:r>
          </a:p>
          <a:p>
            <a:pPr marL="3175"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spc="-1" dirty="0">
                <a:solidFill>
                  <a:srgbClr val="17375E"/>
                </a:solidFill>
                <a:latin typeface="Arial"/>
                <a:ea typeface="DejaVu Sans"/>
              </a:rPr>
              <a:t>Существует </a:t>
            </a:r>
            <a:r>
              <a:rPr lang="x-none" sz="1300" b="1" spc="-1" dirty="0">
                <a:solidFill>
                  <a:srgbClr val="17375E"/>
                </a:solidFill>
                <a:latin typeface="Arial"/>
                <a:ea typeface="DejaVu Sans"/>
              </a:rPr>
              <a:t>возможность</a:t>
            </a:r>
            <a:r>
              <a:rPr lang="ru-RU" sz="1300" b="1" spc="-1" dirty="0">
                <a:solidFill>
                  <a:srgbClr val="17375E"/>
                </a:solidFill>
                <a:latin typeface="Arial"/>
                <a:ea typeface="DejaVu Sans"/>
              </a:rPr>
              <a:t>,</a:t>
            </a:r>
            <a:r>
              <a:rPr lang="x-none" sz="1300" b="1" spc="-1" dirty="0">
                <a:solidFill>
                  <a:srgbClr val="17375E"/>
                </a:solidFill>
                <a:latin typeface="Arial"/>
                <a:ea typeface="DejaVu Sans"/>
              </a:rPr>
              <a:t> для установки опор</a:t>
            </a:r>
            <a:r>
              <a:rPr lang="ru-RU" sz="1300" b="1" spc="-1" dirty="0">
                <a:solidFill>
                  <a:srgbClr val="17375E"/>
                </a:solidFill>
                <a:latin typeface="Arial"/>
                <a:ea typeface="DejaVu Sans"/>
              </a:rPr>
              <a:t> сотовой связи в муниципальных образованиях, дополнительно </a:t>
            </a:r>
            <a:r>
              <a:rPr lang="x-none" sz="1300" b="1" spc="-1" dirty="0">
                <a:solidFill>
                  <a:srgbClr val="C00000"/>
                </a:solidFill>
                <a:latin typeface="Arial"/>
                <a:ea typeface="DejaVu Sans"/>
              </a:rPr>
              <a:t>привлекать средства в рамках проекта поддержки местных инициатив</a:t>
            </a:r>
            <a:r>
              <a:rPr lang="ru-RU" sz="1300" b="1" spc="-1" dirty="0">
                <a:solidFill>
                  <a:srgbClr val="C00000"/>
                </a:solidFill>
                <a:latin typeface="Arial"/>
                <a:ea typeface="DejaVu Sans"/>
              </a:rPr>
              <a:t> и  (</a:t>
            </a:r>
            <a:r>
              <a:rPr lang="x-none" sz="1300" b="1" spc="-1" dirty="0">
                <a:solidFill>
                  <a:srgbClr val="C00000"/>
                </a:solidFill>
                <a:latin typeface="Arial"/>
                <a:ea typeface="DejaVu Sans"/>
              </a:rPr>
              <a:t>или</a:t>
            </a:r>
            <a:r>
              <a:rPr lang="ru-RU" sz="1300" b="1" spc="-1" dirty="0">
                <a:solidFill>
                  <a:srgbClr val="C00000"/>
                </a:solidFill>
                <a:latin typeface="Arial"/>
                <a:ea typeface="DejaVu Sans"/>
              </a:rPr>
              <a:t>) </a:t>
            </a:r>
            <a:r>
              <a:rPr lang="x-none" sz="1300" b="1" spc="-1" dirty="0">
                <a:solidFill>
                  <a:srgbClr val="C00000"/>
                </a:solidFill>
                <a:latin typeface="Arial"/>
                <a:ea typeface="DejaVu Sans"/>
              </a:rPr>
              <a:t>инициативного бюджетирования</a:t>
            </a:r>
            <a:r>
              <a:rPr lang="x-none" sz="1300" b="1" spc="-1" dirty="0">
                <a:solidFill>
                  <a:srgbClr val="17375E"/>
                </a:solidFill>
                <a:latin typeface="Arial"/>
                <a:ea typeface="DejaVu Sans"/>
              </a:rPr>
              <a:t>.</a:t>
            </a:r>
            <a:endParaRPr lang="ru-RU" sz="1300" b="1" spc="-1" dirty="0">
              <a:solidFill>
                <a:srgbClr val="17375E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797200" y="223560"/>
            <a:ext cx="6126840" cy="64487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2600" algn="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География проекта Кировской области </a:t>
            </a:r>
          </a:p>
          <a:p>
            <a:pPr marL="12600" algn="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«Связь как сервис»</a:t>
            </a:r>
            <a:endParaRPr lang="ru-RU" sz="1800" b="0" strike="noStrike" spc="-1" dirty="0">
              <a:latin typeface="Arial"/>
            </a:endParaRPr>
          </a:p>
        </p:txBody>
      </p:sp>
      <p:grpSp>
        <p:nvGrpSpPr>
          <p:cNvPr id="91" name="Group 2"/>
          <p:cNvGrpSpPr/>
          <p:nvPr/>
        </p:nvGrpSpPr>
        <p:grpSpPr>
          <a:xfrm>
            <a:off x="2444400" y="6090840"/>
            <a:ext cx="4299480" cy="574920"/>
            <a:chOff x="2444400" y="6090840"/>
            <a:chExt cx="4299480" cy="574920"/>
          </a:xfrm>
        </p:grpSpPr>
        <p:pic>
          <p:nvPicPr>
            <p:cNvPr id="92" name="Рисунок 5"/>
            <p:cNvPicPr/>
            <p:nvPr/>
          </p:nvPicPr>
          <p:blipFill>
            <a:blip r:embed="rId3"/>
            <a:stretch/>
          </p:blipFill>
          <p:spPr>
            <a:xfrm>
              <a:off x="4316040" y="6090840"/>
              <a:ext cx="1288800" cy="574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Рисунок 6"/>
            <p:cNvPicPr/>
            <p:nvPr/>
          </p:nvPicPr>
          <p:blipFill>
            <a:blip r:embed="rId4"/>
            <a:stretch/>
          </p:blipFill>
          <p:spPr>
            <a:xfrm>
              <a:off x="5717160" y="6237360"/>
              <a:ext cx="1026720" cy="37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Рисунок 7"/>
            <p:cNvPicPr/>
            <p:nvPr/>
          </p:nvPicPr>
          <p:blipFill>
            <a:blip r:embed="rId5"/>
            <a:stretch/>
          </p:blipFill>
          <p:spPr>
            <a:xfrm>
              <a:off x="2444400" y="6224040"/>
              <a:ext cx="1675440" cy="419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5" name="Рисунок 8"/>
          <p:cNvPicPr/>
          <p:nvPr/>
        </p:nvPicPr>
        <p:blipFill>
          <a:blip r:embed="rId6"/>
          <a:stretch/>
        </p:blipFill>
        <p:spPr>
          <a:xfrm rot="10800000" flipH="1">
            <a:off x="0" y="6284880"/>
            <a:ext cx="2167560" cy="31248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51"/>
          <p:cNvPicPr/>
          <p:nvPr/>
        </p:nvPicPr>
        <p:blipFill>
          <a:blip r:embed="rId6"/>
          <a:stretch/>
        </p:blipFill>
        <p:spPr>
          <a:xfrm flipH="1">
            <a:off x="6976440" y="6284880"/>
            <a:ext cx="2167560" cy="312480"/>
          </a:xfrm>
          <a:prstGeom prst="rect">
            <a:avLst/>
          </a:prstGeom>
          <a:ln>
            <a:noFill/>
          </a:ln>
        </p:spPr>
      </p:pic>
      <p:pic>
        <p:nvPicPr>
          <p:cNvPr id="98" name="Рисунок 4"/>
          <p:cNvPicPr/>
          <p:nvPr/>
        </p:nvPicPr>
        <p:blipFill>
          <a:blip r:embed="rId7"/>
          <a:stretch/>
        </p:blipFill>
        <p:spPr>
          <a:xfrm>
            <a:off x="692459" y="836638"/>
            <a:ext cx="7661428" cy="485394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13044</TotalTime>
  <Words>500</Words>
  <Application>Microsoft Office PowerPoint</Application>
  <PresentationFormat>Экран (4:3)</PresentationFormat>
  <Paragraphs>38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TMV</dc:creator>
  <dc:description/>
  <cp:lastModifiedBy>Алексей В. Сухих</cp:lastModifiedBy>
  <cp:revision>1839</cp:revision>
  <cp:lastPrinted>2020-02-25T15:29:03Z</cp:lastPrinted>
  <dcterms:created xsi:type="dcterms:W3CDTF">2016-10-26T11:19:43Z</dcterms:created>
  <dcterms:modified xsi:type="dcterms:W3CDTF">2021-02-26T08:01:17Z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