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739" r:id="rId1"/>
  </p:sldMasterIdLst>
  <p:notesMasterIdLst>
    <p:notesMasterId r:id="rId11"/>
  </p:notesMasterIdLst>
  <p:handoutMasterIdLst>
    <p:handoutMasterId r:id="rId12"/>
  </p:handoutMasterIdLst>
  <p:sldIdLst>
    <p:sldId id="375" r:id="rId2"/>
    <p:sldId id="434" r:id="rId3"/>
    <p:sldId id="403" r:id="rId4"/>
    <p:sldId id="431" r:id="rId5"/>
    <p:sldId id="438" r:id="rId6"/>
    <p:sldId id="432" r:id="rId7"/>
    <p:sldId id="439" r:id="rId8"/>
    <p:sldId id="433" r:id="rId9"/>
    <p:sldId id="435" r:id="rId10"/>
  </p:sldIdLst>
  <p:sldSz cx="12192000" cy="6858000"/>
  <p:notesSz cx="6858000" cy="9144000"/>
  <p:defaultTextStyle>
    <a:defPPr marL="0" marR="0" indent="0" algn="l" defTabSz="1277234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2772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262626"/>
        </a:solidFill>
        <a:effectLst/>
        <a:uFillTx/>
        <a:latin typeface="Roboto Condensed"/>
        <a:ea typeface="Roboto Condensed"/>
        <a:cs typeface="Roboto Condensed"/>
        <a:sym typeface="Roboto Condensed"/>
      </a:defRPr>
    </a:lvl1pPr>
    <a:lvl2pPr marL="0" marR="0" indent="638617" algn="l" defTabSz="12772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262626"/>
        </a:solidFill>
        <a:effectLst/>
        <a:uFillTx/>
        <a:latin typeface="Roboto Condensed"/>
        <a:ea typeface="Roboto Condensed"/>
        <a:cs typeface="Roboto Condensed"/>
        <a:sym typeface="Roboto Condensed"/>
      </a:defRPr>
    </a:lvl2pPr>
    <a:lvl3pPr marL="0" marR="0" indent="1277234" algn="l" defTabSz="12772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262626"/>
        </a:solidFill>
        <a:effectLst/>
        <a:uFillTx/>
        <a:latin typeface="Roboto Condensed"/>
        <a:ea typeface="Roboto Condensed"/>
        <a:cs typeface="Roboto Condensed"/>
        <a:sym typeface="Roboto Condensed"/>
      </a:defRPr>
    </a:lvl3pPr>
    <a:lvl4pPr marL="0" marR="0" indent="1915851" algn="l" defTabSz="12772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262626"/>
        </a:solidFill>
        <a:effectLst/>
        <a:uFillTx/>
        <a:latin typeface="Roboto Condensed"/>
        <a:ea typeface="Roboto Condensed"/>
        <a:cs typeface="Roboto Condensed"/>
        <a:sym typeface="Roboto Condensed"/>
      </a:defRPr>
    </a:lvl4pPr>
    <a:lvl5pPr marL="0" marR="0" indent="2554468" algn="l" defTabSz="12772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262626"/>
        </a:solidFill>
        <a:effectLst/>
        <a:uFillTx/>
        <a:latin typeface="Roboto Condensed"/>
        <a:ea typeface="Roboto Condensed"/>
        <a:cs typeface="Roboto Condensed"/>
        <a:sym typeface="Roboto Condensed"/>
      </a:defRPr>
    </a:lvl5pPr>
    <a:lvl6pPr marL="0" marR="0" indent="3193085" algn="l" defTabSz="12772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262626"/>
        </a:solidFill>
        <a:effectLst/>
        <a:uFillTx/>
        <a:latin typeface="Roboto Condensed"/>
        <a:ea typeface="Roboto Condensed"/>
        <a:cs typeface="Roboto Condensed"/>
        <a:sym typeface="Roboto Condensed"/>
      </a:defRPr>
    </a:lvl6pPr>
    <a:lvl7pPr marL="0" marR="0" indent="3831702" algn="l" defTabSz="12772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262626"/>
        </a:solidFill>
        <a:effectLst/>
        <a:uFillTx/>
        <a:latin typeface="Roboto Condensed"/>
        <a:ea typeface="Roboto Condensed"/>
        <a:cs typeface="Roboto Condensed"/>
        <a:sym typeface="Roboto Condensed"/>
      </a:defRPr>
    </a:lvl7pPr>
    <a:lvl8pPr marL="0" marR="0" indent="4470319" algn="l" defTabSz="12772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262626"/>
        </a:solidFill>
        <a:effectLst/>
        <a:uFillTx/>
        <a:latin typeface="Roboto Condensed"/>
        <a:ea typeface="Roboto Condensed"/>
        <a:cs typeface="Roboto Condensed"/>
        <a:sym typeface="Roboto Condensed"/>
      </a:defRPr>
    </a:lvl8pPr>
    <a:lvl9pPr marL="0" marR="0" indent="5108936" algn="l" defTabSz="12772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262626"/>
        </a:solidFill>
        <a:effectLst/>
        <a:uFillTx/>
        <a:latin typeface="Roboto Condensed"/>
        <a:ea typeface="Roboto Condensed"/>
        <a:cs typeface="Roboto Condensed"/>
        <a:sym typeface="Roboto Condensed"/>
      </a:defRPr>
    </a:lvl9pPr>
  </p:defaultTextStyle>
  <p:extLst>
    <p:ext uri="{EFAFB233-063F-42B5-8137-9DF3F51BA10A}">
      <p15:sldGuideLst xmlns:p15="http://schemas.microsoft.com/office/powerpoint/2012/main">
        <p15:guide id="1" orient="horz" pos="618" userDrawn="1">
          <p15:clr>
            <a:srgbClr val="A4A3A4"/>
          </p15:clr>
        </p15:guide>
        <p15:guide id="2" pos="2593" userDrawn="1">
          <p15:clr>
            <a:srgbClr val="A4A3A4"/>
          </p15:clr>
        </p15:guide>
        <p15:guide id="3" orient="horz" pos="1071" userDrawn="1">
          <p15:clr>
            <a:srgbClr val="A4A3A4"/>
          </p15:clr>
        </p15:guide>
        <p15:guide id="4" orient="horz" pos="2500" userDrawn="1">
          <p15:clr>
            <a:srgbClr val="A4A3A4"/>
          </p15:clr>
        </p15:guide>
        <p15:guide id="5" orient="horz" pos="777" userDrawn="1">
          <p15:clr>
            <a:srgbClr val="A4A3A4"/>
          </p15:clr>
        </p15:guide>
        <p15:guide id="6" orient="horz" pos="2092" userDrawn="1">
          <p15:clr>
            <a:srgbClr val="A4A3A4"/>
          </p15:clr>
        </p15:guide>
        <p15:guide id="7" orient="horz" pos="2818" userDrawn="1">
          <p15:clr>
            <a:srgbClr val="A4A3A4"/>
          </p15:clr>
        </p15:guide>
        <p15:guide id="8" orient="horz" pos="3158" userDrawn="1">
          <p15:clr>
            <a:srgbClr val="A4A3A4"/>
          </p15:clr>
        </p15:guide>
        <p15:guide id="9" orient="horz" pos="3453" userDrawn="1">
          <p15:clr>
            <a:srgbClr val="A4A3A4"/>
          </p15:clr>
        </p15:guide>
        <p15:guide id="10" orient="horz" pos="3657" userDrawn="1">
          <p15:clr>
            <a:srgbClr val="A4A3A4"/>
          </p15:clr>
        </p15:guide>
        <p15:guide id="11" pos="3840" userDrawn="1">
          <p15:clr>
            <a:srgbClr val="A4A3A4"/>
          </p15:clr>
        </p15:guide>
        <p15:guide id="12" orient="horz" pos="2620">
          <p15:clr>
            <a:srgbClr val="A4A3A4"/>
          </p15:clr>
        </p15:guide>
        <p15:guide id="13" orient="horz" pos="19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B00"/>
    <a:srgbClr val="EC673E"/>
    <a:srgbClr val="3C3C3C"/>
    <a:srgbClr val="22A0DA"/>
    <a:srgbClr val="79DCFF"/>
    <a:srgbClr val="C4161C"/>
    <a:srgbClr val="EF4030"/>
    <a:srgbClr val="FFCD03"/>
    <a:srgbClr val="F04031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Roboto Condensed"/>
          <a:ea typeface="Roboto Condensed"/>
          <a:cs typeface="Roboto Condensed"/>
        </a:font>
        <a:srgbClr val="26262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CBCB"/>
          </a:solidFill>
        </a:fill>
      </a:tcStyle>
    </a:wholeTbl>
    <a:band2H>
      <a:tcTxStyle/>
      <a:tcStyle>
        <a:tcBdr/>
        <a:fill>
          <a:solidFill>
            <a:srgbClr val="E7E7E7"/>
          </a:solidFill>
        </a:fill>
      </a:tcStyle>
    </a:band2H>
    <a:firstCol>
      <a:tcTxStyle b="on" i="off">
        <a:font>
          <a:latin typeface="Roboto Condensed"/>
          <a:ea typeface="Roboto Condensed"/>
          <a:cs typeface="Roboto Condense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62626"/>
          </a:solidFill>
        </a:fill>
      </a:tcStyle>
    </a:firstCol>
    <a:lastRow>
      <a:tcTxStyle b="on" i="off">
        <a:font>
          <a:latin typeface="Roboto Condensed"/>
          <a:ea typeface="Roboto Condensed"/>
          <a:cs typeface="Roboto Condense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62626"/>
          </a:solidFill>
        </a:fill>
      </a:tcStyle>
    </a:lastRow>
    <a:firstRow>
      <a:tcTxStyle b="on" i="off">
        <a:font>
          <a:latin typeface="Roboto Condensed"/>
          <a:ea typeface="Roboto Condensed"/>
          <a:cs typeface="Roboto Condense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62626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Roboto Condensed"/>
          <a:ea typeface="Roboto Condensed"/>
          <a:cs typeface="Roboto Condensed"/>
        </a:font>
        <a:srgbClr val="26262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8CA"/>
          </a:solidFill>
        </a:fill>
      </a:tcStyle>
    </a:wholeTbl>
    <a:band2H>
      <a:tcTxStyle/>
      <a:tcStyle>
        <a:tcBdr/>
        <a:fill>
          <a:solidFill>
            <a:srgbClr val="FFF4E6"/>
          </a:solidFill>
        </a:fill>
      </a:tcStyle>
    </a:band2H>
    <a:firstCol>
      <a:tcTxStyle b="on" i="off">
        <a:font>
          <a:latin typeface="Roboto Condensed"/>
          <a:ea typeface="Roboto Condensed"/>
          <a:cs typeface="Roboto Condense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Roboto Condensed"/>
          <a:ea typeface="Roboto Condensed"/>
          <a:cs typeface="Roboto Condense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Roboto Condensed"/>
          <a:ea typeface="Roboto Condensed"/>
          <a:cs typeface="Roboto Condense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Roboto Condensed"/>
          <a:ea typeface="Roboto Condensed"/>
          <a:cs typeface="Roboto Condensed"/>
        </a:font>
        <a:srgbClr val="26262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E9E2"/>
          </a:solidFill>
        </a:fill>
      </a:tcStyle>
    </a:wholeTbl>
    <a:band2H>
      <a:tcTxStyle/>
      <a:tcStyle>
        <a:tcBdr/>
        <a:fill>
          <a:solidFill>
            <a:srgbClr val="E7F4F1"/>
          </a:solidFill>
        </a:fill>
      </a:tcStyle>
    </a:band2H>
    <a:firstCol>
      <a:tcTxStyle b="on" i="off">
        <a:font>
          <a:latin typeface="Roboto Condensed"/>
          <a:ea typeface="Roboto Condensed"/>
          <a:cs typeface="Roboto Condense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Roboto Condensed"/>
          <a:ea typeface="Roboto Condensed"/>
          <a:cs typeface="Roboto Condense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Roboto Condensed"/>
          <a:ea typeface="Roboto Condensed"/>
          <a:cs typeface="Roboto Condense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Roboto Condensed"/>
          <a:ea typeface="Roboto Condensed"/>
          <a:cs typeface="Roboto Condensed"/>
        </a:font>
        <a:srgbClr val="26262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7D4DD"/>
          </a:solidFill>
        </a:fill>
      </a:tcStyle>
    </a:wholeTbl>
    <a:band2H>
      <a:tcTxStyle/>
      <a:tcStyle>
        <a:tcBdr/>
        <a:fill>
          <a:solidFill>
            <a:srgbClr val="ECEBEF"/>
          </a:solidFill>
        </a:fill>
      </a:tcStyle>
    </a:band2H>
    <a:firstCol>
      <a:tcTxStyle b="on" i="off">
        <a:font>
          <a:latin typeface="Roboto Condensed"/>
          <a:ea typeface="Roboto Condensed"/>
          <a:cs typeface="Roboto Condense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Roboto Condensed"/>
          <a:ea typeface="Roboto Condensed"/>
          <a:cs typeface="Roboto Condense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Roboto Condensed"/>
          <a:ea typeface="Roboto Condensed"/>
          <a:cs typeface="Roboto Condense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Roboto Condensed"/>
          <a:ea typeface="Roboto Condensed"/>
          <a:cs typeface="Roboto Condensed"/>
        </a:font>
        <a:srgbClr val="26262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7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Roboto Condensed"/>
          <a:ea typeface="Roboto Condensed"/>
          <a:cs typeface="Roboto Condense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Roboto Condensed"/>
          <a:ea typeface="Roboto Condensed"/>
          <a:cs typeface="Roboto Condensed"/>
        </a:font>
        <a:srgbClr val="26262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262626"/>
              </a:solidFill>
              <a:prstDash val="solid"/>
              <a:round/>
            </a:ln>
          </a:top>
          <a:bottom>
            <a:ln w="25400" cap="flat">
              <a:solidFill>
                <a:srgbClr val="26262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Roboto Condensed"/>
          <a:ea typeface="Roboto Condensed"/>
          <a:cs typeface="Roboto Condense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62626"/>
              </a:solidFill>
              <a:prstDash val="solid"/>
              <a:round/>
            </a:ln>
          </a:top>
          <a:bottom>
            <a:ln w="25400" cap="flat">
              <a:solidFill>
                <a:srgbClr val="26262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Roboto Condensed"/>
          <a:ea typeface="Roboto Condensed"/>
          <a:cs typeface="Roboto Condensed"/>
        </a:font>
        <a:srgbClr val="262626"/>
      </a:tcTxStyle>
      <a:tcStyle>
        <a:tcBdr>
          <a:left>
            <a:ln w="12700" cap="flat">
              <a:solidFill>
                <a:srgbClr val="262626"/>
              </a:solidFill>
              <a:prstDash val="solid"/>
              <a:round/>
            </a:ln>
          </a:left>
          <a:right>
            <a:ln w="12700" cap="flat">
              <a:solidFill>
                <a:srgbClr val="262626"/>
              </a:solidFill>
              <a:prstDash val="solid"/>
              <a:round/>
            </a:ln>
          </a:right>
          <a:top>
            <a:ln w="12700" cap="flat">
              <a:solidFill>
                <a:srgbClr val="262626"/>
              </a:solidFill>
              <a:prstDash val="solid"/>
              <a:round/>
            </a:ln>
          </a:top>
          <a:bottom>
            <a:ln w="12700" cap="flat">
              <a:solidFill>
                <a:srgbClr val="262626"/>
              </a:solidFill>
              <a:prstDash val="solid"/>
              <a:round/>
            </a:ln>
          </a:bottom>
          <a:insideH>
            <a:ln w="12700" cap="flat">
              <a:solidFill>
                <a:srgbClr val="262626"/>
              </a:solidFill>
              <a:prstDash val="solid"/>
              <a:round/>
            </a:ln>
          </a:insideH>
          <a:insideV>
            <a:ln w="12700" cap="flat">
              <a:solidFill>
                <a:srgbClr val="262626"/>
              </a:solidFill>
              <a:prstDash val="solid"/>
              <a:round/>
            </a:ln>
          </a:insideV>
        </a:tcBdr>
        <a:fill>
          <a:solidFill>
            <a:srgbClr val="262626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Roboto Condensed"/>
          <a:ea typeface="Roboto Condensed"/>
          <a:cs typeface="Roboto Condensed"/>
        </a:font>
        <a:srgbClr val="262626"/>
      </a:tcTxStyle>
      <a:tcStyle>
        <a:tcBdr>
          <a:left>
            <a:ln w="12700" cap="flat">
              <a:solidFill>
                <a:srgbClr val="262626"/>
              </a:solidFill>
              <a:prstDash val="solid"/>
              <a:round/>
            </a:ln>
          </a:left>
          <a:right>
            <a:ln w="12700" cap="flat">
              <a:solidFill>
                <a:srgbClr val="262626"/>
              </a:solidFill>
              <a:prstDash val="solid"/>
              <a:round/>
            </a:ln>
          </a:right>
          <a:top>
            <a:ln w="12700" cap="flat">
              <a:solidFill>
                <a:srgbClr val="262626"/>
              </a:solidFill>
              <a:prstDash val="solid"/>
              <a:round/>
            </a:ln>
          </a:top>
          <a:bottom>
            <a:ln w="12700" cap="flat">
              <a:solidFill>
                <a:srgbClr val="262626"/>
              </a:solidFill>
              <a:prstDash val="solid"/>
              <a:round/>
            </a:ln>
          </a:bottom>
          <a:insideH>
            <a:ln w="12700" cap="flat">
              <a:solidFill>
                <a:srgbClr val="262626"/>
              </a:solidFill>
              <a:prstDash val="solid"/>
              <a:round/>
            </a:ln>
          </a:insideH>
          <a:insideV>
            <a:ln w="12700" cap="flat">
              <a:solidFill>
                <a:srgbClr val="262626"/>
              </a:solidFill>
              <a:prstDash val="solid"/>
              <a:round/>
            </a:ln>
          </a:insideV>
        </a:tcBdr>
        <a:fill>
          <a:solidFill>
            <a:srgbClr val="262626">
              <a:alpha val="20000"/>
            </a:srgbClr>
          </a:solidFill>
        </a:fill>
      </a:tcStyle>
    </a:firstCol>
    <a:lastRow>
      <a:tcTxStyle b="on" i="off">
        <a:font>
          <a:latin typeface="Roboto Condensed"/>
          <a:ea typeface="Roboto Condensed"/>
          <a:cs typeface="Roboto Condensed"/>
        </a:font>
        <a:srgbClr val="262626"/>
      </a:tcTxStyle>
      <a:tcStyle>
        <a:tcBdr>
          <a:left>
            <a:ln w="12700" cap="flat">
              <a:solidFill>
                <a:srgbClr val="262626"/>
              </a:solidFill>
              <a:prstDash val="solid"/>
              <a:round/>
            </a:ln>
          </a:left>
          <a:right>
            <a:ln w="12700" cap="flat">
              <a:solidFill>
                <a:srgbClr val="262626"/>
              </a:solidFill>
              <a:prstDash val="solid"/>
              <a:round/>
            </a:ln>
          </a:right>
          <a:top>
            <a:ln w="50800" cap="flat">
              <a:solidFill>
                <a:srgbClr val="262626"/>
              </a:solidFill>
              <a:prstDash val="solid"/>
              <a:round/>
            </a:ln>
          </a:top>
          <a:bottom>
            <a:ln w="12700" cap="flat">
              <a:solidFill>
                <a:srgbClr val="262626"/>
              </a:solidFill>
              <a:prstDash val="solid"/>
              <a:round/>
            </a:ln>
          </a:bottom>
          <a:insideH>
            <a:ln w="12700" cap="flat">
              <a:solidFill>
                <a:srgbClr val="262626"/>
              </a:solidFill>
              <a:prstDash val="solid"/>
              <a:round/>
            </a:ln>
          </a:insideH>
          <a:insideV>
            <a:ln w="12700" cap="flat">
              <a:solidFill>
                <a:srgbClr val="262626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Roboto Condensed"/>
          <a:ea typeface="Roboto Condensed"/>
          <a:cs typeface="Roboto Condensed"/>
        </a:font>
        <a:srgbClr val="262626"/>
      </a:tcTxStyle>
      <a:tcStyle>
        <a:tcBdr>
          <a:left>
            <a:ln w="12700" cap="flat">
              <a:solidFill>
                <a:srgbClr val="262626"/>
              </a:solidFill>
              <a:prstDash val="solid"/>
              <a:round/>
            </a:ln>
          </a:left>
          <a:right>
            <a:ln w="12700" cap="flat">
              <a:solidFill>
                <a:srgbClr val="262626"/>
              </a:solidFill>
              <a:prstDash val="solid"/>
              <a:round/>
            </a:ln>
          </a:right>
          <a:top>
            <a:ln w="12700" cap="flat">
              <a:solidFill>
                <a:srgbClr val="262626"/>
              </a:solidFill>
              <a:prstDash val="solid"/>
              <a:round/>
            </a:ln>
          </a:top>
          <a:bottom>
            <a:ln w="25400" cap="flat">
              <a:solidFill>
                <a:srgbClr val="262626"/>
              </a:solidFill>
              <a:prstDash val="solid"/>
              <a:round/>
            </a:ln>
          </a:bottom>
          <a:insideH>
            <a:ln w="12700" cap="flat">
              <a:solidFill>
                <a:srgbClr val="262626"/>
              </a:solidFill>
              <a:prstDash val="solid"/>
              <a:round/>
            </a:ln>
          </a:insideH>
          <a:insideV>
            <a:ln w="12700" cap="flat">
              <a:solidFill>
                <a:srgbClr val="262626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9" autoAdjust="0"/>
    <p:restoredTop sz="91525" autoAdjust="0"/>
  </p:normalViewPr>
  <p:slideViewPr>
    <p:cSldViewPr snapToGrid="0">
      <p:cViewPr varScale="1">
        <p:scale>
          <a:sx n="49" d="100"/>
          <a:sy n="49" d="100"/>
        </p:scale>
        <p:origin x="60" y="68"/>
      </p:cViewPr>
      <p:guideLst>
        <p:guide orient="horz" pos="618"/>
        <p:guide pos="2593"/>
        <p:guide orient="horz" pos="1071"/>
        <p:guide orient="horz" pos="2500"/>
        <p:guide orient="horz" pos="777"/>
        <p:guide orient="horz" pos="2092"/>
        <p:guide orient="horz" pos="2818"/>
        <p:guide orient="horz" pos="3158"/>
        <p:guide orient="horz" pos="3453"/>
        <p:guide orient="horz" pos="3657"/>
        <p:guide pos="3840"/>
        <p:guide orient="horz" pos="2620"/>
        <p:guide orient="horz" pos="198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8" d="100"/>
          <a:sy n="98" d="100"/>
        </p:scale>
        <p:origin x="244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7EB6D-A1EE-4288-A004-53AB531F7274}" type="datetimeFigureOut">
              <a:rPr lang="ru-RU" smtClean="0"/>
              <a:t>18.12.2020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7A1E05-E662-43BE-89A0-A5BBFA33AF5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7435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" name="Shape 160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608" name="Shape 160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894301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700">
        <a:latin typeface="+mj-lt"/>
        <a:ea typeface="+mj-ea"/>
        <a:cs typeface="+mj-cs"/>
        <a:sym typeface="Calibri"/>
      </a:defRPr>
    </a:lvl1pPr>
    <a:lvl2pPr indent="319308" latinLnBrk="0">
      <a:defRPr sz="1700">
        <a:latin typeface="+mj-lt"/>
        <a:ea typeface="+mj-ea"/>
        <a:cs typeface="+mj-cs"/>
        <a:sym typeface="Calibri"/>
      </a:defRPr>
    </a:lvl2pPr>
    <a:lvl3pPr indent="638617" latinLnBrk="0">
      <a:defRPr sz="1700">
        <a:latin typeface="+mj-lt"/>
        <a:ea typeface="+mj-ea"/>
        <a:cs typeface="+mj-cs"/>
        <a:sym typeface="Calibri"/>
      </a:defRPr>
    </a:lvl3pPr>
    <a:lvl4pPr indent="957925" latinLnBrk="0">
      <a:defRPr sz="1700">
        <a:latin typeface="+mj-lt"/>
        <a:ea typeface="+mj-ea"/>
        <a:cs typeface="+mj-cs"/>
        <a:sym typeface="Calibri"/>
      </a:defRPr>
    </a:lvl4pPr>
    <a:lvl5pPr indent="1277234" latinLnBrk="0">
      <a:defRPr sz="1700">
        <a:latin typeface="+mj-lt"/>
        <a:ea typeface="+mj-ea"/>
        <a:cs typeface="+mj-cs"/>
        <a:sym typeface="Calibri"/>
      </a:defRPr>
    </a:lvl5pPr>
    <a:lvl6pPr indent="1596542" latinLnBrk="0">
      <a:defRPr sz="1700">
        <a:latin typeface="+mj-lt"/>
        <a:ea typeface="+mj-ea"/>
        <a:cs typeface="+mj-cs"/>
        <a:sym typeface="Calibri"/>
      </a:defRPr>
    </a:lvl6pPr>
    <a:lvl7pPr indent="1915851" latinLnBrk="0">
      <a:defRPr sz="1700">
        <a:latin typeface="+mj-lt"/>
        <a:ea typeface="+mj-ea"/>
        <a:cs typeface="+mj-cs"/>
        <a:sym typeface="Calibri"/>
      </a:defRPr>
    </a:lvl7pPr>
    <a:lvl8pPr indent="2235159" latinLnBrk="0">
      <a:defRPr sz="1700">
        <a:latin typeface="+mj-lt"/>
        <a:ea typeface="+mj-ea"/>
        <a:cs typeface="+mj-cs"/>
        <a:sym typeface="Calibri"/>
      </a:defRPr>
    </a:lvl8pPr>
    <a:lvl9pPr indent="2554468" latinLnBrk="0">
      <a:defRPr sz="17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5"/>
            <a:ext cx="27432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vantGardeGothicC" pitchFamily="50" charset="0"/>
              </a:defRPr>
            </a:lvl1pPr>
          </a:lstStyle>
          <a:p>
            <a:endParaRPr lang="ru-RU" dirty="0"/>
          </a:p>
        </p:txBody>
      </p:sp>
      <p:sp>
        <p:nvSpPr>
          <p:cNvPr id="1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3" y="6356355"/>
            <a:ext cx="41148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vantGardeGothicC" pitchFamily="50" charset="0"/>
              </a:defRPr>
            </a:lvl1pPr>
          </a:lstStyle>
          <a:p>
            <a:endParaRPr lang="ru-RU" dirty="0"/>
          </a:p>
        </p:txBody>
      </p:sp>
      <p:pic>
        <p:nvPicPr>
          <p:cNvPr id="9" name="Picture 4" descr="https://pixteller.com/assets/storage/designs_images/2017-07-27/01/backgrounds-texture-background-graphics-1-5979c7233c39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00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1644" y="71259"/>
            <a:ext cx="10827656" cy="830536"/>
          </a:xfrm>
          <a:prstGeom prst="rect">
            <a:avLst/>
          </a:prstGeom>
        </p:spPr>
        <p:txBody>
          <a:bodyPr lIns="108000" tIns="36000" rIns="36000" bIns="36000" anchor="ctr" anchorCtr="0">
            <a:noAutofit/>
          </a:bodyPr>
          <a:lstStyle>
            <a:lvl1pPr>
              <a:defRPr sz="21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686000" y="6645943"/>
            <a:ext cx="506001" cy="2794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vantGardeGothicC" pitchFamily="50" charset="0"/>
              </a:defRPr>
            </a:lvl1pPr>
          </a:lstStyle>
          <a:p>
            <a:fld id="{08432930-AAE1-4F0B-9E95-4788C60B3E0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3772" y="84156"/>
            <a:ext cx="1194920" cy="804742"/>
          </a:xfrm>
          <a:prstGeom prst="rect">
            <a:avLst/>
          </a:prstGeom>
        </p:spPr>
      </p:pic>
      <p:pic>
        <p:nvPicPr>
          <p:cNvPr id="5" name="Picture 4" descr="https://pixteller.com/assets/storage/designs_images/2017-07-27/01/backgrounds-texture-background-graphics-1-5979c7233c39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1" descr="http://www.obs.ru/local/img/index_logo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9984" y="2656114"/>
            <a:ext cx="3771232" cy="1800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 userDrawn="1"/>
        </p:nvSpPr>
        <p:spPr>
          <a:xfrm>
            <a:off x="0" y="0"/>
            <a:ext cx="6299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798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5F8663C-4D5C-4A61-BFDD-6B7D348AF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149726"/>
            <a:ext cx="12192000" cy="2708275"/>
          </a:xfrm>
          <a:prstGeom prst="rect">
            <a:avLst/>
          </a:prstGeom>
          <a:solidFill>
            <a:srgbClr val="134E8C"/>
          </a:solidFill>
          <a:ln w="9525">
            <a:solidFill>
              <a:srgbClr val="134E8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400" b="1">
                <a:solidFill>
                  <a:srgbClr val="134E8C"/>
                </a:solidFill>
                <a:latin typeface="Tahoma" pitchFamily="34" charset="0"/>
              </a:defRPr>
            </a:lvl1pPr>
            <a:lvl2pPr marL="742950" indent="-285750" eaLnBrk="0" hangingPunct="0">
              <a:defRPr sz="4400" b="1">
                <a:solidFill>
                  <a:srgbClr val="134E8C"/>
                </a:solidFill>
                <a:latin typeface="Tahoma" pitchFamily="34" charset="0"/>
              </a:defRPr>
            </a:lvl2pPr>
            <a:lvl3pPr marL="1143000" indent="-228600" eaLnBrk="0" hangingPunct="0">
              <a:defRPr sz="4400" b="1">
                <a:solidFill>
                  <a:srgbClr val="134E8C"/>
                </a:solidFill>
                <a:latin typeface="Tahoma" pitchFamily="34" charset="0"/>
              </a:defRPr>
            </a:lvl3pPr>
            <a:lvl4pPr marL="1600200" indent="-228600" eaLnBrk="0" hangingPunct="0">
              <a:defRPr sz="4400" b="1">
                <a:solidFill>
                  <a:srgbClr val="134E8C"/>
                </a:solidFill>
                <a:latin typeface="Tahoma" pitchFamily="34" charset="0"/>
              </a:defRPr>
            </a:lvl4pPr>
            <a:lvl5pPr marL="2057400" indent="-228600" eaLnBrk="0" hangingPunct="0">
              <a:defRPr sz="4400" b="1">
                <a:solidFill>
                  <a:srgbClr val="134E8C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34E8C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34E8C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34E8C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34E8C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sz="4400"/>
          </a:p>
        </p:txBody>
      </p:sp>
      <p:graphicFrame>
        <p:nvGraphicFramePr>
          <p:cNvPr id="5" name="Object 7">
            <a:extLst>
              <a:ext uri="{FF2B5EF4-FFF2-40B4-BE49-F238E27FC236}">
                <a16:creationId xmlns:a16="http://schemas.microsoft.com/office/drawing/2014/main" id="{DBAF5180-86D0-4A24-ACDF-93B93CA1E6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5367" y="4606926"/>
          <a:ext cx="3361267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1884612" imgH="895121" progId="Visio.Drawing.6">
                  <p:embed/>
                </p:oleObj>
              </mc:Choice>
              <mc:Fallback>
                <p:oleObj name="Visio" r:id="rId2" imgW="1884612" imgH="895121" progId="Visio.Drawing.6">
                  <p:embed/>
                  <p:pic>
                    <p:nvPicPr>
                      <p:cNvPr id="5" name="Object 7">
                        <a:extLst>
                          <a:ext uri="{FF2B5EF4-FFF2-40B4-BE49-F238E27FC236}">
                            <a16:creationId xmlns:a16="http://schemas.microsoft.com/office/drawing/2014/main" id="{DBAF5180-86D0-4A24-ACDF-93B93CA1E6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5367" y="4606926"/>
                        <a:ext cx="3361267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8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2284" y="1268414"/>
            <a:ext cx="103632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00152" y="2852738"/>
            <a:ext cx="9696449" cy="122396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1827A9-6439-4241-B1C5-5A7C4CC454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A19300-3270-4F91-B722-A053ECC4B5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7401984" cy="476250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84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90611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22743" y="6356350"/>
            <a:ext cx="6132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32930-AAE1-4F0B-9E95-4788C60B3E0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28" name="Picture 4" descr="https://pixteller.com/assets/storage/designs_images/2017-07-27/01/backgrounds-texture-background-graphics-1-5979c7233c391.png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73" b="59789"/>
          <a:stretch/>
        </p:blipFill>
        <p:spPr bwMode="auto">
          <a:xfrm>
            <a:off x="0" y="0"/>
            <a:ext cx="12192000" cy="104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1" descr="http://www.obs.ru/local/img/index_logo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340" y="208434"/>
            <a:ext cx="1376375" cy="65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98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4" r:id="rId2"/>
    <p:sldLayoutId id="2147483756" r:id="rId3"/>
    <p:sldLayoutId id="214748375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AF63ECE-D3C9-430A-A703-5CB99FE128D6}"/>
              </a:ext>
            </a:extLst>
          </p:cNvPr>
          <p:cNvSpPr txBox="1">
            <a:spLocks noChangeArrowheads="1"/>
          </p:cNvSpPr>
          <p:nvPr/>
        </p:nvSpPr>
        <p:spPr>
          <a:xfrm>
            <a:off x="-8961" y="2122394"/>
            <a:ext cx="12192000" cy="1470025"/>
          </a:xfr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6000" b="1" dirty="0">
                <a:solidFill>
                  <a:schemeClr val="bg1"/>
                </a:solidFill>
                <a:latin typeface="+mn-lt"/>
              </a:rPr>
              <a:t>Фонд поддержки учителей пенсионеров через выпускников</a:t>
            </a:r>
          </a:p>
          <a:p>
            <a:pPr algn="ctr"/>
            <a:endParaRPr lang="ru-RU" altLang="ru-RU" sz="5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трелка вправо 6">
            <a:extLst>
              <a:ext uri="{FF2B5EF4-FFF2-40B4-BE49-F238E27FC236}">
                <a16:creationId xmlns:a16="http://schemas.microsoft.com/office/drawing/2014/main" id="{2E2C24A7-4F71-4CB7-BF3F-E6042009F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5" y="4005264"/>
            <a:ext cx="1512888" cy="503237"/>
          </a:xfrm>
          <a:prstGeom prst="rightArrow">
            <a:avLst>
              <a:gd name="adj1" fmla="val 50000"/>
              <a:gd name="adj2" fmla="val 5010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400">
              <a:solidFill>
                <a:srgbClr val="134E8C"/>
              </a:solidFill>
            </a:endParaRPr>
          </a:p>
        </p:txBody>
      </p:sp>
      <p:sp>
        <p:nvSpPr>
          <p:cNvPr id="7171" name="Стрелка вправо 7">
            <a:extLst>
              <a:ext uri="{FF2B5EF4-FFF2-40B4-BE49-F238E27FC236}">
                <a16:creationId xmlns:a16="http://schemas.microsoft.com/office/drawing/2014/main" id="{6E851702-69BB-43AC-84FC-BFF08B94C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8663" y="5084764"/>
            <a:ext cx="977900" cy="485775"/>
          </a:xfrm>
          <a:prstGeom prst="rightArrow">
            <a:avLst>
              <a:gd name="adj1" fmla="val 50000"/>
              <a:gd name="adj2" fmla="val 4986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400">
              <a:solidFill>
                <a:srgbClr val="134E8C"/>
              </a:solidFill>
            </a:endParaRP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DF0CD79F-7A28-4E39-ADC8-61C1D2F012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-1"/>
            <a:ext cx="10470776" cy="103094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altLang="ru-RU" sz="40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Проблематика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07351B0-DC89-4007-BD74-D69EBF4DB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9013" y="2294733"/>
            <a:ext cx="10934700" cy="371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l">
              <a:buNone/>
            </a:pPr>
            <a:r>
              <a:rPr lang="ru-RU" b="0" i="0" dirty="0">
                <a:effectLst/>
                <a:latin typeface="Graphik LCG"/>
              </a:rPr>
              <a:t>Работа учителем никогда не предполагала достатка и накоплений к старости. </a:t>
            </a:r>
            <a:r>
              <a:rPr lang="ru-RU" dirty="0">
                <a:latin typeface="Graphik LCG"/>
              </a:rPr>
              <a:t>П</a:t>
            </a:r>
            <a:r>
              <a:rPr lang="ru-RU" b="0" i="0" dirty="0">
                <a:effectLst/>
                <a:latin typeface="Graphik LCG"/>
              </a:rPr>
              <a:t>енсия обычного учителя не позволяет жить достойно. Многие учителя стесняются или у них нет возможности заниматься репетиторством. В итоге большинство учителей очень нуждаются в дополнительной материальной поддержке.</a:t>
            </a:r>
          </a:p>
          <a:p>
            <a:pPr marL="0" indent="0" algn="l">
              <a:buNone/>
            </a:pPr>
            <a:r>
              <a:rPr lang="ru-RU" dirty="0">
                <a:latin typeface="Graphik LCG"/>
              </a:rPr>
              <a:t>Особенно это стало понятно сейчас, во время </a:t>
            </a:r>
            <a:r>
              <a:rPr lang="en-US" dirty="0">
                <a:latin typeface="Graphik LCG"/>
              </a:rPr>
              <a:t>COVID</a:t>
            </a:r>
            <a:r>
              <a:rPr lang="ru-RU" dirty="0">
                <a:latin typeface="Graphik LCG"/>
              </a:rPr>
              <a:t>.</a:t>
            </a:r>
            <a:endParaRPr lang="ru-RU" b="0" i="0" dirty="0">
              <a:effectLst/>
              <a:latin typeface="Graphik LCG"/>
            </a:endParaRPr>
          </a:p>
          <a:p>
            <a:pPr eaLnBrk="1" hangingPunct="1">
              <a:lnSpc>
                <a:spcPct val="200000"/>
              </a:lnSpc>
              <a:buFontTx/>
              <a:buNone/>
              <a:defRPr/>
            </a:pPr>
            <a:endParaRPr lang="ru-RU" altLang="ru-RU" sz="28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28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28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334986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трелка вправо 6">
            <a:extLst>
              <a:ext uri="{FF2B5EF4-FFF2-40B4-BE49-F238E27FC236}">
                <a16:creationId xmlns:a16="http://schemas.microsoft.com/office/drawing/2014/main" id="{2E2C24A7-4F71-4CB7-BF3F-E6042009F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5" y="4005264"/>
            <a:ext cx="1512888" cy="503237"/>
          </a:xfrm>
          <a:prstGeom prst="rightArrow">
            <a:avLst>
              <a:gd name="adj1" fmla="val 50000"/>
              <a:gd name="adj2" fmla="val 5010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400">
              <a:solidFill>
                <a:srgbClr val="134E8C"/>
              </a:solidFill>
            </a:endParaRPr>
          </a:p>
        </p:txBody>
      </p:sp>
      <p:sp>
        <p:nvSpPr>
          <p:cNvPr id="7171" name="Стрелка вправо 7">
            <a:extLst>
              <a:ext uri="{FF2B5EF4-FFF2-40B4-BE49-F238E27FC236}">
                <a16:creationId xmlns:a16="http://schemas.microsoft.com/office/drawing/2014/main" id="{6E851702-69BB-43AC-84FC-BFF08B94C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8663" y="5084764"/>
            <a:ext cx="977900" cy="485775"/>
          </a:xfrm>
          <a:prstGeom prst="rightArrow">
            <a:avLst>
              <a:gd name="adj1" fmla="val 50000"/>
              <a:gd name="adj2" fmla="val 4986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400">
              <a:solidFill>
                <a:srgbClr val="134E8C"/>
              </a:solidFill>
            </a:endParaRP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DF0CD79F-7A28-4E39-ADC8-61C1D2F012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-1"/>
            <a:ext cx="10470776" cy="103094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altLang="ru-RU" sz="40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Цели проекта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07351B0-DC89-4007-BD74-D69EBF4DB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1508126"/>
            <a:ext cx="10934700" cy="249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altLang="ru-RU" sz="2800" dirty="0">
                <a:solidFill>
                  <a:srgbClr val="134E8C"/>
                </a:solidFill>
              </a:rPr>
              <a:t>Создание системы поддержки учителей пенсионеров через выпускников</a:t>
            </a:r>
          </a:p>
          <a:p>
            <a:pPr marL="514350" indent="-514350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altLang="ru-RU" sz="2800" dirty="0">
                <a:solidFill>
                  <a:srgbClr val="134E8C"/>
                </a:solidFill>
              </a:rPr>
              <a:t>Формирование волонтеров - сообществ выпускников школ, готовых помогать учителям</a:t>
            </a:r>
          </a:p>
          <a:p>
            <a:pPr marL="514350" indent="-514350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altLang="ru-RU" sz="2800" dirty="0">
                <a:solidFill>
                  <a:srgbClr val="134E8C"/>
                </a:solidFill>
              </a:rPr>
              <a:t>Создание системы информирования о проблемах учителей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трелка вправо 6">
            <a:extLst>
              <a:ext uri="{FF2B5EF4-FFF2-40B4-BE49-F238E27FC236}">
                <a16:creationId xmlns:a16="http://schemas.microsoft.com/office/drawing/2014/main" id="{2E2C24A7-4F71-4CB7-BF3F-E6042009F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5" y="4005264"/>
            <a:ext cx="1512888" cy="503237"/>
          </a:xfrm>
          <a:prstGeom prst="rightArrow">
            <a:avLst>
              <a:gd name="adj1" fmla="val 50000"/>
              <a:gd name="adj2" fmla="val 5010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400">
              <a:solidFill>
                <a:srgbClr val="134E8C"/>
              </a:solidFill>
            </a:endParaRPr>
          </a:p>
        </p:txBody>
      </p:sp>
      <p:sp>
        <p:nvSpPr>
          <p:cNvPr id="7171" name="Стрелка вправо 7">
            <a:extLst>
              <a:ext uri="{FF2B5EF4-FFF2-40B4-BE49-F238E27FC236}">
                <a16:creationId xmlns:a16="http://schemas.microsoft.com/office/drawing/2014/main" id="{6E851702-69BB-43AC-84FC-BFF08B94C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8663" y="5084764"/>
            <a:ext cx="977900" cy="485775"/>
          </a:xfrm>
          <a:prstGeom prst="rightArrow">
            <a:avLst>
              <a:gd name="adj1" fmla="val 50000"/>
              <a:gd name="adj2" fmla="val 4986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400">
              <a:solidFill>
                <a:srgbClr val="134E8C"/>
              </a:solidFill>
            </a:endParaRP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DF0CD79F-7A28-4E39-ADC8-61C1D2F012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-1"/>
            <a:ext cx="10470776" cy="103094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altLang="ru-RU" sz="40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Суть проекта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07351B0-DC89-4007-BD74-D69EBF4DB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1993900"/>
            <a:ext cx="10934700" cy="4425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ru-RU" altLang="ru-RU" sz="2800" dirty="0"/>
              <a:t>Проект предполагает создание в школах активного сообщества выпускников для привлечения выпускников в качестве спонсоров и волонтеров. Выпускники будут регулярно передавать денежные средства в Фонд, а фонд будет передавать денежные средства учителям. Так же выпускники будут регулярно общаться с учителями для  понимания ситуации и срочного реагирования в случае необходимости.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28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28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477819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трелка вправо 6">
            <a:extLst>
              <a:ext uri="{FF2B5EF4-FFF2-40B4-BE49-F238E27FC236}">
                <a16:creationId xmlns:a16="http://schemas.microsoft.com/office/drawing/2014/main" id="{2E2C24A7-4F71-4CB7-BF3F-E6042009F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5" y="4005264"/>
            <a:ext cx="1512888" cy="503237"/>
          </a:xfrm>
          <a:prstGeom prst="rightArrow">
            <a:avLst>
              <a:gd name="adj1" fmla="val 50000"/>
              <a:gd name="adj2" fmla="val 5010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400">
              <a:solidFill>
                <a:srgbClr val="134E8C"/>
              </a:solidFill>
            </a:endParaRPr>
          </a:p>
        </p:txBody>
      </p:sp>
      <p:sp>
        <p:nvSpPr>
          <p:cNvPr id="7171" name="Стрелка вправо 7">
            <a:extLst>
              <a:ext uri="{FF2B5EF4-FFF2-40B4-BE49-F238E27FC236}">
                <a16:creationId xmlns:a16="http://schemas.microsoft.com/office/drawing/2014/main" id="{6E851702-69BB-43AC-84FC-BFF08B94C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8663" y="5084764"/>
            <a:ext cx="977900" cy="485775"/>
          </a:xfrm>
          <a:prstGeom prst="rightArrow">
            <a:avLst>
              <a:gd name="adj1" fmla="val 50000"/>
              <a:gd name="adj2" fmla="val 4986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400">
              <a:solidFill>
                <a:srgbClr val="134E8C"/>
              </a:solidFill>
            </a:endParaRP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DF0CD79F-7A28-4E39-ADC8-61C1D2F012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-1"/>
            <a:ext cx="10470776" cy="103094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altLang="ru-RU" sz="40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Текущая стадия проекта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07351B0-DC89-4007-BD74-D69EBF4DB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9013" y="1736726"/>
            <a:ext cx="109347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ru-RU" altLang="ru-RU" sz="2800" dirty="0"/>
              <a:t>Проект реализуется в одной из школ Санкт-Петербурга. Создан Фонд и клуб выпускников, проводятся регулярные встречи с учителями и регулярное финансирование. </a:t>
            </a:r>
          </a:p>
          <a:p>
            <a:pPr eaLnBrk="1" hangingPunct="1">
              <a:buFontTx/>
              <a:buNone/>
              <a:defRPr/>
            </a:pPr>
            <a:r>
              <a:rPr lang="ru-RU" altLang="ru-RU" sz="2800" dirty="0"/>
              <a:t>Администрация школы и учителя очень хорошо отзываются о проекте и поддерживают его.</a:t>
            </a:r>
          </a:p>
          <a:p>
            <a:pPr eaLnBrk="1" hangingPunct="1">
              <a:buFontTx/>
              <a:buNone/>
              <a:defRPr/>
            </a:pPr>
            <a:endParaRPr lang="ru-RU" altLang="ru-RU" sz="28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28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2459101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трелка вправо 6">
            <a:extLst>
              <a:ext uri="{FF2B5EF4-FFF2-40B4-BE49-F238E27FC236}">
                <a16:creationId xmlns:a16="http://schemas.microsoft.com/office/drawing/2014/main" id="{2E2C24A7-4F71-4CB7-BF3F-E6042009F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5" y="4005264"/>
            <a:ext cx="1512888" cy="503237"/>
          </a:xfrm>
          <a:prstGeom prst="rightArrow">
            <a:avLst>
              <a:gd name="adj1" fmla="val 50000"/>
              <a:gd name="adj2" fmla="val 5010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400">
              <a:solidFill>
                <a:srgbClr val="134E8C"/>
              </a:solidFill>
            </a:endParaRPr>
          </a:p>
        </p:txBody>
      </p:sp>
      <p:sp>
        <p:nvSpPr>
          <p:cNvPr id="7171" name="Стрелка вправо 7">
            <a:extLst>
              <a:ext uri="{FF2B5EF4-FFF2-40B4-BE49-F238E27FC236}">
                <a16:creationId xmlns:a16="http://schemas.microsoft.com/office/drawing/2014/main" id="{6E851702-69BB-43AC-84FC-BFF08B94C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8663" y="5084764"/>
            <a:ext cx="977900" cy="485775"/>
          </a:xfrm>
          <a:prstGeom prst="rightArrow">
            <a:avLst>
              <a:gd name="adj1" fmla="val 50000"/>
              <a:gd name="adj2" fmla="val 4986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400">
              <a:solidFill>
                <a:srgbClr val="134E8C"/>
              </a:solidFill>
            </a:endParaRP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DF0CD79F-7A28-4E39-ADC8-61C1D2F012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-1"/>
            <a:ext cx="10470776" cy="103094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altLang="ru-RU" sz="40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План реализации по каждой школе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07351B0-DC89-4007-BD74-D69EBF4DB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1508126"/>
            <a:ext cx="10934700" cy="485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altLang="ru-RU" sz="2800" dirty="0">
                <a:solidFill>
                  <a:srgbClr val="134E8C"/>
                </a:solidFill>
              </a:rPr>
              <a:t>Поиск актива из выпускников – 3-5 человек. Обычно из тех, кто регулярно поздравляет учителей, приходит на 1 сентября, у кого дети учатся в этой же школе.</a:t>
            </a:r>
          </a:p>
          <a:p>
            <a:pPr marL="514350" indent="-514350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altLang="ru-RU" sz="2800" dirty="0">
                <a:solidFill>
                  <a:srgbClr val="134E8C"/>
                </a:solidFill>
              </a:rPr>
              <a:t>Создание в школе плана мероприятий для выпускников – юбилеи выпуска, день рождения любимых учителей с возможностью провести в школе</a:t>
            </a:r>
          </a:p>
          <a:p>
            <a:pPr marL="514350" indent="-514350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altLang="ru-RU" sz="2800" dirty="0">
                <a:solidFill>
                  <a:srgbClr val="134E8C"/>
                </a:solidFill>
              </a:rPr>
              <a:t>Приглашение выпускников на регистрацию на эти мероприятия через </a:t>
            </a:r>
            <a:r>
              <a:rPr lang="ru-RU" altLang="ru-RU" sz="2800" dirty="0" err="1">
                <a:solidFill>
                  <a:srgbClr val="134E8C"/>
                </a:solidFill>
              </a:rPr>
              <a:t>соц</a:t>
            </a:r>
            <a:r>
              <a:rPr lang="ru-RU" altLang="ru-RU" sz="2800" dirty="0">
                <a:solidFill>
                  <a:srgbClr val="134E8C"/>
                </a:solidFill>
              </a:rPr>
              <a:t> сети и  через сарафан, сайт, форма регистрации.</a:t>
            </a:r>
          </a:p>
          <a:p>
            <a:pPr marL="514350" indent="-514350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altLang="ru-RU" sz="2800" dirty="0">
                <a:solidFill>
                  <a:srgbClr val="134E8C"/>
                </a:solidFill>
              </a:rPr>
              <a:t>Создание базы выпускников на основе регистраций на мероприятия, рассылки по базе, формирования групп по интересам, поиск финансирования.</a:t>
            </a:r>
          </a:p>
          <a:p>
            <a:pPr marL="514350" indent="-514350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endParaRPr lang="ru-RU" altLang="ru-RU" sz="2800" dirty="0">
              <a:solidFill>
                <a:srgbClr val="134E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146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трелка вправо 6">
            <a:extLst>
              <a:ext uri="{FF2B5EF4-FFF2-40B4-BE49-F238E27FC236}">
                <a16:creationId xmlns:a16="http://schemas.microsoft.com/office/drawing/2014/main" id="{2E2C24A7-4F71-4CB7-BF3F-E6042009F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5" y="4005264"/>
            <a:ext cx="1512888" cy="503237"/>
          </a:xfrm>
          <a:prstGeom prst="rightArrow">
            <a:avLst>
              <a:gd name="adj1" fmla="val 50000"/>
              <a:gd name="adj2" fmla="val 5010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400">
              <a:solidFill>
                <a:srgbClr val="134E8C"/>
              </a:solidFill>
            </a:endParaRPr>
          </a:p>
        </p:txBody>
      </p:sp>
      <p:sp>
        <p:nvSpPr>
          <p:cNvPr id="7171" name="Стрелка вправо 7">
            <a:extLst>
              <a:ext uri="{FF2B5EF4-FFF2-40B4-BE49-F238E27FC236}">
                <a16:creationId xmlns:a16="http://schemas.microsoft.com/office/drawing/2014/main" id="{6E851702-69BB-43AC-84FC-BFF08B94C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8663" y="5084764"/>
            <a:ext cx="977900" cy="485775"/>
          </a:xfrm>
          <a:prstGeom prst="rightArrow">
            <a:avLst>
              <a:gd name="adj1" fmla="val 50000"/>
              <a:gd name="adj2" fmla="val 4986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400">
              <a:solidFill>
                <a:srgbClr val="134E8C"/>
              </a:solidFill>
            </a:endParaRP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DF0CD79F-7A28-4E39-ADC8-61C1D2F012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-1"/>
            <a:ext cx="10470776" cy="103094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altLang="ru-RU" sz="40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Требуемые ресурсы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07351B0-DC89-4007-BD74-D69EBF4DB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1080151"/>
            <a:ext cx="10934700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altLang="ru-RU" sz="2800" dirty="0">
                <a:solidFill>
                  <a:srgbClr val="134E8C"/>
                </a:solidFill>
              </a:rPr>
              <a:t>Основной ресурс – готовность школы запустить проект и дать команде доступ к учителям и выпускникам. Доверие. Письмо от Комитета по образованию.</a:t>
            </a:r>
          </a:p>
          <a:p>
            <a:pPr marL="514350" indent="-514350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altLang="ru-RU" sz="2800" dirty="0">
                <a:solidFill>
                  <a:srgbClr val="134E8C"/>
                </a:solidFill>
              </a:rPr>
              <a:t>Требуется маркетинговая поддержка на 3-4 месяца для первичного сбора базы выпускников. Например можно подготовить несколько школ и дать серию новостей о пилотном проекте, площадки для проведения мероприятий для выпускников. </a:t>
            </a:r>
          </a:p>
          <a:p>
            <a:pPr marL="514350" indent="-514350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altLang="ru-RU" sz="2800" dirty="0">
                <a:solidFill>
                  <a:srgbClr val="134E8C"/>
                </a:solidFill>
              </a:rPr>
              <a:t>Административные расходы по содержанию Фонда, можем пока своими средствами, Фонд как юр лицо существует, возможно что надо будет создавать для каждой школу свой фонд, но пока не обязательно. </a:t>
            </a:r>
          </a:p>
        </p:txBody>
      </p:sp>
    </p:spTree>
    <p:extLst>
      <p:ext uri="{BB962C8B-B14F-4D97-AF65-F5344CB8AC3E}">
        <p14:creationId xmlns:p14="http://schemas.microsoft.com/office/powerpoint/2010/main" val="2422717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трелка вправо 6">
            <a:extLst>
              <a:ext uri="{FF2B5EF4-FFF2-40B4-BE49-F238E27FC236}">
                <a16:creationId xmlns:a16="http://schemas.microsoft.com/office/drawing/2014/main" id="{2E2C24A7-4F71-4CB7-BF3F-E6042009F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5" y="4005264"/>
            <a:ext cx="1512888" cy="503237"/>
          </a:xfrm>
          <a:prstGeom prst="rightArrow">
            <a:avLst>
              <a:gd name="adj1" fmla="val 50000"/>
              <a:gd name="adj2" fmla="val 5010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400">
              <a:solidFill>
                <a:srgbClr val="134E8C"/>
              </a:solidFill>
            </a:endParaRPr>
          </a:p>
        </p:txBody>
      </p:sp>
      <p:sp>
        <p:nvSpPr>
          <p:cNvPr id="7171" name="Стрелка вправо 7">
            <a:extLst>
              <a:ext uri="{FF2B5EF4-FFF2-40B4-BE49-F238E27FC236}">
                <a16:creationId xmlns:a16="http://schemas.microsoft.com/office/drawing/2014/main" id="{6E851702-69BB-43AC-84FC-BFF08B94C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8663" y="5084764"/>
            <a:ext cx="977900" cy="485775"/>
          </a:xfrm>
          <a:prstGeom prst="rightArrow">
            <a:avLst>
              <a:gd name="adj1" fmla="val 50000"/>
              <a:gd name="adj2" fmla="val 4986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400">
              <a:solidFill>
                <a:srgbClr val="134E8C"/>
              </a:solidFill>
            </a:endParaRP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DF0CD79F-7A28-4E39-ADC8-61C1D2F012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-1"/>
            <a:ext cx="10470776" cy="103094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altLang="ru-RU" sz="40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Риски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07351B0-DC89-4007-BD74-D69EBF4DB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1765300"/>
            <a:ext cx="10934700" cy="534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defRPr/>
            </a:pPr>
            <a:r>
              <a:rPr lang="ru-RU" altLang="ru-RU" sz="2800" b="1" dirty="0">
                <a:solidFill>
                  <a:srgbClr val="134E8C"/>
                </a:solidFill>
              </a:rPr>
              <a:t>Риски</a:t>
            </a:r>
          </a:p>
          <a:p>
            <a:pPr marL="514350" indent="-514350" eaLnBrk="1" hangingPunct="1">
              <a:lnSpc>
                <a:spcPct val="80000"/>
              </a:lnSpc>
              <a:spcAft>
                <a:spcPts val="1200"/>
              </a:spcAft>
              <a:buAutoNum type="arabicPeriod"/>
              <a:defRPr/>
            </a:pPr>
            <a:r>
              <a:rPr lang="ru-RU" altLang="ru-RU" sz="2800" dirty="0">
                <a:solidFill>
                  <a:srgbClr val="134E8C"/>
                </a:solidFill>
              </a:rPr>
              <a:t>Может не оказаться активных выпускников</a:t>
            </a:r>
          </a:p>
          <a:p>
            <a:pPr marL="514350" indent="-514350" eaLnBrk="1" hangingPunct="1">
              <a:lnSpc>
                <a:spcPct val="80000"/>
              </a:lnSpc>
              <a:spcAft>
                <a:spcPts val="1200"/>
              </a:spcAft>
              <a:buAutoNum type="arabicPeriod"/>
              <a:defRPr/>
            </a:pPr>
            <a:r>
              <a:rPr lang="ru-RU" altLang="ru-RU" sz="2800" dirty="0">
                <a:solidFill>
                  <a:srgbClr val="134E8C"/>
                </a:solidFill>
              </a:rPr>
              <a:t>Может быть сопротивление от сотрудников школы, родительских комитетов</a:t>
            </a:r>
          </a:p>
          <a:p>
            <a:pPr marL="514350" indent="-514350" eaLnBrk="1" hangingPunct="1">
              <a:lnSpc>
                <a:spcPct val="80000"/>
              </a:lnSpc>
              <a:spcAft>
                <a:spcPts val="1200"/>
              </a:spcAft>
              <a:buAutoNum type="arabicPeriod"/>
              <a:defRPr/>
            </a:pPr>
            <a:r>
              <a:rPr lang="ru-RU" altLang="ru-RU" sz="2800" dirty="0">
                <a:solidFill>
                  <a:srgbClr val="134E8C"/>
                </a:solidFill>
              </a:rPr>
              <a:t>Может потребоваться создание отдельного фонда для школы, это сразу потребуются дополнительные ресурсы.</a:t>
            </a:r>
          </a:p>
          <a:p>
            <a:pPr marL="514350" indent="-514350" eaLnBrk="1" hangingPunct="1">
              <a:lnSpc>
                <a:spcPct val="80000"/>
              </a:lnSpc>
              <a:spcAft>
                <a:spcPts val="1200"/>
              </a:spcAft>
              <a:buAutoNum type="arabicPeriod"/>
              <a:defRPr/>
            </a:pPr>
            <a:endParaRPr lang="ru-RU" altLang="ru-RU" sz="2800" dirty="0">
              <a:solidFill>
                <a:srgbClr val="134E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295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трелка вправо 6">
            <a:extLst>
              <a:ext uri="{FF2B5EF4-FFF2-40B4-BE49-F238E27FC236}">
                <a16:creationId xmlns:a16="http://schemas.microsoft.com/office/drawing/2014/main" id="{2E2C24A7-4F71-4CB7-BF3F-E6042009F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5" y="4005264"/>
            <a:ext cx="1512888" cy="503237"/>
          </a:xfrm>
          <a:prstGeom prst="rightArrow">
            <a:avLst>
              <a:gd name="adj1" fmla="val 50000"/>
              <a:gd name="adj2" fmla="val 5010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400">
              <a:solidFill>
                <a:srgbClr val="134E8C"/>
              </a:solidFill>
            </a:endParaRPr>
          </a:p>
        </p:txBody>
      </p:sp>
      <p:sp>
        <p:nvSpPr>
          <p:cNvPr id="7171" name="Стрелка вправо 7">
            <a:extLst>
              <a:ext uri="{FF2B5EF4-FFF2-40B4-BE49-F238E27FC236}">
                <a16:creationId xmlns:a16="http://schemas.microsoft.com/office/drawing/2014/main" id="{6E851702-69BB-43AC-84FC-BFF08B94C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8663" y="5084764"/>
            <a:ext cx="977900" cy="485775"/>
          </a:xfrm>
          <a:prstGeom prst="rightArrow">
            <a:avLst>
              <a:gd name="adj1" fmla="val 50000"/>
              <a:gd name="adj2" fmla="val 4986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400">
              <a:solidFill>
                <a:srgbClr val="134E8C"/>
              </a:solidFill>
            </a:endParaRP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DF0CD79F-7A28-4E39-ADC8-61C1D2F012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-1"/>
            <a:ext cx="10470776" cy="103094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altLang="ru-RU" sz="40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Социальные эффекты проекта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07351B0-DC89-4007-BD74-D69EBF4DB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1508126"/>
            <a:ext cx="10934700" cy="485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altLang="ru-RU" sz="2800" dirty="0">
                <a:solidFill>
                  <a:srgbClr val="134E8C"/>
                </a:solidFill>
              </a:rPr>
              <a:t>Создание в школе доп. поддержки учителей, что очень сильно поднимает лояльность учителей</a:t>
            </a:r>
          </a:p>
          <a:p>
            <a:pPr marL="514350" indent="-514350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altLang="ru-RU" sz="2800" dirty="0">
                <a:solidFill>
                  <a:srgbClr val="134E8C"/>
                </a:solidFill>
              </a:rPr>
              <a:t>Учителя по другому начинают относится к ученикам, поскольку понимают, что в будущем они могут поддерживать учителей.</a:t>
            </a:r>
          </a:p>
          <a:p>
            <a:pPr marL="514350" indent="-514350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altLang="ru-RU" sz="2800" dirty="0">
                <a:solidFill>
                  <a:srgbClr val="134E8C"/>
                </a:solidFill>
              </a:rPr>
              <a:t>Создание базы для открытия </a:t>
            </a:r>
            <a:r>
              <a:rPr lang="ru-RU" altLang="ru-RU" sz="2800" dirty="0" err="1">
                <a:solidFill>
                  <a:srgbClr val="134E8C"/>
                </a:solidFill>
              </a:rPr>
              <a:t>эндаумент</a:t>
            </a:r>
            <a:r>
              <a:rPr lang="ru-RU" altLang="ru-RU" sz="2800" dirty="0">
                <a:solidFill>
                  <a:srgbClr val="134E8C"/>
                </a:solidFill>
              </a:rPr>
              <a:t> фонда школы</a:t>
            </a:r>
          </a:p>
          <a:p>
            <a:pPr marL="514350" indent="-514350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altLang="ru-RU" sz="2800" dirty="0">
                <a:solidFill>
                  <a:srgbClr val="134E8C"/>
                </a:solidFill>
              </a:rPr>
              <a:t>Создание системы общения между выпускниками, база для создания клуба выпускников.</a:t>
            </a:r>
          </a:p>
        </p:txBody>
      </p:sp>
    </p:spTree>
    <p:extLst>
      <p:ext uri="{BB962C8B-B14F-4D97-AF65-F5344CB8AC3E}">
        <p14:creationId xmlns:p14="http://schemas.microsoft.com/office/powerpoint/2010/main" val="3987012629"/>
      </p:ext>
    </p:extLst>
  </p:cSld>
  <p:clrMapOvr>
    <a:masterClrMapping/>
  </p:clrMapOvr>
</p:sld>
</file>

<file path=ppt/theme/theme1.xml><?xml version="1.0" encoding="utf-8"?>
<a:theme xmlns:a="http://schemas.openxmlformats.org/drawingml/2006/main" name="1_Специальное оформление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1_Custom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C000"/>
      </a:accent1>
      <a:accent2>
        <a:srgbClr val="FF3F5F"/>
      </a:accent2>
      <a:accent3>
        <a:srgbClr val="2AC2AC"/>
      </a:accent3>
      <a:accent4>
        <a:srgbClr val="3BC7E2"/>
      </a:accent4>
      <a:accent5>
        <a:srgbClr val="2993FF"/>
      </a:accent5>
      <a:accent6>
        <a:srgbClr val="7F739A"/>
      </a:accent6>
      <a:hlink>
        <a:srgbClr val="0000FF"/>
      </a:hlink>
      <a:folHlink>
        <a:srgbClr val="FF00FF"/>
      </a:folHlink>
    </a:clrScheme>
    <a:fontScheme name="1_Custom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Custom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262626"/>
            </a:solidFill>
            <a:effectLst/>
            <a:uFillTx/>
            <a:latin typeface="Roboto Condensed"/>
            <a:ea typeface="Roboto Condensed"/>
            <a:cs typeface="Roboto Condensed"/>
            <a:sym typeface="Roboto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262626"/>
            </a:solidFill>
            <a:effectLst/>
            <a:uFillTx/>
            <a:latin typeface="Roboto Condensed"/>
            <a:ea typeface="Roboto Condensed"/>
            <a:cs typeface="Roboto Condensed"/>
            <a:sym typeface="Roboto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39274</TotalTime>
  <Words>448</Words>
  <Application>Microsoft Office PowerPoint</Application>
  <PresentationFormat>Широкоэкранный</PresentationFormat>
  <Paragraphs>36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Arial</vt:lpstr>
      <vt:lpstr>AvantGardeGothicC</vt:lpstr>
      <vt:lpstr>Calibri</vt:lpstr>
      <vt:lpstr>Calibri Light</vt:lpstr>
      <vt:lpstr>Century Gothic</vt:lpstr>
      <vt:lpstr>Graphik LCG</vt:lpstr>
      <vt:lpstr>Roboto Condensed</vt:lpstr>
      <vt:lpstr>Tahoma</vt:lpstr>
      <vt:lpstr>1_Специальное оформление</vt:lpstr>
      <vt:lpstr>Visio</vt:lpstr>
      <vt:lpstr>Презентация PowerPoint</vt:lpstr>
      <vt:lpstr>Проблематика</vt:lpstr>
      <vt:lpstr>Цели проекта</vt:lpstr>
      <vt:lpstr>Суть проекта</vt:lpstr>
      <vt:lpstr>Текущая стадия проекта</vt:lpstr>
      <vt:lpstr>План реализации по каждой школе</vt:lpstr>
      <vt:lpstr>Требуемые ресурсы</vt:lpstr>
      <vt:lpstr>Риски</vt:lpstr>
      <vt:lpstr>Социальные эффекты проекта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Sviridova Elizaveta</dc:creator>
  <cp:lastModifiedBy>Sergey Fedorov</cp:lastModifiedBy>
  <cp:revision>965</cp:revision>
  <dcterms:modified xsi:type="dcterms:W3CDTF">2020-12-18T11:58:52Z</dcterms:modified>
</cp:coreProperties>
</file>