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10680700" cy="7556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4" name="Shape 11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заголовка"/>
          <p:cNvSpPr txBox="1"/>
          <p:nvPr>
            <p:ph type="title"/>
          </p:nvPr>
        </p:nvSpPr>
        <p:spPr>
          <a:xfrm>
            <a:off x="801885" y="1237195"/>
            <a:ext cx="9088043" cy="2631889"/>
          </a:xfrm>
          <a:prstGeom prst="rect">
            <a:avLst/>
          </a:prstGeom>
        </p:spPr>
        <p:txBody>
          <a:bodyPr anchor="b"/>
          <a:lstStyle>
            <a:lvl1pPr algn="ctr">
              <a:defRPr sz="66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5" name="Уровень текста 1…"/>
          <p:cNvSpPr txBox="1"/>
          <p:nvPr>
            <p:ph type="body" sz="quarter" idx="1"/>
          </p:nvPr>
        </p:nvSpPr>
        <p:spPr>
          <a:xfrm>
            <a:off x="1336477" y="3970580"/>
            <a:ext cx="8018861" cy="182517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600"/>
            </a:lvl1pPr>
            <a:lvl2pPr marL="0" indent="0" algn="ctr">
              <a:buSzTx/>
              <a:buFontTx/>
              <a:buNone/>
              <a:defRPr sz="2600"/>
            </a:lvl2pPr>
            <a:lvl3pPr marL="0" indent="0" algn="ctr">
              <a:buSzTx/>
              <a:buFontTx/>
              <a:buNone/>
              <a:defRPr sz="2600"/>
            </a:lvl3pPr>
            <a:lvl4pPr marL="0" indent="0" algn="ctr">
              <a:buSzTx/>
              <a:buFontTx/>
              <a:buNone/>
              <a:defRPr sz="2600"/>
            </a:lvl4pPr>
            <a:lvl5pPr marL="0" indent="0" algn="ctr">
              <a:buSzTx/>
              <a:buFontTx/>
              <a:buNone/>
              <a:defRPr sz="26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6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Овал 7"/>
          <p:cNvSpPr/>
          <p:nvPr/>
        </p:nvSpPr>
        <p:spPr>
          <a:xfrm>
            <a:off x="10111423" y="7070327"/>
            <a:ext cx="418913" cy="418913"/>
          </a:xfrm>
          <a:prstGeom prst="ellipse">
            <a:avLst/>
          </a:prstGeom>
          <a:solidFill>
            <a:srgbClr val="F7F2E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pic>
        <p:nvPicPr>
          <p:cNvPr id="103" name="Рисунок 6" descr="Рисунок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95691" y="349217"/>
            <a:ext cx="1278858" cy="368415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Прямоугольник 7"/>
          <p:cNvSpPr/>
          <p:nvPr/>
        </p:nvSpPr>
        <p:spPr>
          <a:xfrm>
            <a:off x="837095" y="358775"/>
            <a:ext cx="553493" cy="118334"/>
          </a:xfrm>
          <a:prstGeom prst="rect">
            <a:avLst/>
          </a:prstGeom>
          <a:solidFill>
            <a:srgbClr val="ED533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5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105" name="Текст заголовка"/>
          <p:cNvSpPr txBox="1"/>
          <p:nvPr>
            <p:ph type="title"/>
          </p:nvPr>
        </p:nvSpPr>
        <p:spPr>
          <a:xfrm>
            <a:off x="735062" y="402484"/>
            <a:ext cx="9221690" cy="1461190"/>
          </a:xfrm>
          <a:prstGeom prst="rect">
            <a:avLst/>
          </a:prstGeom>
        </p:spPr>
        <p:txBody>
          <a:bodyPr lIns="45718" tIns="45718" rIns="45718" bIns="45718"/>
          <a:lstStyle/>
          <a:p>
            <a:pPr/>
            <a:r>
              <a:t>Текст заголовка</a:t>
            </a:r>
          </a:p>
        </p:txBody>
      </p:sp>
      <p:sp>
        <p:nvSpPr>
          <p:cNvPr id="106" name="Уровень текста 1…"/>
          <p:cNvSpPr txBox="1"/>
          <p:nvPr>
            <p:ph type="body" idx="1"/>
          </p:nvPr>
        </p:nvSpPr>
        <p:spPr>
          <a:xfrm>
            <a:off x="735062" y="2012413"/>
            <a:ext cx="9221690" cy="4796547"/>
          </a:xfrm>
          <a:prstGeom prst="rect">
            <a:avLst/>
          </a:prstGeom>
        </p:spPr>
        <p:txBody>
          <a:bodyPr lIns="45718" tIns="45718" rIns="45718" bIns="45718"/>
          <a:lstStyle>
            <a:lvl2pPr indent="-290752"/>
            <a:lvl4pPr marL="1909785"/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7" name="Номер слайда"/>
          <p:cNvSpPr txBox="1"/>
          <p:nvPr>
            <p:ph type="sldNum" sz="quarter" idx="2"/>
          </p:nvPr>
        </p:nvSpPr>
        <p:spPr>
          <a:xfrm>
            <a:off x="10191568" y="7127888"/>
            <a:ext cx="258623" cy="248304"/>
          </a:xfrm>
          <a:prstGeom prst="rect">
            <a:avLst/>
          </a:prstGeom>
        </p:spPr>
        <p:txBody>
          <a:bodyPr lIns="45718" tIns="45718" rIns="45718" bIns="45718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24" name="Уровень текста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Овал 7"/>
          <p:cNvSpPr/>
          <p:nvPr/>
        </p:nvSpPr>
        <p:spPr>
          <a:xfrm>
            <a:off x="10111423" y="7070327"/>
            <a:ext cx="418915" cy="418915"/>
          </a:xfrm>
          <a:prstGeom prst="ellipse">
            <a:avLst/>
          </a:prstGeom>
          <a:solidFill>
            <a:srgbClr val="F7F2E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33" name="Текст заголовка"/>
          <p:cNvSpPr txBox="1"/>
          <p:nvPr>
            <p:ph type="title"/>
          </p:nvPr>
        </p:nvSpPr>
        <p:spPr>
          <a:xfrm>
            <a:off x="729493" y="1884671"/>
            <a:ext cx="9221693" cy="3144617"/>
          </a:xfrm>
          <a:prstGeom prst="rect">
            <a:avLst/>
          </a:prstGeom>
        </p:spPr>
        <p:txBody>
          <a:bodyPr anchor="b"/>
          <a:lstStyle>
            <a:lvl1pPr>
              <a:defRPr sz="66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34" name="Уровень текста 1…"/>
          <p:cNvSpPr txBox="1"/>
          <p:nvPr>
            <p:ph type="body" sz="quarter" idx="1"/>
          </p:nvPr>
        </p:nvSpPr>
        <p:spPr>
          <a:xfrm>
            <a:off x="729493" y="5059035"/>
            <a:ext cx="9221693" cy="165367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600"/>
            </a:lvl1pPr>
            <a:lvl2pPr marL="0" indent="0">
              <a:buSzTx/>
              <a:buFontTx/>
              <a:buNone/>
              <a:defRPr sz="2600"/>
            </a:lvl2pPr>
            <a:lvl3pPr marL="0" indent="0">
              <a:buSzTx/>
              <a:buFontTx/>
              <a:buNone/>
              <a:defRPr sz="2600"/>
            </a:lvl3pPr>
            <a:lvl4pPr marL="0" indent="0">
              <a:buSzTx/>
              <a:buFontTx/>
              <a:buNone/>
              <a:defRPr sz="2600"/>
            </a:lvl4pPr>
            <a:lvl5pPr marL="0" indent="0">
              <a:buSzTx/>
              <a:buFontTx/>
              <a:buNone/>
              <a:defRPr sz="26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Овал 7"/>
          <p:cNvSpPr/>
          <p:nvPr/>
        </p:nvSpPr>
        <p:spPr>
          <a:xfrm>
            <a:off x="10111423" y="7070327"/>
            <a:ext cx="418915" cy="418915"/>
          </a:xfrm>
          <a:prstGeom prst="ellipse">
            <a:avLst/>
          </a:prstGeom>
          <a:solidFill>
            <a:srgbClr val="F7F2E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43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44" name="Уровень текста 1…"/>
          <p:cNvSpPr txBox="1"/>
          <p:nvPr>
            <p:ph type="body" sz="half" idx="1"/>
          </p:nvPr>
        </p:nvSpPr>
        <p:spPr>
          <a:xfrm>
            <a:off x="735062" y="2012413"/>
            <a:ext cx="4544022" cy="4796548"/>
          </a:xfrm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Овал 7"/>
          <p:cNvSpPr/>
          <p:nvPr/>
        </p:nvSpPr>
        <p:spPr>
          <a:xfrm>
            <a:off x="10111423" y="7070327"/>
            <a:ext cx="418915" cy="418915"/>
          </a:xfrm>
          <a:prstGeom prst="ellipse">
            <a:avLst/>
          </a:prstGeom>
          <a:solidFill>
            <a:srgbClr val="F7F2E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53" name="Текст заголовка"/>
          <p:cNvSpPr txBox="1"/>
          <p:nvPr>
            <p:ph type="title"/>
          </p:nvPr>
        </p:nvSpPr>
        <p:spPr>
          <a:xfrm>
            <a:off x="736453" y="402484"/>
            <a:ext cx="9221693" cy="1461190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54" name="Уровень текста 1…"/>
          <p:cNvSpPr txBox="1"/>
          <p:nvPr>
            <p:ph type="body" sz="quarter" idx="1"/>
          </p:nvPr>
        </p:nvSpPr>
        <p:spPr>
          <a:xfrm>
            <a:off x="736456" y="1853170"/>
            <a:ext cx="4523138" cy="9082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600"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buSzTx/>
              <a:buFontTx/>
              <a:buNone/>
              <a:defRPr b="1" sz="2600"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buSzTx/>
              <a:buFontTx/>
              <a:buNone/>
              <a:defRPr b="1" sz="2600"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buSzTx/>
              <a:buFontTx/>
              <a:buNone/>
              <a:defRPr b="1" sz="2600"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buSzTx/>
              <a:buFontTx/>
              <a:buNone/>
              <a:defRPr b="1" sz="26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5" name="Text Placeholder 4"/>
          <p:cNvSpPr/>
          <p:nvPr>
            <p:ph type="body" sz="quarter" idx="21"/>
          </p:nvPr>
        </p:nvSpPr>
        <p:spPr>
          <a:xfrm>
            <a:off x="5412728" y="1853170"/>
            <a:ext cx="4545418" cy="908213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56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Овал 7"/>
          <p:cNvSpPr/>
          <p:nvPr/>
        </p:nvSpPr>
        <p:spPr>
          <a:xfrm>
            <a:off x="10111423" y="7070327"/>
            <a:ext cx="418915" cy="418915"/>
          </a:xfrm>
          <a:prstGeom prst="ellipse">
            <a:avLst/>
          </a:prstGeom>
          <a:solidFill>
            <a:srgbClr val="F7F2E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64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6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Овал 7"/>
          <p:cNvSpPr/>
          <p:nvPr/>
        </p:nvSpPr>
        <p:spPr>
          <a:xfrm>
            <a:off x="10111423" y="7070327"/>
            <a:ext cx="418915" cy="418915"/>
          </a:xfrm>
          <a:prstGeom prst="ellipse">
            <a:avLst/>
          </a:prstGeom>
          <a:solidFill>
            <a:srgbClr val="F7F2E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7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Овал 7"/>
          <p:cNvSpPr/>
          <p:nvPr/>
        </p:nvSpPr>
        <p:spPr>
          <a:xfrm>
            <a:off x="10111423" y="7070327"/>
            <a:ext cx="418915" cy="418915"/>
          </a:xfrm>
          <a:prstGeom prst="ellipse">
            <a:avLst/>
          </a:prstGeom>
          <a:solidFill>
            <a:srgbClr val="F7F2E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81" name="Текст заголовка"/>
          <p:cNvSpPr txBox="1"/>
          <p:nvPr>
            <p:ph type="title"/>
          </p:nvPr>
        </p:nvSpPr>
        <p:spPr>
          <a:xfrm>
            <a:off x="736453" y="503978"/>
            <a:ext cx="3448392" cy="1763924"/>
          </a:xfrm>
          <a:prstGeom prst="rect">
            <a:avLst/>
          </a:prstGeom>
        </p:spPr>
        <p:txBody>
          <a:bodyPr anchor="b"/>
          <a:lstStyle>
            <a:lvl1pPr>
              <a:defRPr sz="35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82" name="Уровень текста 1…"/>
          <p:cNvSpPr txBox="1"/>
          <p:nvPr>
            <p:ph type="body" sz="half" idx="1"/>
          </p:nvPr>
        </p:nvSpPr>
        <p:spPr>
          <a:xfrm>
            <a:off x="4545412" y="1088454"/>
            <a:ext cx="5412731" cy="5372271"/>
          </a:xfrm>
          <a:prstGeom prst="rect">
            <a:avLst/>
          </a:prstGeom>
        </p:spPr>
        <p:txBody>
          <a:bodyPr/>
          <a:lstStyle>
            <a:lvl1pPr>
              <a:defRPr sz="3500"/>
            </a:lvl1pPr>
            <a:lvl2pPr marL="797954" indent="-293983">
              <a:defRPr sz="3500"/>
            </a:lvl2pPr>
            <a:lvl3pPr marL="1347154" indent="-339210">
              <a:defRPr sz="3500"/>
            </a:lvl3pPr>
            <a:lvl4pPr marL="1912798" indent="-400885">
              <a:defRPr sz="3500"/>
            </a:lvl4pPr>
            <a:lvl5pPr marL="2416772" indent="-400885">
              <a:defRPr sz="35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3" name="Text Placeholder 3"/>
          <p:cNvSpPr/>
          <p:nvPr>
            <p:ph type="body" sz="quarter" idx="21"/>
          </p:nvPr>
        </p:nvSpPr>
        <p:spPr>
          <a:xfrm>
            <a:off x="736454" y="2267902"/>
            <a:ext cx="3448389" cy="420157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4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Овал 7"/>
          <p:cNvSpPr/>
          <p:nvPr/>
        </p:nvSpPr>
        <p:spPr>
          <a:xfrm>
            <a:off x="10111423" y="7070327"/>
            <a:ext cx="418915" cy="418915"/>
          </a:xfrm>
          <a:prstGeom prst="ellipse">
            <a:avLst/>
          </a:prstGeom>
          <a:solidFill>
            <a:srgbClr val="F7F2E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92" name="Текст заголовка"/>
          <p:cNvSpPr txBox="1"/>
          <p:nvPr>
            <p:ph type="title"/>
          </p:nvPr>
        </p:nvSpPr>
        <p:spPr>
          <a:xfrm>
            <a:off x="736453" y="503978"/>
            <a:ext cx="3448392" cy="1763924"/>
          </a:xfrm>
          <a:prstGeom prst="rect">
            <a:avLst/>
          </a:prstGeom>
        </p:spPr>
        <p:txBody>
          <a:bodyPr anchor="b"/>
          <a:lstStyle>
            <a:lvl1pPr>
              <a:defRPr sz="35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93" name="Picture Placeholder 2"/>
          <p:cNvSpPr/>
          <p:nvPr>
            <p:ph type="pic" sz="half" idx="21"/>
          </p:nvPr>
        </p:nvSpPr>
        <p:spPr>
          <a:xfrm>
            <a:off x="4545412" y="1088454"/>
            <a:ext cx="5412731" cy="537227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4" name="Уровень текста 1…"/>
          <p:cNvSpPr txBox="1"/>
          <p:nvPr>
            <p:ph type="body" sz="quarter" idx="1"/>
          </p:nvPr>
        </p:nvSpPr>
        <p:spPr>
          <a:xfrm>
            <a:off x="736453" y="2267902"/>
            <a:ext cx="3448392" cy="420157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700"/>
            </a:lvl1pPr>
            <a:lvl2pPr marL="0" indent="0">
              <a:buSzTx/>
              <a:buFontTx/>
              <a:buNone/>
              <a:defRPr sz="1700"/>
            </a:lvl2pPr>
            <a:lvl3pPr marL="0" indent="0">
              <a:buSzTx/>
              <a:buFontTx/>
              <a:buNone/>
              <a:defRPr sz="1700"/>
            </a:lvl3pPr>
            <a:lvl4pPr marL="0" indent="0">
              <a:buSzTx/>
              <a:buFontTx/>
              <a:buNone/>
              <a:defRPr sz="1700"/>
            </a:lvl4pPr>
            <a:lvl5pPr marL="0" indent="0">
              <a:buSzTx/>
              <a:buFontTx/>
              <a:buNone/>
              <a:defRPr sz="17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7"/>
          <p:cNvSpPr/>
          <p:nvPr/>
        </p:nvSpPr>
        <p:spPr>
          <a:xfrm>
            <a:off x="10111423" y="7070327"/>
            <a:ext cx="418915" cy="418915"/>
          </a:xfrm>
          <a:prstGeom prst="ellipse">
            <a:avLst/>
          </a:prstGeom>
          <a:solidFill>
            <a:srgbClr val="F7F2E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pic>
        <p:nvPicPr>
          <p:cNvPr id="3" name="Рисунок 6" descr="Рисунок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95691" y="349217"/>
            <a:ext cx="1278859" cy="36841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Прямоугольник 7"/>
          <p:cNvSpPr/>
          <p:nvPr/>
        </p:nvSpPr>
        <p:spPr>
          <a:xfrm>
            <a:off x="837095" y="358774"/>
            <a:ext cx="553494" cy="118336"/>
          </a:xfrm>
          <a:prstGeom prst="rect">
            <a:avLst/>
          </a:prstGeom>
          <a:solidFill>
            <a:srgbClr val="ED533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5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5" name="Текст заголовка"/>
          <p:cNvSpPr txBox="1"/>
          <p:nvPr>
            <p:ph type="title"/>
          </p:nvPr>
        </p:nvSpPr>
        <p:spPr>
          <a:xfrm>
            <a:off x="735062" y="402484"/>
            <a:ext cx="9221690" cy="1461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6" name="Уровень текста 1…"/>
          <p:cNvSpPr txBox="1"/>
          <p:nvPr>
            <p:ph type="body" idx="1"/>
          </p:nvPr>
        </p:nvSpPr>
        <p:spPr>
          <a:xfrm>
            <a:off x="735062" y="2012413"/>
            <a:ext cx="9221690" cy="47965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" name="Номер слайда"/>
          <p:cNvSpPr txBox="1"/>
          <p:nvPr>
            <p:ph type="sldNum" sz="quarter" idx="2"/>
          </p:nvPr>
        </p:nvSpPr>
        <p:spPr>
          <a:xfrm>
            <a:off x="10191569" y="7127888"/>
            <a:ext cx="258621" cy="248302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ctr">
              <a:defRPr sz="1200">
                <a:solidFill>
                  <a:srgbClr val="562212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transition xmlns:p14="http://schemas.microsoft.com/office/powerpoint/2010/main" spd="med" advClick="1"/>
  <p:txStyles>
    <p:titleStyle>
      <a:lvl1pPr marL="0" marR="0" indent="0" algn="l" defTabSz="100794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100794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100794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100794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100794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100794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100794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100794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100794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51985" marR="0" indent="-251985" algn="l" defTabSz="1007943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94724" marR="0" indent="-290751" algn="l" defTabSz="1007943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351560" marR="0" indent="-343617" algn="l" defTabSz="1007943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909784" marR="0" indent="-397872" algn="l" defTabSz="1007943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413758" marR="0" indent="-397872" algn="l" defTabSz="1007943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917730" marR="0" indent="-397872" algn="l" defTabSz="1007943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421700" marR="0" indent="-397872" algn="l" defTabSz="1007943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925673" marR="0" indent="-397873" algn="l" defTabSz="1007943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429643" marR="0" indent="-397873" algn="l" defTabSz="1007943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84.201.180.175:5000/" TargetMode="External"/><Relationship Id="rId3" Type="http://schemas.openxmlformats.org/officeDocument/2006/relationships/hyperlink" Target="https://docs.google.com/spreadsheets/d/143L_haF-QVehO5d3u6Nf7VaUxpuAWT9D_15aWiavm2M/edit#gid=15799309" TargetMode="Externa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Box 6"/>
          <p:cNvSpPr txBox="1"/>
          <p:nvPr>
            <p:ph type="sldNum" sz="quarter" idx="4294967295"/>
          </p:nvPr>
        </p:nvSpPr>
        <p:spPr>
          <a:xfrm>
            <a:off x="10230187" y="7127888"/>
            <a:ext cx="181378" cy="2483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17" name="Рисунок 23" descr="Рисунок 23"/>
          <p:cNvPicPr>
            <a:picLocks noChangeAspect="1"/>
          </p:cNvPicPr>
          <p:nvPr/>
        </p:nvPicPr>
        <p:blipFill>
          <a:blip r:embed="rId2">
            <a:extLst/>
          </a:blip>
          <a:srcRect l="0" t="29635" r="25086" b="0"/>
          <a:stretch>
            <a:fillRect/>
          </a:stretch>
        </p:blipFill>
        <p:spPr>
          <a:xfrm>
            <a:off x="4929913" y="-157594"/>
            <a:ext cx="6645162" cy="6239915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Арка 22"/>
          <p:cNvSpPr/>
          <p:nvPr/>
        </p:nvSpPr>
        <p:spPr>
          <a:xfrm rot="18477484">
            <a:off x="-1420604" y="5404126"/>
            <a:ext cx="3796587" cy="45698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880" h="20151" fill="norm" stroke="1" extrusionOk="0">
                <a:moveTo>
                  <a:pt x="0" y="1916"/>
                </a:moveTo>
                <a:cubicBezTo>
                  <a:pt x="5728" y="-1449"/>
                  <a:pt x="13609" y="-266"/>
                  <a:pt x="17605" y="4557"/>
                </a:cubicBezTo>
                <a:cubicBezTo>
                  <a:pt x="21600" y="9381"/>
                  <a:pt x="20196" y="16019"/>
                  <a:pt x="14468" y="19383"/>
                </a:cubicBezTo>
                <a:cubicBezTo>
                  <a:pt x="13982" y="19669"/>
                  <a:pt x="13472" y="19925"/>
                  <a:pt x="12943" y="20151"/>
                </a:cubicBezTo>
                <a:lnTo>
                  <a:pt x="11118" y="17113"/>
                </a:lnTo>
                <a:cubicBezTo>
                  <a:pt x="15356" y="15307"/>
                  <a:pt x="17054" y="10949"/>
                  <a:pt x="14909" y="7379"/>
                </a:cubicBezTo>
                <a:cubicBezTo>
                  <a:pt x="12765" y="3809"/>
                  <a:pt x="7589" y="2379"/>
                  <a:pt x="3351" y="4186"/>
                </a:cubicBezTo>
                <a:cubicBezTo>
                  <a:pt x="2991" y="4339"/>
                  <a:pt x="2644" y="4514"/>
                  <a:pt x="2313" y="4708"/>
                </a:cubicBezTo>
                <a:close/>
              </a:path>
            </a:pathLst>
          </a:custGeom>
          <a:solidFill>
            <a:srgbClr val="EDD8C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500"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119" name="Арка 20"/>
          <p:cNvSpPr/>
          <p:nvPr/>
        </p:nvSpPr>
        <p:spPr>
          <a:xfrm rot="9900000">
            <a:off x="8993088" y="6235808"/>
            <a:ext cx="2473491" cy="19686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01" h="19936" fill="norm" stroke="1" extrusionOk="0">
                <a:moveTo>
                  <a:pt x="18151" y="0"/>
                </a:moveTo>
                <a:cubicBezTo>
                  <a:pt x="21436" y="5576"/>
                  <a:pt x="20471" y="13414"/>
                  <a:pt x="15997" y="17507"/>
                </a:cubicBezTo>
                <a:cubicBezTo>
                  <a:pt x="11523" y="21600"/>
                  <a:pt x="5233" y="20398"/>
                  <a:pt x="1948" y="14822"/>
                </a:cubicBezTo>
                <a:cubicBezTo>
                  <a:pt x="516" y="12392"/>
                  <a:pt x="-164" y="9399"/>
                  <a:pt x="33" y="6393"/>
                </a:cubicBezTo>
                <a:lnTo>
                  <a:pt x="3142" y="6709"/>
                </a:lnTo>
                <a:cubicBezTo>
                  <a:pt x="2831" y="11463"/>
                  <a:pt x="5671" y="15631"/>
                  <a:pt x="9486" y="16019"/>
                </a:cubicBezTo>
                <a:cubicBezTo>
                  <a:pt x="13301" y="16407"/>
                  <a:pt x="16646" y="12867"/>
                  <a:pt x="16957" y="8113"/>
                </a:cubicBezTo>
                <a:cubicBezTo>
                  <a:pt x="17093" y="6041"/>
                  <a:pt x="16624" y="3977"/>
                  <a:pt x="15637" y="2300"/>
                </a:cubicBezTo>
                <a:close/>
              </a:path>
            </a:pathLst>
          </a:custGeom>
          <a:solidFill>
            <a:srgbClr val="ED533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500"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pic>
        <p:nvPicPr>
          <p:cNvPr id="120" name="Рисунок 24" descr="Рисунок 2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80442" y="-1070814"/>
            <a:ext cx="1854045" cy="1853496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Прямоугольник 4"/>
          <p:cNvSpPr/>
          <p:nvPr/>
        </p:nvSpPr>
        <p:spPr>
          <a:xfrm>
            <a:off x="701675" y="314034"/>
            <a:ext cx="813089" cy="21854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122" name="Прямоугольник 6"/>
          <p:cNvSpPr/>
          <p:nvPr/>
        </p:nvSpPr>
        <p:spPr>
          <a:xfrm>
            <a:off x="10012101" y="7084290"/>
            <a:ext cx="566255" cy="37970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grpSp>
        <p:nvGrpSpPr>
          <p:cNvPr id="125" name="Группа 2"/>
          <p:cNvGrpSpPr/>
          <p:nvPr/>
        </p:nvGrpSpPr>
        <p:grpSpPr>
          <a:xfrm>
            <a:off x="7273179" y="836398"/>
            <a:ext cx="3116699" cy="885291"/>
            <a:chOff x="-1" y="-1"/>
            <a:chExt cx="3116698" cy="885289"/>
          </a:xfrm>
        </p:grpSpPr>
        <p:pic>
          <p:nvPicPr>
            <p:cNvPr id="123" name="Рисунок 15" descr="Рисунок 15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82863" t="0" r="0" b="0"/>
            <a:stretch>
              <a:fillRect/>
            </a:stretch>
          </p:blipFill>
          <p:spPr>
            <a:xfrm>
              <a:off x="2590090" y="-2"/>
              <a:ext cx="526608" cy="8852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4" name="Рисунок 7" descr="Рисунок 7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2" y="144146"/>
              <a:ext cx="2548369" cy="4731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26" name="Прямоугольник 1"/>
          <p:cNvSpPr/>
          <p:nvPr/>
        </p:nvSpPr>
        <p:spPr>
          <a:xfrm>
            <a:off x="8932402" y="256937"/>
            <a:ext cx="1534079" cy="525746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127" name="Прямоугольник 2"/>
          <p:cNvSpPr txBox="1"/>
          <p:nvPr/>
        </p:nvSpPr>
        <p:spPr>
          <a:xfrm>
            <a:off x="780780" y="1775404"/>
            <a:ext cx="8946152" cy="541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 </a:t>
            </a:r>
          </a:p>
          <a:p>
            <a:pPr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 </a:t>
            </a:r>
          </a:p>
        </p:txBody>
      </p:sp>
      <p:sp>
        <p:nvSpPr>
          <p:cNvPr id="128" name="Заголовок 1"/>
          <p:cNvSpPr txBox="1"/>
          <p:nvPr/>
        </p:nvSpPr>
        <p:spPr>
          <a:xfrm>
            <a:off x="1942065" y="2704880"/>
            <a:ext cx="6999769" cy="2146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 algn="ctr" defTabSz="841247">
              <a:lnSpc>
                <a:spcPct val="150000"/>
              </a:lnSpc>
              <a:defRPr b="1" sz="1900">
                <a:solidFill>
                  <a:srgbClr val="4F251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Расчёт статистики посещений ООПТ туристами, используя геоданные сотовых операторов, </a:t>
            </a:r>
          </a:p>
          <a:p>
            <a:pPr algn="ctr" defTabSz="841247">
              <a:lnSpc>
                <a:spcPct val="150000"/>
              </a:lnSpc>
              <a:defRPr b="1" sz="1900">
                <a:solidFill>
                  <a:srgbClr val="4F251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на примере </a:t>
            </a:r>
          </a:p>
          <a:p>
            <a:pPr algn="ctr" defTabSz="841247">
              <a:lnSpc>
                <a:spcPct val="150000"/>
              </a:lnSpc>
              <a:defRPr b="1" sz="1900">
                <a:solidFill>
                  <a:srgbClr val="4F251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национального парка</a:t>
            </a:r>
          </a:p>
          <a:p>
            <a:pPr algn="ctr" defTabSz="841247">
              <a:lnSpc>
                <a:spcPct val="150000"/>
              </a:lnSpc>
              <a:defRPr b="1" sz="1900">
                <a:solidFill>
                  <a:srgbClr val="4F251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 «Смоленское поозерье»</a:t>
            </a:r>
          </a:p>
        </p:txBody>
      </p:sp>
      <p:pic>
        <p:nvPicPr>
          <p:cNvPr id="129" name="1200px-Coat_of_arms_of_Smolensk_oblast.svg.png" descr="1200px-Coat_of_arms_of_Smolensk_oblast.svg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83755" y="669443"/>
            <a:ext cx="1060173" cy="1219201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Заголовок 1"/>
          <p:cNvSpPr txBox="1"/>
          <p:nvPr/>
        </p:nvSpPr>
        <p:spPr>
          <a:xfrm>
            <a:off x="2043665" y="5143279"/>
            <a:ext cx="6796569" cy="2146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 defTabSz="1007943">
              <a:lnSpc>
                <a:spcPct val="90000"/>
              </a:lnSpc>
              <a:defRPr b="1" sz="2100">
                <a:solidFill>
                  <a:srgbClr val="56221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01.02.2021</a:t>
            </a:r>
          </a:p>
          <a:p>
            <a:pPr defTabSz="1007943">
              <a:lnSpc>
                <a:spcPct val="90000"/>
              </a:lnSpc>
              <a:defRPr b="1" sz="2100">
                <a:solidFill>
                  <a:srgbClr val="56221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Смоленская область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Box 6"/>
          <p:cNvSpPr txBox="1"/>
          <p:nvPr>
            <p:ph type="sldNum" sz="quarter" idx="4294967295"/>
          </p:nvPr>
        </p:nvSpPr>
        <p:spPr>
          <a:xfrm>
            <a:off x="10191567" y="7127888"/>
            <a:ext cx="258621" cy="2483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94" name="Овал 7"/>
          <p:cNvSpPr/>
          <p:nvPr/>
        </p:nvSpPr>
        <p:spPr>
          <a:xfrm>
            <a:off x="10122781" y="1861173"/>
            <a:ext cx="1153061" cy="1153057"/>
          </a:xfrm>
          <a:prstGeom prst="ellipse">
            <a:avLst/>
          </a:prstGeom>
          <a:ln w="301625">
            <a:solidFill>
              <a:srgbClr val="C59368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195" name="Текст"/>
          <p:cNvSpPr txBox="1"/>
          <p:nvPr/>
        </p:nvSpPr>
        <p:spPr>
          <a:xfrm>
            <a:off x="4397197" y="2437938"/>
            <a:ext cx="142237" cy="414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ts val="2800"/>
              </a:lnSpc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196" name="Заголовок 1"/>
          <p:cNvSpPr txBox="1"/>
          <p:nvPr/>
        </p:nvSpPr>
        <p:spPr>
          <a:xfrm>
            <a:off x="1519044" y="317280"/>
            <a:ext cx="8140121" cy="13287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 defTabSz="1007943">
              <a:lnSpc>
                <a:spcPct val="90000"/>
              </a:lnSpc>
              <a:defRPr b="1" sz="2300">
                <a:solidFill>
                  <a:srgbClr val="56221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Эффекты.</a:t>
            </a:r>
          </a:p>
        </p:txBody>
      </p:sp>
      <p:pic>
        <p:nvPicPr>
          <p:cNvPr id="197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433980" y="7468799"/>
            <a:ext cx="1543416" cy="1543417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Прямоугольник 3"/>
          <p:cNvSpPr txBox="1"/>
          <p:nvPr/>
        </p:nvSpPr>
        <p:spPr>
          <a:xfrm>
            <a:off x="1028298" y="1439112"/>
            <a:ext cx="8140121" cy="1767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914400">
              <a:defRPr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Полученные данные позволят определить желания туристов в выборе места отдыха, количества дней пребывания, уровень финансовых трат, а также сформировать инвесторам, руководству национального парка, РОИВ, курирующим туризм, конкретные предложения для удовлетворения потребностей определённой целевой  аудитории.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Box 6"/>
          <p:cNvSpPr txBox="1"/>
          <p:nvPr>
            <p:ph type="sldNum" sz="quarter" idx="4294967295"/>
          </p:nvPr>
        </p:nvSpPr>
        <p:spPr>
          <a:xfrm>
            <a:off x="10191567" y="7127888"/>
            <a:ext cx="258621" cy="2483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01" name="Овал 6"/>
          <p:cNvSpPr/>
          <p:nvPr/>
        </p:nvSpPr>
        <p:spPr>
          <a:xfrm>
            <a:off x="-375334" y="6869141"/>
            <a:ext cx="2131108" cy="2010216"/>
          </a:xfrm>
          <a:prstGeom prst="ellipse">
            <a:avLst/>
          </a:prstGeom>
          <a:ln w="698500">
            <a:solidFill>
              <a:srgbClr val="F7F2E5">
                <a:alpha val="70980"/>
              </a:srgbClr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202" name="Овал 7"/>
          <p:cNvSpPr/>
          <p:nvPr/>
        </p:nvSpPr>
        <p:spPr>
          <a:xfrm>
            <a:off x="10122781" y="1861173"/>
            <a:ext cx="1153061" cy="1153059"/>
          </a:xfrm>
          <a:prstGeom prst="ellipse">
            <a:avLst/>
          </a:prstGeom>
          <a:ln w="301625">
            <a:solidFill>
              <a:srgbClr val="C59368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203" name="Заголовок 1"/>
          <p:cNvSpPr txBox="1"/>
          <p:nvPr/>
        </p:nvSpPr>
        <p:spPr>
          <a:xfrm>
            <a:off x="1519044" y="317279"/>
            <a:ext cx="8140121" cy="13287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 defTabSz="1007943">
              <a:lnSpc>
                <a:spcPct val="90000"/>
              </a:lnSpc>
              <a:defRPr b="1" sz="2300">
                <a:solidFill>
                  <a:srgbClr val="56221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Визуальное оформление</a:t>
            </a:r>
          </a:p>
        </p:txBody>
      </p:sp>
      <p:pic>
        <p:nvPicPr>
          <p:cNvPr id="204" name="Снимок экрана 2021-02-01 в 11.49.59.png" descr="Снимок экрана 2021-02-01 в 11.49.5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5394" y="1387587"/>
            <a:ext cx="7968873" cy="47813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extBox 6"/>
          <p:cNvSpPr txBox="1"/>
          <p:nvPr>
            <p:ph type="sldNum" sz="quarter" idx="4294967295"/>
          </p:nvPr>
        </p:nvSpPr>
        <p:spPr>
          <a:xfrm>
            <a:off x="10191567" y="7127888"/>
            <a:ext cx="258621" cy="2483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07" name="Овал 6"/>
          <p:cNvSpPr/>
          <p:nvPr/>
        </p:nvSpPr>
        <p:spPr>
          <a:xfrm>
            <a:off x="-375334" y="6869141"/>
            <a:ext cx="2131108" cy="2010216"/>
          </a:xfrm>
          <a:prstGeom prst="ellipse">
            <a:avLst/>
          </a:prstGeom>
          <a:ln w="698500">
            <a:solidFill>
              <a:srgbClr val="F7F2E5">
                <a:alpha val="70980"/>
              </a:srgbClr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208" name="Овал 7"/>
          <p:cNvSpPr/>
          <p:nvPr/>
        </p:nvSpPr>
        <p:spPr>
          <a:xfrm>
            <a:off x="10122781" y="1861173"/>
            <a:ext cx="1153061" cy="1153057"/>
          </a:xfrm>
          <a:prstGeom prst="ellipse">
            <a:avLst/>
          </a:prstGeom>
          <a:ln w="301625">
            <a:solidFill>
              <a:srgbClr val="C59368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209" name="Заголовок 1"/>
          <p:cNvSpPr txBox="1"/>
          <p:nvPr/>
        </p:nvSpPr>
        <p:spPr>
          <a:xfrm>
            <a:off x="1519044" y="317280"/>
            <a:ext cx="8140121" cy="13287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 defTabSz="1007943">
              <a:lnSpc>
                <a:spcPct val="90000"/>
              </a:lnSpc>
              <a:defRPr b="1" sz="2300">
                <a:solidFill>
                  <a:srgbClr val="56221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Визуальное оформление</a:t>
            </a:r>
          </a:p>
        </p:txBody>
      </p:sp>
      <p:pic>
        <p:nvPicPr>
          <p:cNvPr id="210" name="Снимок экрана 2021-02-01 в 11.50.10.png" descr="Снимок экрана 2021-02-01 в 11.50.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998" y="1222076"/>
            <a:ext cx="4888325" cy="474041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Снимок экрана 2021-02-01 в 11.50.18.png" descr="Снимок экрана 2021-02-01 в 11.50.18.png"/>
          <p:cNvPicPr>
            <a:picLocks noChangeAspect="1"/>
          </p:cNvPicPr>
          <p:nvPr/>
        </p:nvPicPr>
        <p:blipFill>
          <a:blip r:embed="rId3">
            <a:extLst/>
          </a:blip>
          <a:srcRect l="0" t="0" r="2521" b="0"/>
          <a:stretch>
            <a:fillRect/>
          </a:stretch>
        </p:blipFill>
        <p:spPr>
          <a:xfrm>
            <a:off x="4925903" y="1408040"/>
            <a:ext cx="4906923" cy="47404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extBox 6"/>
          <p:cNvSpPr txBox="1"/>
          <p:nvPr>
            <p:ph type="sldNum" sz="quarter" idx="4294967295"/>
          </p:nvPr>
        </p:nvSpPr>
        <p:spPr>
          <a:xfrm>
            <a:off x="10191567" y="7127888"/>
            <a:ext cx="258621" cy="2483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14" name="Овал 6"/>
          <p:cNvSpPr/>
          <p:nvPr/>
        </p:nvSpPr>
        <p:spPr>
          <a:xfrm>
            <a:off x="-375334" y="6869141"/>
            <a:ext cx="2131108" cy="2010216"/>
          </a:xfrm>
          <a:prstGeom prst="ellipse">
            <a:avLst/>
          </a:prstGeom>
          <a:ln w="698500">
            <a:solidFill>
              <a:srgbClr val="F7F2E5">
                <a:alpha val="70980"/>
              </a:srgbClr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215" name="Овал 7"/>
          <p:cNvSpPr/>
          <p:nvPr/>
        </p:nvSpPr>
        <p:spPr>
          <a:xfrm>
            <a:off x="10122781" y="1861173"/>
            <a:ext cx="1153061" cy="1153059"/>
          </a:xfrm>
          <a:prstGeom prst="ellipse">
            <a:avLst/>
          </a:prstGeom>
          <a:ln w="301625">
            <a:solidFill>
              <a:srgbClr val="C59368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216" name="Текст"/>
          <p:cNvSpPr txBox="1"/>
          <p:nvPr/>
        </p:nvSpPr>
        <p:spPr>
          <a:xfrm>
            <a:off x="4397197" y="2437938"/>
            <a:ext cx="142237" cy="414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ts val="2800"/>
              </a:lnSpc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217" name="Заголовок 1"/>
          <p:cNvSpPr txBox="1"/>
          <p:nvPr/>
        </p:nvSpPr>
        <p:spPr>
          <a:xfrm>
            <a:off x="1527511" y="325744"/>
            <a:ext cx="8140122" cy="13287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 defTabSz="1007943">
              <a:lnSpc>
                <a:spcPct val="90000"/>
              </a:lnSpc>
              <a:defRPr b="1" sz="2300">
                <a:solidFill>
                  <a:srgbClr val="56221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Тиражирование.</a:t>
            </a:r>
          </a:p>
        </p:txBody>
      </p:sp>
      <p:sp>
        <p:nvSpPr>
          <p:cNvPr id="218" name="Прямоугольник 3"/>
          <p:cNvSpPr txBox="1"/>
          <p:nvPr/>
        </p:nvSpPr>
        <p:spPr>
          <a:xfrm>
            <a:off x="960585" y="1382286"/>
            <a:ext cx="9011515" cy="4295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914400">
              <a:defRPr>
                <a:solidFill>
                  <a:srgbClr val="1D1333"/>
                </a:solidFill>
                <a:latin typeface="Graphik LC"/>
                <a:ea typeface="Graphik LC"/>
                <a:cs typeface="Graphik LC"/>
                <a:sym typeface="Graphik LC"/>
              </a:defRPr>
            </a:pPr>
          </a:p>
          <a:p>
            <a:pPr defTabSz="914400">
              <a:defRPr b="1" sz="2100">
                <a:solidFill>
                  <a:srgbClr val="02030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Готовность программного решения для использования в действующих системах и решения реальных задач субъекта РФ:</a:t>
            </a:r>
          </a:p>
          <a:p>
            <a:pPr marL="180472" indent="-180472" defTabSz="914400">
              <a:buSzPct val="100000"/>
              <a:buChar char="-"/>
              <a:defRPr>
                <a:solidFill>
                  <a:srgbClr val="02030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частично готово для использования в решении реальных задач по сбору статистической информации;</a:t>
            </a:r>
          </a:p>
          <a:p>
            <a:pPr marL="180472" indent="-180472" defTabSz="914400">
              <a:buSzPct val="100000"/>
              <a:buChar char="-"/>
              <a:defRPr>
                <a:solidFill>
                  <a:srgbClr val="02030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частично готово для использования в действующих системах, так как не требует непосредственной интеграции с ними</a:t>
            </a:r>
          </a:p>
          <a:p>
            <a:pPr defTabSz="914400">
              <a:defRPr sz="24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  <a:p>
            <a:pPr defTabSz="914400">
              <a:defRPr b="1" sz="2100">
                <a:solidFill>
                  <a:srgbClr val="02010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Условия тиражирования: </a:t>
            </a:r>
            <a:br/>
            <a:r>
              <a:rPr b="0" sz="1800"/>
              <a:t>- наличие координат как самой ООПТ, так и отдельных мест притяжения на ней;</a:t>
            </a:r>
          </a:p>
          <a:p>
            <a:pPr defTabSz="914400">
              <a:defRPr>
                <a:solidFill>
                  <a:srgbClr val="02010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- наличие данных об ООПТ в формате  GeoJson, либо наличие возможности перевода имеющихся данных с координатами в формат GeoJson.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extBox 6"/>
          <p:cNvSpPr txBox="1"/>
          <p:nvPr>
            <p:ph type="sldNum" sz="quarter" idx="4294967295"/>
          </p:nvPr>
        </p:nvSpPr>
        <p:spPr>
          <a:xfrm>
            <a:off x="10191567" y="7127888"/>
            <a:ext cx="258620" cy="2483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21" name="Овал 6"/>
          <p:cNvSpPr/>
          <p:nvPr/>
        </p:nvSpPr>
        <p:spPr>
          <a:xfrm>
            <a:off x="-375334" y="6869141"/>
            <a:ext cx="2131108" cy="2010216"/>
          </a:xfrm>
          <a:prstGeom prst="ellipse">
            <a:avLst/>
          </a:prstGeom>
          <a:ln w="698500">
            <a:solidFill>
              <a:srgbClr val="F7F2E5">
                <a:alpha val="70980"/>
              </a:srgbClr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222" name="Овал 7"/>
          <p:cNvSpPr/>
          <p:nvPr/>
        </p:nvSpPr>
        <p:spPr>
          <a:xfrm>
            <a:off x="10122781" y="1861173"/>
            <a:ext cx="1153061" cy="1153059"/>
          </a:xfrm>
          <a:prstGeom prst="ellipse">
            <a:avLst/>
          </a:prstGeom>
          <a:ln w="301625">
            <a:solidFill>
              <a:srgbClr val="C59368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223" name="Текст"/>
          <p:cNvSpPr txBox="1"/>
          <p:nvPr/>
        </p:nvSpPr>
        <p:spPr>
          <a:xfrm>
            <a:off x="4832220" y="2454937"/>
            <a:ext cx="142237" cy="414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ts val="2800"/>
              </a:lnSpc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224" name="Заголовок 1"/>
          <p:cNvSpPr txBox="1"/>
          <p:nvPr/>
        </p:nvSpPr>
        <p:spPr>
          <a:xfrm>
            <a:off x="1519044" y="317279"/>
            <a:ext cx="8140121" cy="13287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 defTabSz="1007943">
              <a:lnSpc>
                <a:spcPct val="90000"/>
              </a:lnSpc>
              <a:defRPr b="1" sz="2300">
                <a:solidFill>
                  <a:srgbClr val="56221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Тиражирование</a:t>
            </a:r>
          </a:p>
        </p:txBody>
      </p:sp>
      <p:sp>
        <p:nvSpPr>
          <p:cNvPr id="225" name="Прямоугольник 4"/>
          <p:cNvSpPr txBox="1"/>
          <p:nvPr/>
        </p:nvSpPr>
        <p:spPr>
          <a:xfrm>
            <a:off x="626968" y="1533746"/>
            <a:ext cx="9161282" cy="545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914400">
              <a:defRPr>
                <a:solidFill>
                  <a:srgbClr val="1D133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Команда готова участвовать во внедрении в вопросах консультирования.</a:t>
            </a:r>
            <a:br/>
            <a:endParaRPr sz="2100"/>
          </a:p>
          <a:p>
            <a:pPr defTabSz="914400">
              <a:defRPr>
                <a:solidFill>
                  <a:srgbClr val="1D133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Регионы, где может быть внедрено данное цифровое решение:</a:t>
            </a:r>
          </a:p>
          <a:p>
            <a:pPr marL="180472" indent="-180472" defTabSz="914400">
              <a:buSzPct val="100000"/>
              <a:buChar char="-"/>
              <a:defRPr>
                <a:solidFill>
                  <a:srgbClr val="1D133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ТРК «Сердце Башкирии» Республика Башкортостан</a:t>
            </a:r>
          </a:p>
          <a:p>
            <a:pPr marL="180472" indent="-180472" defTabSz="914400">
              <a:buSzPct val="100000"/>
              <a:buChar char="-"/>
              <a:defRPr>
                <a:solidFill>
                  <a:srgbClr val="1D133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ТРК «Тункинская долина», Республика Бурятия</a:t>
            </a:r>
          </a:p>
          <a:p>
            <a:pPr marL="180472" indent="-180472" defTabSz="914400">
              <a:buSzPct val="100000"/>
              <a:buChar char="-"/>
              <a:defRPr>
                <a:solidFill>
                  <a:srgbClr val="1D133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ТРК «Камское Устье», Республика Татарстан</a:t>
            </a:r>
          </a:p>
          <a:p>
            <a:pPr marL="180472" indent="-180472" defTabSz="914400">
              <a:buSzPct val="100000"/>
              <a:buChar char="-"/>
              <a:defRPr>
                <a:solidFill>
                  <a:srgbClr val="1D133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ТРК «Горная Хакасия», Республика Хакасия</a:t>
            </a:r>
          </a:p>
          <a:p>
            <a:pPr marL="180472" indent="-180472" defTabSz="914400">
              <a:buSzPct val="100000"/>
              <a:buChar char="-"/>
              <a:defRPr>
                <a:solidFill>
                  <a:srgbClr val="1D133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ТРК «Заповедная Камчатка», Камчатский край</a:t>
            </a:r>
          </a:p>
          <a:p>
            <a:pPr marL="180472" indent="-180472" defTabSz="914400">
              <a:buSzPct val="100000"/>
              <a:buChar char="-"/>
              <a:defRPr>
                <a:solidFill>
                  <a:srgbClr val="1D133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ТРК «Земля леопарда», Приморский край</a:t>
            </a:r>
          </a:p>
          <a:p>
            <a:pPr marL="180472" indent="-180472" defTabSz="914400">
              <a:buSzPct val="100000"/>
              <a:buChar char="-"/>
              <a:defRPr>
                <a:solidFill>
                  <a:srgbClr val="1D133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ТРК «Большая Валдайская тропа», Новгородская область</a:t>
            </a:r>
          </a:p>
          <a:p>
            <a:pPr marL="180472" indent="-180472" defTabSz="914400">
              <a:buSzPct val="100000"/>
              <a:buChar char="-"/>
              <a:defRPr>
                <a:solidFill>
                  <a:srgbClr val="1D133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ТРК «Самарская лука», Самарская область</a:t>
            </a:r>
          </a:p>
          <a:p>
            <a:pPr marL="180472" indent="-180472" defTabSz="914400">
              <a:buSzPct val="100000"/>
              <a:buChar char="-"/>
              <a:defRPr>
                <a:solidFill>
                  <a:srgbClr val="1D133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ТРК «Лагуна Буссэ», Сахалинская область</a:t>
            </a:r>
          </a:p>
          <a:p>
            <a:pPr marL="180472" indent="-180472" defTabSz="914400">
              <a:buSzPct val="100000"/>
              <a:buChar char="-"/>
              <a:defRPr>
                <a:solidFill>
                  <a:srgbClr val="1D133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ТРК «Романцевские горы», Тульская область</a:t>
            </a:r>
          </a:p>
          <a:p>
            <a:pPr marL="180472" indent="-180472" defTabSz="914400">
              <a:buSzPct val="100000"/>
              <a:buChar char="-"/>
              <a:defRPr>
                <a:solidFill>
                  <a:srgbClr val="1D133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ТРК «Черные земли», Республика Калмыкия</a:t>
            </a:r>
          </a:p>
          <a:p>
            <a:pPr marL="180472" indent="-180472" defTabSz="914400">
              <a:buSzPct val="100000"/>
              <a:buChar char="-"/>
              <a:defRPr>
                <a:solidFill>
                  <a:srgbClr val="1D133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ТРК «Кластер Муромский», Республика Карелия</a:t>
            </a:r>
          </a:p>
          <a:p>
            <a:pPr marL="180472" indent="-180472" defTabSz="914400">
              <a:buSzPct val="100000"/>
              <a:buChar char="-"/>
              <a:defRPr>
                <a:solidFill>
                  <a:srgbClr val="1D133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ТРК «Междуреченск», Кемеровская область</a:t>
            </a:r>
          </a:p>
          <a:p>
            <a:pPr marL="180472" indent="-180472" defTabSz="914400">
              <a:buSzPct val="100000"/>
              <a:buChar char="-"/>
              <a:defRPr>
                <a:solidFill>
                  <a:srgbClr val="1D133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ТРК «Гора Белая», Свердловская область</a:t>
            </a:r>
          </a:p>
          <a:p>
            <a:pPr marL="180472" indent="-180472" defTabSz="914400">
              <a:buSzPct val="100000"/>
              <a:buChar char="-"/>
              <a:defRPr>
                <a:solidFill>
                  <a:srgbClr val="1D133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ТРК «Паустовский», Рязанская область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Box 6"/>
          <p:cNvSpPr txBox="1"/>
          <p:nvPr>
            <p:ph type="sldNum" sz="quarter" idx="4294967295"/>
          </p:nvPr>
        </p:nvSpPr>
        <p:spPr>
          <a:xfrm>
            <a:off x="10191566" y="7127888"/>
            <a:ext cx="258620" cy="2483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28" name="Овал 6"/>
          <p:cNvSpPr/>
          <p:nvPr/>
        </p:nvSpPr>
        <p:spPr>
          <a:xfrm>
            <a:off x="-375334" y="6869141"/>
            <a:ext cx="2131108" cy="2010216"/>
          </a:xfrm>
          <a:prstGeom prst="ellipse">
            <a:avLst/>
          </a:prstGeom>
          <a:ln w="698500">
            <a:solidFill>
              <a:srgbClr val="F7F2E5">
                <a:alpha val="70980"/>
              </a:srgbClr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229" name="Овал 7"/>
          <p:cNvSpPr/>
          <p:nvPr/>
        </p:nvSpPr>
        <p:spPr>
          <a:xfrm>
            <a:off x="10122781" y="1861173"/>
            <a:ext cx="1153061" cy="1153057"/>
          </a:xfrm>
          <a:prstGeom prst="ellipse">
            <a:avLst/>
          </a:prstGeom>
          <a:ln w="301625">
            <a:solidFill>
              <a:srgbClr val="C59368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230" name="Текст"/>
          <p:cNvSpPr txBox="1"/>
          <p:nvPr/>
        </p:nvSpPr>
        <p:spPr>
          <a:xfrm>
            <a:off x="4832220" y="2454937"/>
            <a:ext cx="142237" cy="414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ts val="2800"/>
              </a:lnSpc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231" name="Заголовок 1"/>
          <p:cNvSpPr txBox="1"/>
          <p:nvPr/>
        </p:nvSpPr>
        <p:spPr>
          <a:xfrm>
            <a:off x="1519044" y="317280"/>
            <a:ext cx="8140121" cy="13287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 defTabSz="1007943">
              <a:lnSpc>
                <a:spcPct val="90000"/>
              </a:lnSpc>
              <a:defRPr b="1" sz="2300">
                <a:solidFill>
                  <a:srgbClr val="56221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Тиражирование</a:t>
            </a:r>
          </a:p>
        </p:txBody>
      </p:sp>
      <p:sp>
        <p:nvSpPr>
          <p:cNvPr id="232" name="Прямоугольник 1"/>
          <p:cNvSpPr txBox="1"/>
          <p:nvPr/>
        </p:nvSpPr>
        <p:spPr>
          <a:xfrm>
            <a:off x="1152912" y="1807781"/>
            <a:ext cx="7500854" cy="3495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914400">
              <a:defRPr>
                <a:solidFill>
                  <a:srgbClr val="1D133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Участники тиражирования цифрового решения:</a:t>
            </a:r>
          </a:p>
          <a:p>
            <a:pPr marL="571500" indent="-571500" defTabSz="914400">
              <a:buSzPct val="100000"/>
              <a:buChar char="-"/>
              <a:defRPr b="1">
                <a:solidFill>
                  <a:srgbClr val="1D133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координатор</a:t>
            </a:r>
            <a:r>
              <a:rPr b="0"/>
              <a:t>, Аленин Денис Алексеевич, АНО «Центр поддержки предпринимательства Смоленской области»</a:t>
            </a:r>
          </a:p>
          <a:p>
            <a:pPr marL="571500" indent="-571500" defTabSz="914400">
              <a:buSzPct val="100000"/>
              <a:buChar char="-"/>
              <a:defRPr b="1">
                <a:solidFill>
                  <a:srgbClr val="1D133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представитель национального парка</a:t>
            </a:r>
            <a:r>
              <a:rPr b="0"/>
              <a:t>, Кочергин Александр Семенович, директор ФГБУ «Национальный парк Смоленское поозерье»</a:t>
            </a:r>
          </a:p>
          <a:p>
            <a:pPr marL="571500" indent="-571500" defTabSz="914400">
              <a:buSzPct val="100000"/>
              <a:buChar char="-"/>
              <a:defRPr b="1">
                <a:solidFill>
                  <a:srgbClr val="1D133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представитель РОИВ, отвечающего за развитие туризма в регионе</a:t>
            </a:r>
            <a:r>
              <a:rPr b="0"/>
              <a:t>, Никифорова Юлия Сергеевна, департамент инвестиционного развития Смоленской области</a:t>
            </a:r>
          </a:p>
          <a:p>
            <a:pPr marL="571500" indent="-571500" defTabSz="914400">
              <a:buSzPct val="100000"/>
              <a:buChar char="-"/>
              <a:defRPr b="1">
                <a:solidFill>
                  <a:srgbClr val="1D133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цифровизатор</a:t>
            </a:r>
            <a:r>
              <a:rPr b="0"/>
              <a:t>, Нестеров Евгений Геннадьевич, моленское областное государственное</a:t>
            </a:r>
            <a:r>
              <a:rPr b="0" sz="2000"/>
              <a:t> </a:t>
            </a:r>
            <a:r>
              <a:rPr b="0"/>
              <a:t>автономное учреждение</a:t>
            </a:r>
            <a:r>
              <a:rPr b="0" sz="2000"/>
              <a:t> «</a:t>
            </a:r>
            <a:r>
              <a:rPr b="0"/>
              <a:t>Центр информационных технологий»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Box 6"/>
          <p:cNvSpPr txBox="1"/>
          <p:nvPr>
            <p:ph type="sldNum" sz="quarter" idx="4294967295"/>
          </p:nvPr>
        </p:nvSpPr>
        <p:spPr>
          <a:xfrm>
            <a:off x="10230187" y="7127888"/>
            <a:ext cx="181378" cy="2483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3" name="Овал 6"/>
          <p:cNvSpPr/>
          <p:nvPr/>
        </p:nvSpPr>
        <p:spPr>
          <a:xfrm>
            <a:off x="-375334" y="6869141"/>
            <a:ext cx="2131108" cy="2010216"/>
          </a:xfrm>
          <a:prstGeom prst="ellipse">
            <a:avLst/>
          </a:prstGeom>
          <a:ln w="698500">
            <a:solidFill>
              <a:srgbClr val="F7F2E5">
                <a:alpha val="70980"/>
              </a:srgbClr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134" name="Овал 7"/>
          <p:cNvSpPr/>
          <p:nvPr/>
        </p:nvSpPr>
        <p:spPr>
          <a:xfrm>
            <a:off x="10122781" y="1861173"/>
            <a:ext cx="1153061" cy="1153059"/>
          </a:xfrm>
          <a:prstGeom prst="ellipse">
            <a:avLst/>
          </a:prstGeom>
          <a:ln w="301625">
            <a:solidFill>
              <a:srgbClr val="C59368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135" name="Прямоугольник 2"/>
          <p:cNvSpPr txBox="1"/>
          <p:nvPr/>
        </p:nvSpPr>
        <p:spPr>
          <a:xfrm>
            <a:off x="780780" y="1872202"/>
            <a:ext cx="8946152" cy="599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 </a:t>
            </a:r>
          </a:p>
          <a:p>
            <a:pPr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 </a:t>
            </a:r>
          </a:p>
        </p:txBody>
      </p:sp>
      <p:sp>
        <p:nvSpPr>
          <p:cNvPr id="136" name="Текст"/>
          <p:cNvSpPr txBox="1"/>
          <p:nvPr/>
        </p:nvSpPr>
        <p:spPr>
          <a:xfrm>
            <a:off x="4508499" y="3161700"/>
            <a:ext cx="142237" cy="4140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ts val="2800"/>
              </a:lnSpc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137" name="Заголовок 1"/>
          <p:cNvSpPr txBox="1"/>
          <p:nvPr/>
        </p:nvSpPr>
        <p:spPr>
          <a:xfrm>
            <a:off x="514787" y="1824801"/>
            <a:ext cx="11171871" cy="1125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914400">
              <a:lnSpc>
                <a:spcPct val="90000"/>
              </a:lnSpc>
              <a:defRPr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Название команды:</a:t>
            </a:r>
            <a:r>
              <a:rPr b="0"/>
              <a:t> Смоленское поозерье. Истоки России</a:t>
            </a:r>
          </a:p>
          <a:p>
            <a:pPr defTabSz="914400">
              <a:lnSpc>
                <a:spcPct val="90000"/>
              </a:lnSpc>
              <a:defRPr b="1">
                <a:latin typeface="Century Gothic"/>
                <a:ea typeface="Century Gothic"/>
                <a:cs typeface="Century Gothic"/>
                <a:sym typeface="Century Gothic"/>
              </a:defRPr>
            </a:pPr>
          </a:p>
          <a:p>
            <a:pPr defTabSz="914400">
              <a:lnSpc>
                <a:spcPct val="90000"/>
              </a:lnSpc>
              <a:defRPr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ФИО участников команды: </a:t>
            </a:r>
            <a:r>
              <a:rPr b="0"/>
              <a:t>Кочергин Александр Семенович,</a:t>
            </a:r>
          </a:p>
          <a:p>
            <a:pPr defTabSz="914400">
              <a:lnSpc>
                <a:spcPct val="90000"/>
              </a:lnSpc>
              <a:defRPr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 Аленин Денис Алексеевич, Нестеров Евгений Геннадьевич</a:t>
            </a:r>
          </a:p>
        </p:txBody>
      </p:sp>
      <p:sp>
        <p:nvSpPr>
          <p:cNvPr id="138" name="Прямоугольник 8"/>
          <p:cNvSpPr txBox="1"/>
          <p:nvPr/>
        </p:nvSpPr>
        <p:spPr>
          <a:xfrm>
            <a:off x="505835" y="911806"/>
            <a:ext cx="9163398" cy="718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914400">
              <a:lnSpc>
                <a:spcPct val="90000"/>
              </a:lnSpc>
              <a:defRPr b="1" sz="2100">
                <a:solidFill>
                  <a:srgbClr val="4F251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Расчёт статистики посещений ООПТ туристами используя геоданные сотовых операторов</a:t>
            </a:r>
          </a:p>
        </p:txBody>
      </p:sp>
      <p:sp>
        <p:nvSpPr>
          <p:cNvPr id="139" name="Заголовок 1"/>
          <p:cNvSpPr txBox="1"/>
          <p:nvPr/>
        </p:nvSpPr>
        <p:spPr>
          <a:xfrm>
            <a:off x="514787" y="2852539"/>
            <a:ext cx="11171871" cy="622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914400">
              <a:lnSpc>
                <a:spcPct val="90000"/>
              </a:lnSpc>
              <a:defRPr b="1">
                <a:latin typeface="Century Gothic"/>
                <a:ea typeface="Century Gothic"/>
                <a:cs typeface="Century Gothic"/>
                <a:sym typeface="Century Gothic"/>
              </a:defRPr>
            </a:pPr>
          </a:p>
          <a:p>
            <a:pPr defTabSz="914400">
              <a:lnSpc>
                <a:spcPct val="90000"/>
              </a:lnSpc>
              <a:defRPr b="1">
                <a:solidFill>
                  <a:srgbClr val="1D143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Решаемая задача: </a:t>
            </a:r>
          </a:p>
        </p:txBody>
      </p:sp>
      <p:sp>
        <p:nvSpPr>
          <p:cNvPr id="140" name="Прямоугольник 1"/>
          <p:cNvSpPr txBox="1"/>
          <p:nvPr/>
        </p:nvSpPr>
        <p:spPr>
          <a:xfrm>
            <a:off x="569259" y="3415328"/>
            <a:ext cx="11062928" cy="1209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914400">
              <a:buSzPct val="100000"/>
              <a:buFont typeface="Arial"/>
              <a:buChar char="•"/>
              <a:defRPr>
                <a:solidFill>
                  <a:srgbClr val="1D133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 Увеличение количества туристов, посещающих национальный парк «Смоленское поозерье»</a:t>
            </a:r>
          </a:p>
          <a:p>
            <a:pPr defTabSz="914400">
              <a:buSzPct val="100000"/>
              <a:buFont typeface="Arial"/>
              <a:buChar char="•"/>
              <a:defRPr>
                <a:solidFill>
                  <a:srgbClr val="1D133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 Увеличения уровня удовлетворенности туристов, посещающих национальный парк «Смоленское поозерье»</a:t>
            </a:r>
          </a:p>
        </p:txBody>
      </p:sp>
      <p:sp>
        <p:nvSpPr>
          <p:cNvPr id="141" name="Прямоугольник 11"/>
          <p:cNvSpPr txBox="1"/>
          <p:nvPr/>
        </p:nvSpPr>
        <p:spPr>
          <a:xfrm>
            <a:off x="496389" y="4736537"/>
            <a:ext cx="9837785" cy="3444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914400">
              <a:defRPr b="1">
                <a:solidFill>
                  <a:srgbClr val="01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Суть цифрового решения:</a:t>
            </a:r>
          </a:p>
          <a:p>
            <a:pPr defTabSz="914400">
              <a:buSzPct val="100000"/>
              <a:buFont typeface="Arial"/>
              <a:buChar char="•"/>
              <a:defRPr>
                <a:solidFill>
                  <a:srgbClr val="1D133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 веб-приложение с графическим интерфейсом и серверной частью</a:t>
            </a:r>
          </a:p>
          <a:p>
            <a:pPr defTabSz="914400">
              <a:buSzPct val="100000"/>
              <a:buFont typeface="Arial"/>
              <a:buChar char="•"/>
              <a:defRPr>
                <a:solidFill>
                  <a:srgbClr val="1D133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 получение информации о местах, которые посещали посетители, с указанием точек геолокации с привязкой к карте ООПТ</a:t>
            </a:r>
          </a:p>
          <a:p>
            <a:pPr defTabSz="914400">
              <a:buSzPct val="100000"/>
              <a:buFont typeface="Arial"/>
              <a:buChar char="•"/>
              <a:defRPr>
                <a:solidFill>
                  <a:srgbClr val="1D133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 получение информации о посетителях: город, откуда приехал посетитель, возраст, пол</a:t>
            </a:r>
          </a:p>
          <a:p>
            <a:pPr defTabSz="914400">
              <a:buSzPct val="100000"/>
              <a:buFont typeface="Arial"/>
              <a:buChar char="•"/>
              <a:defRPr>
                <a:solidFill>
                  <a:srgbClr val="1D133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 возможность выбора временного промежутка, за которой необходимо предоставить информацию.</a:t>
            </a:r>
          </a:p>
          <a:p>
            <a:pPr defTabSz="914400">
              <a:buSzPct val="100000"/>
              <a:buFont typeface="Arial"/>
              <a:buChar char="•"/>
              <a:defRPr>
                <a:solidFill>
                  <a:srgbClr val="1D133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  <a:p>
            <a:pPr defTabSz="914400">
              <a:buSzPct val="100000"/>
              <a:buFont typeface="Arial"/>
              <a:buChar char="•"/>
              <a:defRPr>
                <a:solidFill>
                  <a:srgbClr val="1D133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  <a:p>
            <a:pPr defTabSz="914400">
              <a:defRPr>
                <a:solidFill>
                  <a:srgbClr val="01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br>
              <a:rPr>
                <a:solidFill>
                  <a:srgbClr val="1D1333"/>
                </a:solidFill>
              </a:rPr>
            </a:br>
          </a:p>
        </p:txBody>
      </p:sp>
      <p:sp>
        <p:nvSpPr>
          <p:cNvPr id="142" name="Прямоугольник 13"/>
          <p:cNvSpPr txBox="1"/>
          <p:nvPr/>
        </p:nvSpPr>
        <p:spPr>
          <a:xfrm>
            <a:off x="476686" y="7031368"/>
            <a:ext cx="6004562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914400"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  <a:hlinkClick r:id="rId2" invalidUrl="" action="" tgtFrame="" tooltip="" history="1" highlightClick="0" endSnd="0"/>
              </a:defRPr>
            </a:lvl1pPr>
          </a:lstStyle>
          <a:p>
            <a:pPr/>
            <a:r>
              <a:rPr>
                <a:hlinkClick r:id="rId2" invalidUrl="" action="" tgtFrame="" tooltip="" history="1" highlightClick="0" endSnd="0"/>
              </a:rPr>
              <a:t>Ссылка на развернутое  решение региона</a:t>
            </a:r>
          </a:p>
        </p:txBody>
      </p:sp>
      <p:sp>
        <p:nvSpPr>
          <p:cNvPr id="143" name="Прямоугольник 13"/>
          <p:cNvSpPr txBox="1"/>
          <p:nvPr/>
        </p:nvSpPr>
        <p:spPr>
          <a:xfrm>
            <a:off x="5810686" y="7031368"/>
            <a:ext cx="6004562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914400"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  <a:hlinkClick r:id="rId3" invalidUrl="" action="" tgtFrame="" tooltip="" history="1" highlightClick="0" endSnd="0"/>
              </a:defRPr>
            </a:lvl1pPr>
          </a:lstStyle>
          <a:p>
            <a:pPr/>
            <a:r>
              <a:rPr>
                <a:hlinkClick r:id="rId3" invalidUrl="" action="" tgtFrame="" tooltip="" history="1" highlightClick="0" endSnd="0"/>
              </a:rPr>
              <a:t>Ссылка на доп.материалы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Box 6"/>
          <p:cNvSpPr txBox="1"/>
          <p:nvPr>
            <p:ph type="sldNum" sz="quarter" idx="4294967295"/>
          </p:nvPr>
        </p:nvSpPr>
        <p:spPr>
          <a:xfrm>
            <a:off x="10230187" y="7127888"/>
            <a:ext cx="181378" cy="2483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6" name="Овал 6"/>
          <p:cNvSpPr/>
          <p:nvPr/>
        </p:nvSpPr>
        <p:spPr>
          <a:xfrm>
            <a:off x="-375334" y="6869141"/>
            <a:ext cx="2131108" cy="2010216"/>
          </a:xfrm>
          <a:prstGeom prst="ellipse">
            <a:avLst/>
          </a:prstGeom>
          <a:ln w="698500">
            <a:solidFill>
              <a:srgbClr val="F7F2E5">
                <a:alpha val="70980"/>
              </a:srgbClr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147" name="Овал 7"/>
          <p:cNvSpPr/>
          <p:nvPr/>
        </p:nvSpPr>
        <p:spPr>
          <a:xfrm>
            <a:off x="10122781" y="1861173"/>
            <a:ext cx="1153061" cy="1153059"/>
          </a:xfrm>
          <a:prstGeom prst="ellipse">
            <a:avLst/>
          </a:prstGeom>
          <a:ln w="301625">
            <a:solidFill>
              <a:srgbClr val="C59368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148" name="Текст"/>
          <p:cNvSpPr txBox="1"/>
          <p:nvPr/>
        </p:nvSpPr>
        <p:spPr>
          <a:xfrm>
            <a:off x="4397197" y="2437938"/>
            <a:ext cx="142237" cy="414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ts val="2800"/>
              </a:lnSpc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149" name="Заголовок 1"/>
          <p:cNvSpPr txBox="1"/>
          <p:nvPr/>
        </p:nvSpPr>
        <p:spPr>
          <a:xfrm>
            <a:off x="1519044" y="317279"/>
            <a:ext cx="8140121" cy="13287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 defTabSz="1007943">
              <a:lnSpc>
                <a:spcPct val="90000"/>
              </a:lnSpc>
              <a:defRPr b="1" sz="2100">
                <a:solidFill>
                  <a:srgbClr val="56221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Описание решения. </a:t>
            </a:r>
          </a:p>
        </p:txBody>
      </p:sp>
      <p:sp>
        <p:nvSpPr>
          <p:cNvPr id="150" name="Прямоугольник 1"/>
          <p:cNvSpPr txBox="1"/>
          <p:nvPr/>
        </p:nvSpPr>
        <p:spPr>
          <a:xfrm>
            <a:off x="922065" y="1875450"/>
            <a:ext cx="10496509" cy="650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914400">
              <a:defRPr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Суть цифрового решения: </a:t>
            </a:r>
            <a:r>
              <a:rPr b="0"/>
              <a:t>веб-приложение с графическим интерфейсом и </a:t>
            </a:r>
          </a:p>
          <a:p>
            <a:pPr defTabSz="914400">
              <a:defRPr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серверной частью</a:t>
            </a:r>
          </a:p>
        </p:txBody>
      </p:sp>
      <p:sp>
        <p:nvSpPr>
          <p:cNvPr id="151" name="Прямоугольник 2"/>
          <p:cNvSpPr txBox="1"/>
          <p:nvPr/>
        </p:nvSpPr>
        <p:spPr>
          <a:xfrm>
            <a:off x="922065" y="2859795"/>
            <a:ext cx="9464816" cy="3723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914400">
              <a:defRPr b="1">
                <a:solidFill>
                  <a:srgbClr val="1D133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Проблема:</a:t>
            </a:r>
            <a:r>
              <a:rPr b="0"/>
              <a:t> </a:t>
            </a:r>
            <a:r>
              <a:rPr b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отсутствие корректной информации о количестве туристов, посещающих ООПТ</a:t>
            </a:r>
            <a:endParaRPr>
              <a:solidFill>
                <a:srgbClr val="333333"/>
              </a:solidFill>
              <a:uFill>
                <a:solidFill>
                  <a:srgbClr val="333333"/>
                </a:solidFill>
              </a:uFill>
            </a:endParaRPr>
          </a:p>
          <a:p>
            <a:pPr defTabSz="914400">
              <a:defRPr>
                <a:solidFill>
                  <a:srgbClr val="1D133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  <a:p>
            <a:pPr defTabSz="914400">
              <a:defRPr b="1">
                <a:solidFill>
                  <a:srgbClr val="1D133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Цель: </a:t>
            </a:r>
            <a:r>
              <a:rPr b="0"/>
              <a:t>у</a:t>
            </a:r>
            <a:r>
              <a:rPr b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величение количества туристов, посещающих ООПТ</a:t>
            </a:r>
            <a:endParaRPr>
              <a:solidFill>
                <a:srgbClr val="333333"/>
              </a:solidFill>
              <a:uFill>
                <a:solidFill>
                  <a:srgbClr val="333333"/>
                </a:solidFill>
              </a:uFill>
            </a:endParaRPr>
          </a:p>
          <a:p>
            <a:pPr defTabSz="914400">
              <a:defRPr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  <a:p>
            <a:pPr defTabSz="914400">
              <a:defRPr b="1">
                <a:solidFill>
                  <a:srgbClr val="1D133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Решаемые задачи: </a:t>
            </a:r>
            <a:br/>
            <a:r>
              <a:rPr b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1) получение статистической информации о посещаемости ООПТ</a:t>
            </a:r>
            <a:endParaRPr>
              <a:solidFill>
                <a:srgbClr val="333333"/>
              </a:solidFill>
              <a:uFill>
                <a:solidFill>
                  <a:srgbClr val="333333"/>
                </a:solidFill>
              </a:uFill>
            </a:endParaRPr>
          </a:p>
          <a:p>
            <a:pPr algn="just" defTabSz="449580">
              <a:defRPr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2) анализ интересов и предпочтений туристов, посещающих ООПТ</a:t>
            </a:r>
          </a:p>
          <a:p>
            <a:pPr algn="just" defTabSz="449580">
              <a:defRPr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3) получение портрета туриста, посещающего ООПТ</a:t>
            </a:r>
            <a:endParaRPr b="1">
              <a:solidFill>
                <a:srgbClr val="1D1333"/>
              </a:solidFill>
            </a:endParaRPr>
          </a:p>
          <a:p>
            <a:pPr defTabSz="914400">
              <a:defRPr>
                <a:solidFill>
                  <a:srgbClr val="1D133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  <a:p>
            <a:pPr defTabSz="914400">
              <a:defRPr b="1">
                <a:solidFill>
                  <a:srgbClr val="1D133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Целевая аудитория: </a:t>
            </a:r>
            <a:r>
              <a:rPr b="0"/>
              <a:t>сотрудники ООПТ, сотрудники РОИВ, инвесторы</a:t>
            </a:r>
          </a:p>
          <a:p>
            <a:pPr defTabSz="914400">
              <a:defRPr>
                <a:solidFill>
                  <a:srgbClr val="1D133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  <a:p>
            <a:pPr defTabSz="914400">
              <a:defRPr b="1">
                <a:solidFill>
                  <a:srgbClr val="1D133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Источники данных</a:t>
            </a:r>
            <a:r>
              <a:rPr>
                <a:solidFill>
                  <a:srgbClr val="1B1432"/>
                </a:solidFill>
              </a:rPr>
              <a:t>: </a:t>
            </a:r>
            <a:r>
              <a:rPr b="0">
                <a:solidFill>
                  <a:srgbClr val="1B1432"/>
                </a:solidFill>
              </a:rPr>
              <a:t>данные из социальных сетей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6"/>
          <p:cNvSpPr txBox="1"/>
          <p:nvPr>
            <p:ph type="sldNum" sz="quarter" idx="4294967295"/>
          </p:nvPr>
        </p:nvSpPr>
        <p:spPr>
          <a:xfrm>
            <a:off x="10230187" y="7127888"/>
            <a:ext cx="181379" cy="2483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4" name="Овал 6"/>
          <p:cNvSpPr/>
          <p:nvPr/>
        </p:nvSpPr>
        <p:spPr>
          <a:xfrm>
            <a:off x="-375334" y="6869141"/>
            <a:ext cx="2131108" cy="2010216"/>
          </a:xfrm>
          <a:prstGeom prst="ellipse">
            <a:avLst/>
          </a:prstGeom>
          <a:ln w="698500">
            <a:solidFill>
              <a:srgbClr val="F7F2E5">
                <a:alpha val="70980"/>
              </a:srgbClr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155" name="Овал 7"/>
          <p:cNvSpPr/>
          <p:nvPr/>
        </p:nvSpPr>
        <p:spPr>
          <a:xfrm>
            <a:off x="10122781" y="1861173"/>
            <a:ext cx="1153061" cy="1153059"/>
          </a:xfrm>
          <a:prstGeom prst="ellipse">
            <a:avLst/>
          </a:prstGeom>
          <a:ln w="301625">
            <a:solidFill>
              <a:srgbClr val="C59368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156" name="Текст"/>
          <p:cNvSpPr txBox="1"/>
          <p:nvPr/>
        </p:nvSpPr>
        <p:spPr>
          <a:xfrm>
            <a:off x="4397197" y="2437938"/>
            <a:ext cx="142237" cy="414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ts val="2800"/>
              </a:lnSpc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157" name="Заголовок 1"/>
          <p:cNvSpPr txBox="1"/>
          <p:nvPr/>
        </p:nvSpPr>
        <p:spPr>
          <a:xfrm>
            <a:off x="1519044" y="317279"/>
            <a:ext cx="8140121" cy="13287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 defTabSz="1007943">
              <a:lnSpc>
                <a:spcPct val="90000"/>
              </a:lnSpc>
              <a:defRPr b="1" sz="2100">
                <a:solidFill>
                  <a:srgbClr val="56221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Описание решения. </a:t>
            </a:r>
          </a:p>
        </p:txBody>
      </p:sp>
      <p:sp>
        <p:nvSpPr>
          <p:cNvPr id="158" name="Прямоугольник 2"/>
          <p:cNvSpPr txBox="1"/>
          <p:nvPr/>
        </p:nvSpPr>
        <p:spPr>
          <a:xfrm>
            <a:off x="856697" y="1399295"/>
            <a:ext cx="9464815" cy="3304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 defTabSz="449580">
              <a:defRPr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>
              <a:uFill>
                <a:solidFill>
                  <a:srgbClr val="000000"/>
                </a:solidFill>
              </a:uFill>
            </a:endParaRPr>
          </a:p>
          <a:p>
            <a:pPr marL="110289" indent="-110289" algn="just" defTabSz="449580">
              <a:buSzPct val="100000"/>
              <a:buChar char="-"/>
              <a:defRPr sz="140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110289" indent="-110289" algn="just" defTabSz="449580">
              <a:buSzPct val="100000"/>
              <a:buChar char="-"/>
              <a:defRPr sz="11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Calibri"/>
              </a:defRPr>
            </a:pPr>
          </a:p>
          <a:p>
            <a:pPr defTabSz="914400">
              <a:defRPr b="1" sz="2100">
                <a:solidFill>
                  <a:srgbClr val="1D133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Платформа: </a:t>
            </a:r>
            <a:endParaRPr b="0"/>
          </a:p>
          <a:p>
            <a:pPr defTabSz="914400">
              <a:defRPr b="1">
                <a:solidFill>
                  <a:srgbClr val="1D133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b="0"/>
              <a:t>проект представляет из себя веб-приложение с графическим интерфейсом и серверной частью </a:t>
            </a:r>
            <a:endParaRPr b="0"/>
          </a:p>
          <a:p>
            <a:pPr defTabSz="914400">
              <a:defRPr b="1">
                <a:solidFill>
                  <a:srgbClr val="1D133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b="0"/>
              <a:t>реализовано на языке python/ java script (react)</a:t>
            </a:r>
            <a:endParaRPr b="0"/>
          </a:p>
          <a:p>
            <a:pPr defTabSz="914400">
              <a:defRPr b="1">
                <a:solidFill>
                  <a:srgbClr val="1D133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b="0"/>
              <a:t>используются модули request, torch, retinanet</a:t>
            </a:r>
            <a:endParaRPr b="0"/>
          </a:p>
          <a:p>
            <a:pPr defTabSz="914400">
              <a:defRPr b="1">
                <a:solidFill>
                  <a:srgbClr val="1D133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b="0"/>
              <a:t>для оценки тональности пользователей используется дополнительная нейронная сеть на стороне сервера написанный на pyTorch</a:t>
            </a:r>
          </a:p>
          <a:p>
            <a:pPr defTabSz="914400">
              <a:defRPr>
                <a:solidFill>
                  <a:srgbClr val="1D133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Box 6"/>
          <p:cNvSpPr txBox="1"/>
          <p:nvPr>
            <p:ph type="sldNum" sz="quarter" idx="4294967295"/>
          </p:nvPr>
        </p:nvSpPr>
        <p:spPr>
          <a:xfrm>
            <a:off x="10230187" y="7127888"/>
            <a:ext cx="181378" cy="2483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61" name="Овал 6"/>
          <p:cNvSpPr/>
          <p:nvPr/>
        </p:nvSpPr>
        <p:spPr>
          <a:xfrm>
            <a:off x="-375334" y="7224792"/>
            <a:ext cx="2131108" cy="2010215"/>
          </a:xfrm>
          <a:prstGeom prst="ellipse">
            <a:avLst/>
          </a:prstGeom>
          <a:ln w="698500">
            <a:solidFill>
              <a:srgbClr val="F7F2E5">
                <a:alpha val="70980"/>
              </a:srgbClr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162" name="Овал 7"/>
          <p:cNvSpPr/>
          <p:nvPr/>
        </p:nvSpPr>
        <p:spPr>
          <a:xfrm>
            <a:off x="10122781" y="1861173"/>
            <a:ext cx="1153061" cy="1153059"/>
          </a:xfrm>
          <a:prstGeom prst="ellipse">
            <a:avLst/>
          </a:prstGeom>
          <a:ln w="301625">
            <a:solidFill>
              <a:srgbClr val="C59368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163" name="Прямоугольник 1"/>
          <p:cNvSpPr txBox="1"/>
          <p:nvPr/>
        </p:nvSpPr>
        <p:spPr>
          <a:xfrm>
            <a:off x="953435" y="792809"/>
            <a:ext cx="9950920" cy="3977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914400">
              <a:defRPr b="1" sz="2100">
                <a:solidFill>
                  <a:srgbClr val="00010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Подход </a:t>
            </a:r>
            <a:br/>
            <a:r>
              <a:rPr b="0" sz="1800">
                <a:solidFill>
                  <a:srgbClr val="1D1333"/>
                </a:solidFill>
              </a:rPr>
              <a:t>Создание рабочей группы, включающей представителей ООПТ, а также сотрудников администрации региона, курирующих экологию, туризм, инвестиционное развитие.</a:t>
            </a:r>
            <a:endParaRPr sz="2400">
              <a:solidFill>
                <a:schemeClr val="accent1"/>
              </a:solidFill>
            </a:endParaRPr>
          </a:p>
          <a:p>
            <a:pPr defTabSz="914400">
              <a:defRPr sz="15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  <a:p>
            <a:pPr defTabSz="914400">
              <a:defRPr b="1" sz="2100">
                <a:solidFill>
                  <a:srgbClr val="01010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Условия для реализации</a:t>
            </a:r>
          </a:p>
          <a:p>
            <a:pPr defTabSz="914400">
              <a:defRPr>
                <a:solidFill>
                  <a:srgbClr val="1D133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Решение подходит для сотрудников ООПТ, со скоростным доступом к </a:t>
            </a:r>
          </a:p>
          <a:p>
            <a:pPr defTabSz="914400">
              <a:defRPr>
                <a:solidFill>
                  <a:srgbClr val="1D133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интернету с целью выявления мест притяжения посетителей и разработки маркетинговой стратегии по их дальнейшему продвижению.</a:t>
            </a:r>
          </a:p>
          <a:p>
            <a:pPr defTabSz="914400">
              <a:defRPr sz="28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  <a:p>
            <a:pPr defTabSz="914400">
              <a:defRPr b="1" sz="2100">
                <a:solidFill>
                  <a:srgbClr val="02010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Действия по развертыванию цифрового решения</a:t>
            </a:r>
            <a:r>
              <a:rPr b="0"/>
              <a:t> </a:t>
            </a:r>
            <a:endParaRPr sz="2800"/>
          </a:p>
          <a:p>
            <a:pPr defTabSz="914400">
              <a:defRPr>
                <a:solidFill>
                  <a:srgbClr val="1D133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Координация взаимодействия между РОИВами, курирующими туризм, цифровизацию.</a:t>
            </a:r>
          </a:p>
        </p:txBody>
      </p:sp>
      <p:sp>
        <p:nvSpPr>
          <p:cNvPr id="164" name="Прямоугольник 3"/>
          <p:cNvSpPr txBox="1"/>
          <p:nvPr/>
        </p:nvSpPr>
        <p:spPr>
          <a:xfrm>
            <a:off x="940734" y="4667826"/>
            <a:ext cx="11044077" cy="2428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914400">
              <a:defRPr b="1" sz="20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  <a:p>
            <a:pPr defTabSz="914400">
              <a:defRPr b="1" sz="2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Список внедряющих со стороны региона:</a:t>
            </a:r>
            <a:br/>
            <a:r>
              <a:rPr b="0" sz="1800"/>
              <a:t>директор ФГБУ «Национальный парк Смоленское поозерье», начальник</a:t>
            </a:r>
          </a:p>
          <a:p>
            <a:pPr defTabSz="914400">
              <a:defRPr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отдела туризма Департамента инвестиционного развития </a:t>
            </a:r>
          </a:p>
          <a:p>
            <a:pPr defTabSz="914400">
              <a:defRPr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Смоленской области</a:t>
            </a:r>
          </a:p>
          <a:p>
            <a:pPr defTabSz="914400">
              <a:defRPr b="1" sz="20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  <a:p>
            <a:pPr defTabSz="914400">
              <a:defRPr b="1" sz="2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Список высших должностных лиц акцептовавших решение в регионе:</a:t>
            </a:r>
            <a:br/>
            <a:r>
              <a:rPr b="0" sz="1800"/>
              <a:t>заместитель Губернатора Смоленской области, курирующий туризм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Box 6"/>
          <p:cNvSpPr txBox="1"/>
          <p:nvPr>
            <p:ph type="sldNum" sz="quarter" idx="4294967295"/>
          </p:nvPr>
        </p:nvSpPr>
        <p:spPr>
          <a:xfrm>
            <a:off x="10230187" y="7127888"/>
            <a:ext cx="181381" cy="24830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pPr/>
            <a:fld id="{86CB4B4D-7CA3-9044-876B-883B54F8677D}" type="slidenum"/>
          </a:p>
        </p:txBody>
      </p:sp>
      <p:sp>
        <p:nvSpPr>
          <p:cNvPr id="167" name="Овал 6"/>
          <p:cNvSpPr/>
          <p:nvPr/>
        </p:nvSpPr>
        <p:spPr>
          <a:xfrm>
            <a:off x="-375334" y="6869142"/>
            <a:ext cx="2131108" cy="2010213"/>
          </a:xfrm>
          <a:prstGeom prst="ellipse">
            <a:avLst/>
          </a:prstGeom>
          <a:ln w="698500">
            <a:solidFill>
              <a:srgbClr val="F7F2E5">
                <a:alpha val="70980"/>
              </a:srgbClr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168" name="Овал 7"/>
          <p:cNvSpPr/>
          <p:nvPr/>
        </p:nvSpPr>
        <p:spPr>
          <a:xfrm>
            <a:off x="10122781" y="1861173"/>
            <a:ext cx="1153059" cy="1153056"/>
          </a:xfrm>
          <a:prstGeom prst="ellipse">
            <a:avLst/>
          </a:prstGeom>
          <a:ln w="301625">
            <a:solidFill>
              <a:srgbClr val="C59368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169" name="Текст"/>
          <p:cNvSpPr txBox="1"/>
          <p:nvPr/>
        </p:nvSpPr>
        <p:spPr>
          <a:xfrm>
            <a:off x="4397197" y="2437939"/>
            <a:ext cx="142239" cy="414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ts val="2800"/>
              </a:lnSpc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170" name="Заголовок 1"/>
          <p:cNvSpPr txBox="1"/>
          <p:nvPr/>
        </p:nvSpPr>
        <p:spPr>
          <a:xfrm>
            <a:off x="1519044" y="317280"/>
            <a:ext cx="8140122" cy="13287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 defTabSz="1007943">
              <a:lnSpc>
                <a:spcPct val="90000"/>
              </a:lnSpc>
              <a:defRPr b="1" sz="2300">
                <a:solidFill>
                  <a:srgbClr val="56221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Дорожная карта</a:t>
            </a:r>
          </a:p>
        </p:txBody>
      </p:sp>
      <p:sp>
        <p:nvSpPr>
          <p:cNvPr id="171" name="Прямоугольник 3"/>
          <p:cNvSpPr txBox="1"/>
          <p:nvPr/>
        </p:nvSpPr>
        <p:spPr>
          <a:xfrm>
            <a:off x="664418" y="1133152"/>
            <a:ext cx="10824696" cy="415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914400">
              <a:defRPr b="1" sz="2100">
                <a:solidFill>
                  <a:srgbClr val="0404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Необходимые человеческие ресурсы:</a:t>
            </a:r>
            <a:br/>
            <a:r>
              <a:rPr b="0" sz="1800"/>
              <a:t>- специалист, работающий с картографическими сервисами;</a:t>
            </a:r>
            <a:endParaRPr sz="1800"/>
          </a:p>
          <a:p>
            <a:pPr defTabSz="914400">
              <a:defRPr>
                <a:solidFill>
                  <a:srgbClr val="1D133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- специалист, работающий на ООПТ.</a:t>
            </a:r>
          </a:p>
          <a:p>
            <a:pPr defTabSz="914400">
              <a:defRPr b="1">
                <a:solidFill>
                  <a:srgbClr val="4D5DE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  <a:p>
            <a:pPr defTabSz="914400">
              <a:defRPr b="1" sz="2100">
                <a:solidFill>
                  <a:srgbClr val="04040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Время на реализацию</a:t>
            </a:r>
          </a:p>
          <a:p>
            <a:pPr marL="240631" indent="-240631" defTabSz="914400">
              <a:buSzPct val="100000"/>
              <a:buAutoNum type="arabicPeriod" startAt="1"/>
              <a:defRPr>
                <a:solidFill>
                  <a:srgbClr val="1D133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Сбор данных с координатами ООПТ - 2 недели </a:t>
            </a:r>
          </a:p>
          <a:p>
            <a:pPr marL="240631" indent="-240631" defTabSz="914400">
              <a:buSzPct val="100000"/>
              <a:buAutoNum type="arabicPeriod" startAt="1"/>
              <a:defRPr>
                <a:solidFill>
                  <a:srgbClr val="1D133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Сбор маркетинговых материалов по ООПТ - 1 неделя</a:t>
            </a:r>
          </a:p>
          <a:p>
            <a:pPr marL="240631" indent="-240631" defTabSz="914400">
              <a:buSzPct val="100000"/>
              <a:buAutoNum type="arabicPeriod" startAt="1"/>
              <a:defRPr>
                <a:solidFill>
                  <a:srgbClr val="1D133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Составить разметку POI по ООПТ - 2 недели</a:t>
            </a:r>
          </a:p>
          <a:p>
            <a:pPr marL="240631" indent="-240631" defTabSz="914400">
              <a:buSzPct val="100000"/>
              <a:buAutoNum type="arabicPeriod" startAt="1"/>
              <a:defRPr>
                <a:solidFill>
                  <a:srgbClr val="1D133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Составить GeoJSON зон ООПТ (с разделением по категориям) - 2 недели </a:t>
            </a:r>
          </a:p>
          <a:p>
            <a:pPr marL="240631" indent="-240631" defTabSz="914400">
              <a:buSzPct val="100000"/>
              <a:buAutoNum type="arabicPeriod" startAt="1"/>
              <a:defRPr>
                <a:solidFill>
                  <a:srgbClr val="1D133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Предоставить перечень хэштэгов по ООПТ для парсера (Instagram) - 1 неделя</a:t>
            </a:r>
          </a:p>
          <a:p>
            <a:pPr marL="240631" indent="-240631" defTabSz="914400">
              <a:buSzPct val="100000"/>
              <a:buAutoNum type="arabicPeriod" startAt="1"/>
              <a:defRPr>
                <a:solidFill>
                  <a:srgbClr val="1D133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Тестирование и доработка решения - 2 недели</a:t>
            </a:r>
          </a:p>
          <a:p>
            <a:pPr defTabSz="914400">
              <a:defRPr>
                <a:solidFill>
                  <a:srgbClr val="1D133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  <a:p>
            <a:pPr defTabSz="914400">
              <a:defRPr>
                <a:solidFill>
                  <a:srgbClr val="1D133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b="1" sz="2100"/>
              <a:t>Итого:</a:t>
            </a:r>
            <a:r>
              <a:rPr b="1"/>
              <a:t> </a:t>
            </a:r>
            <a:r>
              <a:t>10 недель.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Box 6"/>
          <p:cNvSpPr txBox="1"/>
          <p:nvPr>
            <p:ph type="sldNum" sz="quarter" idx="4294967295"/>
          </p:nvPr>
        </p:nvSpPr>
        <p:spPr>
          <a:xfrm>
            <a:off x="10230187" y="7127888"/>
            <a:ext cx="181378" cy="2483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74" name="Овал 7"/>
          <p:cNvSpPr/>
          <p:nvPr/>
        </p:nvSpPr>
        <p:spPr>
          <a:xfrm>
            <a:off x="10122781" y="1861173"/>
            <a:ext cx="1153061" cy="1153059"/>
          </a:xfrm>
          <a:prstGeom prst="ellipse">
            <a:avLst/>
          </a:prstGeom>
          <a:ln w="301625">
            <a:solidFill>
              <a:srgbClr val="C59368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175" name="Заголовок 1"/>
          <p:cNvSpPr txBox="1"/>
          <p:nvPr/>
        </p:nvSpPr>
        <p:spPr>
          <a:xfrm>
            <a:off x="1519044" y="317279"/>
            <a:ext cx="8140121" cy="13287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 defTabSz="1007943">
              <a:lnSpc>
                <a:spcPct val="90000"/>
              </a:lnSpc>
              <a:defRPr b="1" sz="2300">
                <a:solidFill>
                  <a:srgbClr val="56221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Результаты внедрения.</a:t>
            </a:r>
          </a:p>
        </p:txBody>
      </p:sp>
      <p:pic>
        <p:nvPicPr>
          <p:cNvPr id="176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433980" y="7468799"/>
            <a:ext cx="1543416" cy="1543417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Прямоугольник 2"/>
          <p:cNvSpPr txBox="1"/>
          <p:nvPr/>
        </p:nvSpPr>
        <p:spPr>
          <a:xfrm>
            <a:off x="689860" y="1409087"/>
            <a:ext cx="8786202" cy="4231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914400">
              <a:defRPr b="1" sz="21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Ожидаемый результат:</a:t>
            </a:r>
          </a:p>
          <a:p>
            <a:pPr defTabSz="914400">
              <a:defRPr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в Смоленской области в нац.парке «Смоленское поозерье»:</a:t>
            </a:r>
          </a:p>
          <a:p>
            <a:pPr defTabSz="914400">
              <a:defRPr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 — увеличение числа туристов на 30% к 2024 году (с 34 тыс.чел. до 44 тыс. чел.)</a:t>
            </a:r>
          </a:p>
          <a:p>
            <a:pPr defTabSz="914400">
              <a:defRPr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 — увеличение уровня удовлетворенности туристов на 30% к 2024 году (средняя оценка с 3 до 4 )</a:t>
            </a:r>
          </a:p>
          <a:p>
            <a:pPr defTabSz="914400">
              <a:defRPr sz="21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 </a:t>
            </a:r>
          </a:p>
          <a:p>
            <a:pPr defTabSz="914400">
              <a:defRPr b="1" sz="21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Влияние на цели нац. проекта: </a:t>
            </a:r>
            <a:br/>
            <a:r>
              <a:rPr b="0" sz="1800">
                <a:solidFill>
                  <a:srgbClr val="1D1333"/>
                </a:solidFill>
              </a:rPr>
              <a:t>Количество размещенных в КСР граждан проекта национального проекта «Туризм и индустрия гостепреимства»</a:t>
            </a:r>
            <a:r>
              <a:t> </a:t>
            </a:r>
            <a:endParaRPr sz="2800">
              <a:solidFill>
                <a:schemeClr val="accent1"/>
              </a:solidFill>
            </a:endParaRPr>
          </a:p>
          <a:p>
            <a:pPr defTabSz="914400">
              <a:defRPr b="1" sz="2100">
                <a:solidFill>
                  <a:srgbClr val="0A0C1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sz="2800">
              <a:solidFill>
                <a:schemeClr val="accent1"/>
              </a:solidFill>
            </a:endParaRPr>
          </a:p>
          <a:p>
            <a:pPr defTabSz="914400">
              <a:defRPr b="1" sz="2100">
                <a:solidFill>
                  <a:srgbClr val="0A0C1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Результативность:</a:t>
            </a:r>
            <a:r>
              <a:rPr b="0" sz="2800">
                <a:solidFill>
                  <a:schemeClr val="accent1"/>
                </a:solidFill>
              </a:rPr>
              <a:t> </a:t>
            </a:r>
            <a:br>
              <a:rPr b="0" sz="2800">
                <a:solidFill>
                  <a:schemeClr val="accent1"/>
                </a:solidFill>
              </a:rPr>
            </a:br>
            <a:r>
              <a:rPr b="0" sz="1800">
                <a:solidFill>
                  <a:srgbClr val="1D1333"/>
                </a:solidFill>
              </a:rPr>
              <a:t>в настоящий момент сервис работает в пилотном режиме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Box 6"/>
          <p:cNvSpPr txBox="1"/>
          <p:nvPr>
            <p:ph type="sldNum" sz="quarter" idx="4294967295"/>
          </p:nvPr>
        </p:nvSpPr>
        <p:spPr>
          <a:xfrm>
            <a:off x="10230187" y="7127888"/>
            <a:ext cx="181378" cy="2483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80" name="Овал 7"/>
          <p:cNvSpPr/>
          <p:nvPr/>
        </p:nvSpPr>
        <p:spPr>
          <a:xfrm>
            <a:off x="10122781" y="1861173"/>
            <a:ext cx="1153061" cy="1153059"/>
          </a:xfrm>
          <a:prstGeom prst="ellipse">
            <a:avLst/>
          </a:prstGeom>
          <a:ln w="301625">
            <a:solidFill>
              <a:srgbClr val="C59368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181" name="Текст"/>
          <p:cNvSpPr txBox="1"/>
          <p:nvPr/>
        </p:nvSpPr>
        <p:spPr>
          <a:xfrm>
            <a:off x="4397197" y="2437938"/>
            <a:ext cx="142237" cy="414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ts val="2800"/>
              </a:lnSpc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182" name="Заголовок 1"/>
          <p:cNvSpPr txBox="1"/>
          <p:nvPr/>
        </p:nvSpPr>
        <p:spPr>
          <a:xfrm>
            <a:off x="1519044" y="317279"/>
            <a:ext cx="8140121" cy="13287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 defTabSz="1007943">
              <a:lnSpc>
                <a:spcPct val="90000"/>
              </a:lnSpc>
              <a:defRPr b="1" sz="2300">
                <a:solidFill>
                  <a:srgbClr val="56221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Эффекты.</a:t>
            </a:r>
          </a:p>
        </p:txBody>
      </p:sp>
      <p:pic>
        <p:nvPicPr>
          <p:cNvPr id="183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433980" y="7468799"/>
            <a:ext cx="1543416" cy="1543417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Прямоугольник 3"/>
          <p:cNvSpPr txBox="1"/>
          <p:nvPr/>
        </p:nvSpPr>
        <p:spPr>
          <a:xfrm>
            <a:off x="799698" y="1299410"/>
            <a:ext cx="8298582" cy="2885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 defTabSz="449580">
              <a:defRPr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Отслеживание посетителей по размещенным в социальных сетях постам позволит:</a:t>
            </a:r>
          </a:p>
          <a:p>
            <a:pPr algn="just" defTabSz="449580">
              <a:defRPr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-</a:t>
            </a:r>
            <a:r>
              <a:rPr b="1"/>
              <a:t> получить более точную информацию о количестве туристов, посетивших ООПТ</a:t>
            </a:r>
            <a:r>
              <a:t>;</a:t>
            </a:r>
          </a:p>
          <a:p>
            <a:pPr algn="just" defTabSz="449580">
              <a:defRPr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- </a:t>
            </a:r>
            <a:r>
              <a:rPr b="1"/>
              <a:t>составить  портрет туриста:</a:t>
            </a:r>
          </a:p>
          <a:p>
            <a:pPr algn="just" defTabSz="449580">
              <a:defRPr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- пол (ж/м)</a:t>
            </a:r>
          </a:p>
          <a:p>
            <a:pPr algn="just" defTabSz="449580">
              <a:defRPr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- возраст</a:t>
            </a:r>
          </a:p>
          <a:p>
            <a:pPr algn="just" defTabSz="449580">
              <a:defRPr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- социальное положение</a:t>
            </a:r>
          </a:p>
          <a:p>
            <a:pPr algn="just" defTabSz="449580">
              <a:defRPr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- финансовую способность</a:t>
            </a:r>
          </a:p>
          <a:p>
            <a:pPr marL="110289" indent="-110289" algn="just" defTabSz="449580">
              <a:buSzPct val="100000"/>
              <a:buChar char="-"/>
              <a:defRPr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географию прибытия.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Box 6"/>
          <p:cNvSpPr txBox="1"/>
          <p:nvPr>
            <p:ph type="sldNum" sz="quarter" idx="4294967295"/>
          </p:nvPr>
        </p:nvSpPr>
        <p:spPr>
          <a:xfrm>
            <a:off x="10230187" y="7127888"/>
            <a:ext cx="181378" cy="2483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87" name="Овал 7"/>
          <p:cNvSpPr/>
          <p:nvPr/>
        </p:nvSpPr>
        <p:spPr>
          <a:xfrm>
            <a:off x="10122781" y="1861173"/>
            <a:ext cx="1153061" cy="1153057"/>
          </a:xfrm>
          <a:prstGeom prst="ellipse">
            <a:avLst/>
          </a:prstGeom>
          <a:ln w="301625">
            <a:solidFill>
              <a:srgbClr val="C59368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188" name="Текст"/>
          <p:cNvSpPr txBox="1"/>
          <p:nvPr/>
        </p:nvSpPr>
        <p:spPr>
          <a:xfrm>
            <a:off x="4397197" y="2437938"/>
            <a:ext cx="142237" cy="414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ts val="2800"/>
              </a:lnSpc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189" name="Заголовок 1"/>
          <p:cNvSpPr txBox="1"/>
          <p:nvPr/>
        </p:nvSpPr>
        <p:spPr>
          <a:xfrm>
            <a:off x="1519044" y="317280"/>
            <a:ext cx="8140121" cy="13287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 defTabSz="1007943">
              <a:lnSpc>
                <a:spcPct val="90000"/>
              </a:lnSpc>
              <a:defRPr b="1" sz="2300">
                <a:solidFill>
                  <a:srgbClr val="56221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Эффекты.</a:t>
            </a:r>
          </a:p>
        </p:txBody>
      </p:sp>
      <p:pic>
        <p:nvPicPr>
          <p:cNvPr id="190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433980" y="7468799"/>
            <a:ext cx="1543416" cy="1543417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Прямоугольник 3"/>
          <p:cNvSpPr txBox="1"/>
          <p:nvPr/>
        </p:nvSpPr>
        <p:spPr>
          <a:xfrm>
            <a:off x="799698" y="1299411"/>
            <a:ext cx="8298582" cy="4206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 defTabSz="449580">
              <a:defRPr sz="140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just" defTabSz="449580">
              <a:defRPr b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Анализ интересов туристов в зависимости от темы постов:</a:t>
            </a:r>
          </a:p>
          <a:p>
            <a:pPr algn="just" defTabSz="449580">
              <a:defRPr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- с гастрономический тематикой</a:t>
            </a:r>
          </a:p>
          <a:p>
            <a:pPr algn="just" defTabSz="449580">
              <a:defRPr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- активного отдыха</a:t>
            </a:r>
          </a:p>
          <a:p>
            <a:pPr algn="just" defTabSz="449580">
              <a:defRPr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- семейного отдыха</a:t>
            </a:r>
          </a:p>
          <a:p>
            <a:pPr algn="just" defTabSz="449580">
              <a:defRPr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- релакса/поиска мест силы</a:t>
            </a:r>
          </a:p>
          <a:p>
            <a:pPr algn="just" defTabSz="449580">
              <a:defRPr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- романтического путешествия</a:t>
            </a:r>
          </a:p>
          <a:p>
            <a:pPr algn="just" defTabSz="449580">
              <a:defRPr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- наблюдения за животными/птицами</a:t>
            </a:r>
          </a:p>
          <a:p>
            <a:pPr algn="just" defTabSz="449580">
              <a:defRPr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- личные достижения</a:t>
            </a:r>
          </a:p>
          <a:p>
            <a:pPr algn="just" defTabSz="449580">
              <a:defRPr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- оздоровление</a:t>
            </a:r>
          </a:p>
          <a:p>
            <a:pPr algn="just" defTabSz="449580">
              <a:defRPr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- пляжный отдых</a:t>
            </a:r>
          </a:p>
          <a:p>
            <a:pPr algn="just" defTabSz="449580">
              <a:defRPr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- культурно-познавательный отдых</a:t>
            </a:r>
          </a:p>
          <a:p>
            <a:pPr algn="just" defTabSz="449580">
              <a:defRPr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- места размещения (базы отдыха, отели, глемпинги, кемпинги и др.) </a:t>
            </a:r>
          </a:p>
          <a:p>
            <a:pPr algn="just" defTabSz="449580">
              <a:defRPr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- использование туристических компаний и услуг экскурсоводов</a:t>
            </a:r>
          </a:p>
          <a:p>
            <a:pPr algn="just" defTabSz="449580">
              <a:defRPr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- способа передвижения и др.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