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563" r:id="rId2"/>
    <p:sldId id="601" r:id="rId3"/>
    <p:sldId id="608" r:id="rId4"/>
    <p:sldId id="609" r:id="rId5"/>
    <p:sldId id="610" r:id="rId6"/>
    <p:sldId id="611" r:id="rId7"/>
    <p:sldId id="612" r:id="rId8"/>
    <p:sldId id="613" r:id="rId9"/>
    <p:sldId id="614" r:id="rId10"/>
    <p:sldId id="615" r:id="rId11"/>
    <p:sldId id="617" r:id="rId12"/>
    <p:sldId id="616" r:id="rId13"/>
  </p:sldIdLst>
  <p:sldSz cx="9144000" cy="6858000" type="screen4x3"/>
  <p:notesSz cx="6850063" cy="99822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451A"/>
    <a:srgbClr val="00471A"/>
    <a:srgbClr val="004C1B"/>
    <a:srgbClr val="669900"/>
    <a:srgbClr val="66FF66"/>
    <a:srgbClr val="00FF00"/>
    <a:srgbClr val="33CC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5" autoAdjust="0"/>
    <p:restoredTop sz="94709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8361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0117" y="0"/>
            <a:ext cx="2968361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E4964CF-75C9-43A3-83D9-3A0AEF67A39E}" type="datetimeFigureOut">
              <a:rPr lang="ru-RU"/>
              <a:pPr>
                <a:defRPr/>
              </a:pPr>
              <a:t>05.02.2021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9300"/>
            <a:ext cx="4989513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007" y="4741545"/>
            <a:ext cx="5480050" cy="4491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81358"/>
            <a:ext cx="2968361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0117" y="9481358"/>
            <a:ext cx="2968361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2E9D2CE-0913-44DF-A248-B56CD79D4F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74199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Обложка презентации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1F2EA-356F-4AD3-BEE5-820116C8DAD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5543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10940-3AD1-430A-9DF0-DB0D60632C41}" type="datetimeFigureOut">
              <a:rPr lang="ru-RU"/>
              <a:pPr>
                <a:defRPr/>
              </a:pPr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B4569-9671-447C-A161-97308E7B98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AD771-0AA6-4983-91EA-1B822F47D375}" type="datetimeFigureOut">
              <a:rPr lang="ru-RU"/>
              <a:pPr>
                <a:defRPr/>
              </a:pPr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686ED-137D-461D-92B6-935123D1A5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A290F-996D-4596-AF48-EB9A60171954}" type="datetimeFigureOut">
              <a:rPr lang="ru-RU"/>
              <a:pPr>
                <a:defRPr/>
              </a:pPr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ABBA4-424D-4940-8BA4-FA955EBCA8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3FAAE-45AB-452F-98EF-C35B9309426E}" type="datetimeFigureOut">
              <a:rPr lang="ru-RU"/>
              <a:pPr>
                <a:defRPr/>
              </a:pPr>
              <a:t>05.02.2021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7DD34-8076-4F80-8372-A8927FC8F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96926-BF2A-4CAC-A906-BADE63ED9976}" type="datetimeFigureOut">
              <a:rPr lang="ru-RU"/>
              <a:pPr>
                <a:defRPr/>
              </a:pPr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5F226-E02F-49ED-8ADE-73219AF89F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85073-B224-4452-B3B7-63F5A9E45892}" type="datetimeFigureOut">
              <a:rPr lang="ru-RU"/>
              <a:pPr>
                <a:defRPr/>
              </a:pPr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14C30-9463-4919-BF68-CC39D6B27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4B37C-5E73-4E79-99D3-9E47A0EE1E27}" type="datetimeFigureOut">
              <a:rPr lang="ru-RU"/>
              <a:pPr>
                <a:defRPr/>
              </a:pPr>
              <a:t>05.02.2021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96A28-190F-436C-8DEF-C2D5FE771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58CAF-04D4-4644-BB3D-E094F3394614}" type="datetimeFigureOut">
              <a:rPr lang="ru-RU"/>
              <a:pPr>
                <a:defRPr/>
              </a:pPr>
              <a:t>05.02.2021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72B51-B52F-4855-A513-88274EDE7E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431CF-915F-43D2-BC13-53F3B9D977FF}" type="datetimeFigureOut">
              <a:rPr lang="ru-RU"/>
              <a:pPr>
                <a:defRPr/>
              </a:pPr>
              <a:t>05.02.2021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BC0DF-048A-4096-B394-5D5C29408C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7D595-08AC-4C35-B660-4D27875A027F}" type="datetimeFigureOut">
              <a:rPr lang="ru-RU"/>
              <a:pPr>
                <a:defRPr/>
              </a:pPr>
              <a:t>05.02.2021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9635A-00F9-40A6-8CA9-EA544A2AD8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D967C-1DEE-4A11-85CB-9A5170CD6239}" type="datetimeFigureOut">
              <a:rPr lang="ru-RU"/>
              <a:pPr>
                <a:defRPr/>
              </a:pPr>
              <a:t>05.02.2021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B8573-2B42-4A33-B587-D302B15C74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0109B-6578-4048-99C2-C4C82973AA5C}" type="datetimeFigureOut">
              <a:rPr lang="ru-RU"/>
              <a:pPr>
                <a:defRPr/>
              </a:pPr>
              <a:t>05.02.2021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E94CE-BE10-4C5E-851E-019945193F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AF088F-E097-4766-9BE4-D9DD75EEBCC6}" type="datetimeFigureOut">
              <a:rPr lang="ru-RU"/>
              <a:pPr>
                <a:defRPr/>
              </a:pPr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A83389-E909-4D99-A672-8943F078FE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fon_1.png"/>
          <p:cNvPicPr>
            <a:picLocks noChangeAspect="1"/>
          </p:cNvPicPr>
          <p:nvPr/>
        </p:nvPicPr>
        <p:blipFill>
          <a:blip r:embed="rId2" cstate="print"/>
          <a:srcRect l="51436" t="42928" r="29640" b="3801"/>
          <a:stretch>
            <a:fillRect/>
          </a:stretch>
        </p:blipFill>
        <p:spPr>
          <a:xfrm>
            <a:off x="0" y="1844824"/>
            <a:ext cx="1157288" cy="374441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A4C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OOPT.png"/>
          <p:cNvPicPr>
            <a:picLocks noChangeAspect="1"/>
          </p:cNvPicPr>
          <p:nvPr/>
        </p:nvPicPr>
        <p:blipFill>
          <a:blip r:embed="rId3" cstate="print"/>
          <a:srcRect l="8822" t="39804" r="18937"/>
          <a:stretch>
            <a:fillRect/>
          </a:stretch>
        </p:blipFill>
        <p:spPr>
          <a:xfrm>
            <a:off x="0" y="0"/>
            <a:ext cx="9144000" cy="1934072"/>
          </a:xfrm>
          <a:prstGeom prst="rect">
            <a:avLst/>
          </a:prstGeom>
        </p:spPr>
      </p:pic>
      <p:pic>
        <p:nvPicPr>
          <p:cNvPr id="10" name="Рисунок 9" descr="Logo_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1785926"/>
            <a:ext cx="2525056" cy="1571636"/>
          </a:xfrm>
          <a:prstGeom prst="rect">
            <a:avLst/>
          </a:prstGeom>
        </p:spPr>
      </p:pic>
      <p:pic>
        <p:nvPicPr>
          <p:cNvPr id="20" name="Рисунок 19" descr="fon_0.png"/>
          <p:cNvPicPr>
            <a:picLocks noChangeAspect="1"/>
          </p:cNvPicPr>
          <p:nvPr/>
        </p:nvPicPr>
        <p:blipFill>
          <a:blip r:embed="rId5" cstate="print"/>
          <a:srcRect t="77300"/>
          <a:stretch>
            <a:fillRect/>
          </a:stretch>
        </p:blipFill>
        <p:spPr>
          <a:xfrm>
            <a:off x="3" y="5373216"/>
            <a:ext cx="1179271" cy="1484784"/>
          </a:xfrm>
          <a:prstGeom prst="rect">
            <a:avLst/>
          </a:prstGeom>
        </p:spPr>
      </p:pic>
      <p:pic>
        <p:nvPicPr>
          <p:cNvPr id="11" name="Рисунок 10" descr="logo_1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7584" y="260648"/>
            <a:ext cx="2850541" cy="1120916"/>
          </a:xfrm>
          <a:prstGeom prst="rect">
            <a:avLst/>
          </a:prstGeom>
        </p:spPr>
      </p:pic>
      <p:sp>
        <p:nvSpPr>
          <p:cNvPr id="14" name="Заголовок 8"/>
          <p:cNvSpPr txBox="1">
            <a:spLocks/>
          </p:cNvSpPr>
          <p:nvPr/>
        </p:nvSpPr>
        <p:spPr bwMode="auto">
          <a:xfrm>
            <a:off x="1785918" y="3571877"/>
            <a:ext cx="651735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15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Автоматизированная система бронирования в</a:t>
            </a:r>
            <a:r>
              <a:rPr kumimoji="0" lang="ru-RU" sz="2800" b="1" i="0" u="none" strike="noStrike" kern="1200" cap="none" spc="15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НП «</a:t>
            </a:r>
            <a:r>
              <a:rPr kumimoji="0" lang="ru-RU" sz="2800" b="1" i="0" u="none" strike="noStrike" kern="1200" cap="none" spc="150" normalizeH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Таганай</a:t>
            </a:r>
            <a:r>
              <a:rPr kumimoji="0" lang="ru-RU" sz="2800" b="1" i="0" u="none" strike="noStrike" kern="1200" cap="none" spc="15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»</a:t>
            </a:r>
            <a:r>
              <a:rPr kumimoji="0" lang="ru-RU" sz="2800" b="1" i="0" u="none" strike="noStrike" kern="1200" cap="none" spc="15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endParaRPr kumimoji="0" lang="ru-RU" sz="2800" b="1" i="0" u="none" strike="noStrike" kern="1200" cap="none" spc="15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13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logo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263316"/>
          </a:xfrm>
          <a:prstGeom prst="rect">
            <a:avLst/>
          </a:prstGeom>
        </p:spPr>
      </p:pic>
      <p:pic>
        <p:nvPicPr>
          <p:cNvPr id="12" name="Рисунок 11" descr="Logo_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60648"/>
            <a:ext cx="1235315" cy="76888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714480" y="142852"/>
            <a:ext cx="6673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РАБОТА С ПОСЕТИТЕЛЯМИ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ПОСЛЕ 2017 ГОДА</a:t>
            </a:r>
          </a:p>
        </p:txBody>
      </p:sp>
      <p:pic>
        <p:nvPicPr>
          <p:cNvPr id="7" name="Рисунок 6" descr="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1556792"/>
            <a:ext cx="3240360" cy="2161294"/>
          </a:xfrm>
          <a:prstGeom prst="rect">
            <a:avLst/>
          </a:prstGeom>
        </p:spPr>
      </p:pic>
      <p:pic>
        <p:nvPicPr>
          <p:cNvPr id="8" name="Рисунок 7" descr="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4005064"/>
            <a:ext cx="3239905" cy="2160991"/>
          </a:xfrm>
          <a:prstGeom prst="rect">
            <a:avLst/>
          </a:prstGeom>
        </p:spPr>
      </p:pic>
      <p:pic>
        <p:nvPicPr>
          <p:cNvPr id="9" name="Рисунок 8" descr="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20072" y="1556792"/>
            <a:ext cx="3241980" cy="2162376"/>
          </a:xfrm>
          <a:prstGeom prst="rect">
            <a:avLst/>
          </a:prstGeom>
        </p:spPr>
      </p:pic>
      <p:pic>
        <p:nvPicPr>
          <p:cNvPr id="10" name="Рисунок 9" descr="logo_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6165304"/>
            <a:ext cx="1874175" cy="30014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15616" y="4005064"/>
            <a:ext cx="35283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Работа в </a:t>
            </a:r>
            <a:r>
              <a:rPr lang="ru-RU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визит-центрах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endParaRPr lang="ru-RU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Онлайн-кассы</a:t>
            </a:r>
            <a:endParaRPr lang="ru-RU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Tx/>
              <a:buChar char="-"/>
            </a:pPr>
            <a:endParaRPr lang="ru-RU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Платёжные терминалы</a:t>
            </a:r>
          </a:p>
          <a:p>
            <a:pPr>
              <a:buFontTx/>
              <a:buChar char="-"/>
            </a:pPr>
            <a:endParaRPr lang="ru-RU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Тачпанели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672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logo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263316"/>
          </a:xfrm>
          <a:prstGeom prst="rect">
            <a:avLst/>
          </a:prstGeom>
        </p:spPr>
      </p:pic>
      <p:pic>
        <p:nvPicPr>
          <p:cNvPr id="12" name="Рисунок 11" descr="Logo_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60648"/>
            <a:ext cx="1235315" cy="76888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714480" y="142852"/>
            <a:ext cx="6673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РАБОТА С ПОСЕТИТЕЛЯМИ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ПОСЛЕ 2017 ГОДА</a:t>
            </a:r>
          </a:p>
        </p:txBody>
      </p:sp>
      <p:pic>
        <p:nvPicPr>
          <p:cNvPr id="10" name="Рисунок 9" descr="logo_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6165304"/>
            <a:ext cx="1874175" cy="300143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971600" y="1484784"/>
          <a:ext cx="7560840" cy="457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420"/>
                <a:gridCol w="3780420"/>
              </a:tblGrid>
              <a:tr h="369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Плюсы для туристов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Плюсы</a:t>
                      </a:r>
                      <a:r>
                        <a:rPr lang="ru-RU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для НП «</a:t>
                      </a:r>
                      <a:r>
                        <a:rPr lang="ru-RU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Таганай</a:t>
                      </a:r>
                      <a:r>
                        <a:rPr lang="ru-RU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»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92630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Уменьшилось время регистрации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Авторизованный доступ к системе, что позволяет обрабатывать несколько заказов одновременно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Есть возможность сократить время бронирования в личном кабинете 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Быстрый поиск заказа в системе по фамилии или по номеру заказа.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1185516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Возможность видеть в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онлайн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режиме наличие свободных мест в приютах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Возможность формировать быструю статистику:  по структуре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туристопотока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востребованности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инфраструктуры и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тд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69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Возможность</a:t>
                      </a:r>
                      <a:r>
                        <a:rPr lang="ru-RU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оплатить заказ </a:t>
                      </a:r>
                      <a:r>
                        <a:rPr lang="ru-RU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онлайн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Сокращение «бумажной» работы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42672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logo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26331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071670" y="2428868"/>
            <a:ext cx="6786610" cy="3385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/>
            <a:endParaRPr lang="ru-RU" sz="1600" dirty="0" smtClean="0">
              <a:solidFill>
                <a:schemeClr val="bg1"/>
              </a:solidFill>
            </a:endParaRPr>
          </a:p>
        </p:txBody>
      </p:sp>
      <p:pic>
        <p:nvPicPr>
          <p:cNvPr id="11" name="Рисунок 10" descr="1111_ступеникнебесам.jpg"/>
          <p:cNvPicPr>
            <a:picLocks noChangeAspect="1"/>
          </p:cNvPicPr>
          <p:nvPr/>
        </p:nvPicPr>
        <p:blipFill rotWithShape="1">
          <a:blip r:embed="rId4" cstate="print"/>
          <a:srcRect l="17278" r="6873"/>
          <a:stretch/>
        </p:blipFill>
        <p:spPr>
          <a:xfrm>
            <a:off x="285719" y="1461670"/>
            <a:ext cx="8534753" cy="4352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Logo_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260648"/>
            <a:ext cx="1235315" cy="768880"/>
          </a:xfrm>
          <a:prstGeom prst="rect">
            <a:avLst/>
          </a:prstGeom>
        </p:spPr>
      </p:pic>
      <p:pic>
        <p:nvPicPr>
          <p:cNvPr id="13" name="Рисунок 12" descr="logo_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6165304"/>
            <a:ext cx="1874175" cy="30014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195736" y="377835"/>
            <a:ext cx="6192688" cy="471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400" b="1" spc="15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БЛАГОДАРЮ ЗА ВНИМАНИЕ!</a:t>
            </a:r>
            <a:endParaRPr lang="ru-RU" sz="2400" b="1" spc="15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1835696" y="6021288"/>
            <a:ext cx="6260797" cy="471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4000"/>
              </a:lnSpc>
            </a:pPr>
            <a:r>
              <a:rPr lang="ru-RU" sz="2400" b="1" spc="150" dirty="0" smtClean="0">
                <a:solidFill>
                  <a:srgbClr val="0641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До встречи на </a:t>
            </a:r>
            <a:r>
              <a:rPr lang="ru-RU" sz="2400" b="1" spc="150" dirty="0" err="1" smtClean="0">
                <a:solidFill>
                  <a:srgbClr val="0641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Таганае</a:t>
            </a:r>
            <a:r>
              <a:rPr lang="ru-RU" sz="2400" b="1" spc="150" dirty="0" smtClean="0">
                <a:solidFill>
                  <a:srgbClr val="0641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!</a:t>
            </a:r>
          </a:p>
        </p:txBody>
      </p:sp>
    </p:spTree>
    <p:extLst>
      <p:ext uri="{BB962C8B-B14F-4D97-AF65-F5344CB8AC3E}">
        <p14:creationId xmlns="" xmlns:p14="http://schemas.microsoft.com/office/powerpoint/2010/main" val="176191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logo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263316"/>
          </a:xfrm>
          <a:prstGeom prst="rect">
            <a:avLst/>
          </a:prstGeom>
        </p:spPr>
      </p:pic>
      <p:pic>
        <p:nvPicPr>
          <p:cNvPr id="12" name="Рисунок 11" descr="Logo_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60648"/>
            <a:ext cx="1235315" cy="76888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714480" y="142852"/>
            <a:ext cx="6673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РАБОТА С ПОСЕТИТЕЛЯМИ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 2017 ГОДА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403648" y="2132856"/>
          <a:ext cx="6096000" cy="229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БРОНИРОВАНИЕ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ПРОБЛЕМЫ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В «ручном» режиме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Двойное бронирование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Ограниченный доступ к системе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Необходимость вводить большой объём данных для формирования документов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Рисунок 9" descr="logo_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6165304"/>
            <a:ext cx="1874175" cy="3001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75656" y="4869160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Общее время на регистрацию группы – 3-6 минут 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672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logo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263316"/>
          </a:xfrm>
          <a:prstGeom prst="rect">
            <a:avLst/>
          </a:prstGeom>
        </p:spPr>
      </p:pic>
      <p:pic>
        <p:nvPicPr>
          <p:cNvPr id="12" name="Рисунок 11" descr="Logo_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60648"/>
            <a:ext cx="1235315" cy="76888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714480" y="142852"/>
            <a:ext cx="6673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РАБОТА С ПОСЕТИТЕЛЯМИ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ПОСЛЕ 2017 ГОДА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9632" y="1556792"/>
            <a:ext cx="655272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Задачи, который стояли при создании единой системы регистрации</a:t>
            </a:r>
          </a:p>
          <a:p>
            <a:endParaRPr lang="ru-RU" sz="2000" b="1" dirty="0" smtClean="0"/>
          </a:p>
          <a:p>
            <a:pPr lvl="0">
              <a:buFontTx/>
              <a:buChar char="-"/>
            </a:pPr>
            <a:r>
              <a:rPr lang="ru-RU" dirty="0" smtClean="0"/>
              <a:t> Максимально упростить и ускорить процесс бронирования.</a:t>
            </a:r>
          </a:p>
          <a:p>
            <a:pPr lvl="0">
              <a:buFontTx/>
              <a:buChar char="-"/>
            </a:pPr>
            <a:endParaRPr lang="ru-RU" dirty="0" smtClean="0"/>
          </a:p>
          <a:p>
            <a:pPr lvl="0">
              <a:buFontTx/>
              <a:buChar char="-"/>
            </a:pPr>
            <a:r>
              <a:rPr lang="ru-RU" dirty="0" smtClean="0"/>
              <a:t> Иметь доступ для работы в системе нескольких специалистов одновременно.</a:t>
            </a:r>
          </a:p>
          <a:p>
            <a:pPr lvl="0">
              <a:buFontTx/>
              <a:buChar char="-"/>
            </a:pPr>
            <a:endParaRPr lang="ru-RU" dirty="0" smtClean="0"/>
          </a:p>
          <a:p>
            <a:pPr lvl="0">
              <a:buFontTx/>
              <a:buChar char="-"/>
            </a:pPr>
            <a:r>
              <a:rPr lang="ru-RU" dirty="0" smtClean="0"/>
              <a:t> Представить наглядную информацию: как выглядят места размещения, их вместимость.</a:t>
            </a:r>
          </a:p>
          <a:p>
            <a:pPr lvl="0">
              <a:buFontTx/>
              <a:buChar char="-"/>
            </a:pPr>
            <a:endParaRPr lang="ru-RU" dirty="0" smtClean="0"/>
          </a:p>
          <a:p>
            <a:pPr lvl="0"/>
            <a:r>
              <a:rPr lang="ru-RU" dirty="0" smtClean="0"/>
              <a:t>- Предоставить возможность оплачивать проживание пластиковой картой.</a:t>
            </a:r>
          </a:p>
          <a:p>
            <a:endParaRPr lang="ru-RU" dirty="0"/>
          </a:p>
        </p:txBody>
      </p:sp>
      <p:pic>
        <p:nvPicPr>
          <p:cNvPr id="7" name="Рисунок 6" descr="logo_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6165304"/>
            <a:ext cx="1874175" cy="3001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672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logo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263316"/>
          </a:xfrm>
          <a:prstGeom prst="rect">
            <a:avLst/>
          </a:prstGeom>
        </p:spPr>
      </p:pic>
      <p:pic>
        <p:nvPicPr>
          <p:cNvPr id="12" name="Рисунок 11" descr="Logo_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60648"/>
            <a:ext cx="1235315" cy="76888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714480" y="142852"/>
            <a:ext cx="6673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АВТОМАТИЧЕСКАЯ СИСТЕМА БРОНИРОВАНИЯ</a:t>
            </a:r>
          </a:p>
        </p:txBody>
      </p:sp>
      <p:pic>
        <p:nvPicPr>
          <p:cNvPr id="7" name="Рисунок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75656" y="2276872"/>
            <a:ext cx="5989345" cy="3672408"/>
          </a:xfrm>
          <a:prstGeom prst="rect">
            <a:avLst/>
          </a:prstGeom>
        </p:spPr>
      </p:pic>
      <p:pic>
        <p:nvPicPr>
          <p:cNvPr id="8" name="Рисунок 7" descr="logo_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6165304"/>
            <a:ext cx="1874175" cy="3001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75656" y="1484784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Начать бронирование можно с главной страницы сайта национального парка  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 flipH="1">
            <a:off x="7596336" y="3861048"/>
            <a:ext cx="864096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672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logo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263316"/>
          </a:xfrm>
          <a:prstGeom prst="rect">
            <a:avLst/>
          </a:prstGeom>
        </p:spPr>
      </p:pic>
      <p:pic>
        <p:nvPicPr>
          <p:cNvPr id="12" name="Рисунок 11" descr="Logo_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60648"/>
            <a:ext cx="1235315" cy="76888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619672" y="260648"/>
            <a:ext cx="6673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АВТОМАТИЧЕСКАЯ СИСТЕМА БРОНИРОВАНИЯ</a:t>
            </a:r>
          </a:p>
        </p:txBody>
      </p:sp>
      <p:pic>
        <p:nvPicPr>
          <p:cNvPr id="6" name="Рисунок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75656" y="2276872"/>
            <a:ext cx="5879167" cy="3540201"/>
          </a:xfrm>
          <a:prstGeom prst="rect">
            <a:avLst/>
          </a:prstGeom>
        </p:spPr>
      </p:pic>
      <p:pic>
        <p:nvPicPr>
          <p:cNvPr id="8" name="Рисунок 7" descr="logo_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6165304"/>
            <a:ext cx="1874175" cy="3001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03648" y="1484784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Вид пользовательского интерфейса: </a:t>
            </a:r>
          </a:p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«Витрина», где можно выбрать приют для размещения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672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logo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263316"/>
          </a:xfrm>
          <a:prstGeom prst="rect">
            <a:avLst/>
          </a:prstGeom>
        </p:spPr>
      </p:pic>
      <p:pic>
        <p:nvPicPr>
          <p:cNvPr id="12" name="Рисунок 11" descr="Logo_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60648"/>
            <a:ext cx="1235315" cy="76888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714480" y="142852"/>
            <a:ext cx="6673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АВТОМАТИЧЕСКАЯ СИСТЕМА БРОНИРОВАНИЯ</a:t>
            </a:r>
          </a:p>
        </p:txBody>
      </p:sp>
      <p:pic>
        <p:nvPicPr>
          <p:cNvPr id="7" name="Рисунок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31640" y="2492896"/>
            <a:ext cx="5940425" cy="3339611"/>
          </a:xfrm>
          <a:prstGeom prst="rect">
            <a:avLst/>
          </a:prstGeom>
        </p:spPr>
      </p:pic>
      <p:pic>
        <p:nvPicPr>
          <p:cNvPr id="8" name="Рисунок 7" descr="logo_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6165304"/>
            <a:ext cx="1874175" cy="3001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59632" y="1556792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Пользовательский интерфейс: выбор места проживания, его вид и оснащение  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672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logo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263316"/>
          </a:xfrm>
          <a:prstGeom prst="rect">
            <a:avLst/>
          </a:prstGeom>
        </p:spPr>
      </p:pic>
      <p:pic>
        <p:nvPicPr>
          <p:cNvPr id="12" name="Рисунок 11" descr="Logo_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60648"/>
            <a:ext cx="1235315" cy="76888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714480" y="142852"/>
            <a:ext cx="6673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СИСТЕМА АВТОМАТИЧЕСКОГО БРОНИРОВАНИЯ</a:t>
            </a:r>
          </a:p>
        </p:txBody>
      </p:sp>
      <p:pic>
        <p:nvPicPr>
          <p:cNvPr id="6" name="Рисунок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19672" y="2204864"/>
            <a:ext cx="5465531" cy="3613604"/>
          </a:xfrm>
          <a:prstGeom prst="rect">
            <a:avLst/>
          </a:prstGeom>
        </p:spPr>
      </p:pic>
      <p:pic>
        <p:nvPicPr>
          <p:cNvPr id="8" name="Рисунок 7" descr="logo_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6165304"/>
            <a:ext cx="1874175" cy="3001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47664" y="1340768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Пользовательский интерфейс: выбор даты и календарь бронирования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672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logo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263316"/>
          </a:xfrm>
          <a:prstGeom prst="rect">
            <a:avLst/>
          </a:prstGeom>
        </p:spPr>
      </p:pic>
      <p:pic>
        <p:nvPicPr>
          <p:cNvPr id="12" name="Рисунок 11" descr="Logo_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60648"/>
            <a:ext cx="1235315" cy="76888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714480" y="142852"/>
            <a:ext cx="6673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СИСТЕМА АВТОМАТИЧЕСКОГО БРОНИРОВАНИЯ</a:t>
            </a:r>
          </a:p>
        </p:txBody>
      </p:sp>
      <p:pic>
        <p:nvPicPr>
          <p:cNvPr id="7" name="Рисунок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75656" y="2276872"/>
            <a:ext cx="5940425" cy="3339611"/>
          </a:xfrm>
          <a:prstGeom prst="rect">
            <a:avLst/>
          </a:prstGeom>
        </p:spPr>
      </p:pic>
      <p:pic>
        <p:nvPicPr>
          <p:cNvPr id="8" name="Рисунок 7" descr="logo_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6165304"/>
            <a:ext cx="1874175" cy="3001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31640" y="1412776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Пользовательский интерфейс: оформление и подсчёт стоимости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672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logo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263316"/>
          </a:xfrm>
          <a:prstGeom prst="rect">
            <a:avLst/>
          </a:prstGeom>
        </p:spPr>
      </p:pic>
      <p:pic>
        <p:nvPicPr>
          <p:cNvPr id="12" name="Рисунок 11" descr="Logo_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60648"/>
            <a:ext cx="1235315" cy="76888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714480" y="142852"/>
            <a:ext cx="6673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СИСТЕМА АВТОМАТИЧЕСКОГО БРОНИРОВАНИЯ</a:t>
            </a:r>
          </a:p>
        </p:txBody>
      </p:sp>
      <p:pic>
        <p:nvPicPr>
          <p:cNvPr id="6" name="Рисунок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19672" y="2348880"/>
            <a:ext cx="5940425" cy="3339611"/>
          </a:xfrm>
          <a:prstGeom prst="rect">
            <a:avLst/>
          </a:prstGeom>
        </p:spPr>
      </p:pic>
      <p:pic>
        <p:nvPicPr>
          <p:cNvPr id="8" name="Рисунок 7" descr="logo_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6165304"/>
            <a:ext cx="1874175" cy="3001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91680" y="1484784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Пользовательский интерфейс: ввод личных данных и завершение бронирования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672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00B050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69312</TotalTime>
  <Words>275</Words>
  <Application>Microsoft Office PowerPoint</Application>
  <PresentationFormat>Экран (4:3)</PresentationFormat>
  <Paragraphs>62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XP</dc:creator>
  <cp:lastModifiedBy>Пользователь</cp:lastModifiedBy>
  <cp:revision>705</cp:revision>
  <dcterms:created xsi:type="dcterms:W3CDTF">2012-08-02T03:18:49Z</dcterms:created>
  <dcterms:modified xsi:type="dcterms:W3CDTF">2021-02-05T04:30:50Z</dcterms:modified>
</cp:coreProperties>
</file>