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2" r:id="rId4"/>
    <p:sldId id="261" r:id="rId5"/>
    <p:sldId id="260" r:id="rId6"/>
    <p:sldId id="309" r:id="rId7"/>
    <p:sldId id="299" r:id="rId8"/>
    <p:sldId id="310" r:id="rId9"/>
    <p:sldId id="307" r:id="rId10"/>
    <p:sldId id="308" r:id="rId11"/>
    <p:sldId id="3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BFC888-3971-4172-A1A7-B49E63602FD2}">
          <p14:sldIdLst>
            <p14:sldId id="256"/>
            <p14:sldId id="257"/>
            <p14:sldId id="312"/>
            <p14:sldId id="261"/>
            <p14:sldId id="260"/>
            <p14:sldId id="309"/>
            <p14:sldId id="299"/>
            <p14:sldId id="310"/>
            <p14:sldId id="307"/>
            <p14:sldId id="308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6539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28"/>
    <a:srgbClr val="767171"/>
    <a:srgbClr val="FFF8D9"/>
    <a:srgbClr val="3E8313"/>
    <a:srgbClr val="50AC19"/>
    <a:srgbClr val="2C2E3B"/>
    <a:srgbClr val="40C47C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396"/>
      </p:cViewPr>
      <p:guideLst>
        <p:guide orient="horz" pos="2364"/>
        <p:guide pos="325"/>
        <p:guide pos="3840"/>
        <p:guide pos="6539"/>
        <p:guide orient="horz" pos="1366"/>
        <p:guide orient="horz" pos="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7FC75-7F05-4667-BBF9-6FE85A912A5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CFA10-8BDC-41FB-A4B7-7FE979E39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7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9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6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1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2A6E-80E2-4927-B292-EA388BA276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0183-DB07-491E-9B81-3537D515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451" r="-51" b="15051"/>
          <a:stretch/>
        </p:blipFill>
        <p:spPr>
          <a:xfrm>
            <a:off x="0" y="1"/>
            <a:ext cx="12207240" cy="68671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" y="0"/>
            <a:ext cx="12192001" cy="6806412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Proxima Nova Lt" panose="0200050603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9" y="339847"/>
            <a:ext cx="2212017" cy="9499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5243" y="2603469"/>
            <a:ext cx="122224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ОРГАНИЗАЦИЯ ПРОЕКТА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Передвижные учебно-строительные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комбинаты «</a:t>
            </a:r>
            <a:r>
              <a:rPr lang="ru-RU" sz="3600" b="1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ПУСК</a:t>
            </a:r>
            <a:r>
              <a:rPr lang="ru-RU" sz="3600" b="1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6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вал 127"/>
          <p:cNvSpPr/>
          <p:nvPr/>
        </p:nvSpPr>
        <p:spPr>
          <a:xfrm>
            <a:off x="8168747" y="953268"/>
            <a:ext cx="3971975" cy="3940567"/>
          </a:xfrm>
          <a:prstGeom prst="ellipse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5938" y="182880"/>
            <a:ext cx="1151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БЕЗРАБОТНЫЕ ГРАЖДАНЕ МУЖСКОГО ПОЛА В ВОЗРАСТЕ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18-55 ЛЕТ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01.12.2020 (</a:t>
            </a:r>
            <a:r>
              <a:rPr lang="ru-RU" sz="2000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ПОТРЕБНОСТЬ В РАБОЧИХ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grpSp>
        <p:nvGrpSpPr>
          <p:cNvPr id="113" name="Группа 112"/>
          <p:cNvGrpSpPr/>
          <p:nvPr/>
        </p:nvGrpSpPr>
        <p:grpSpPr>
          <a:xfrm>
            <a:off x="268673" y="1016000"/>
            <a:ext cx="8535594" cy="5447184"/>
            <a:chOff x="644593" y="1090007"/>
            <a:chExt cx="8535594" cy="5447184"/>
          </a:xfrm>
        </p:grpSpPr>
        <p:sp>
          <p:nvSpPr>
            <p:cNvPr id="11" name="TextBox 10"/>
            <p:cNvSpPr txBox="1"/>
            <p:nvPr/>
          </p:nvSpPr>
          <p:spPr>
            <a:xfrm>
              <a:off x="1120914" y="2168403"/>
              <a:ext cx="1813463" cy="404857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defPPr>
                <a:defRPr lang="ru-RU"/>
              </a:defPPr>
              <a:lvl1pPr>
                <a:defRPr sz="105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1400" b="1" dirty="0"/>
                <a:t>ГОРНЫЙ</a:t>
              </a:r>
              <a:r>
                <a:rPr lang="ru-RU" sz="1400" dirty="0"/>
                <a:t> – </a:t>
              </a:r>
              <a:r>
                <a:rPr lang="ru-RU" sz="1400" b="1" dirty="0"/>
                <a:t>237 </a:t>
              </a:r>
              <a:r>
                <a:rPr lang="ru-RU" sz="1400" b="1" dirty="0">
                  <a:solidFill>
                    <a:srgbClr val="F67B28"/>
                  </a:solidFill>
                </a:rPr>
                <a:t>(41)</a:t>
              </a: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644593" y="1090007"/>
              <a:ext cx="8535594" cy="5447184"/>
              <a:chOff x="367034" y="1076269"/>
              <a:chExt cx="8535594" cy="5447184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9291" y="1076269"/>
                <a:ext cx="5915420" cy="5443445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467744" y="5171393"/>
                <a:ext cx="831349" cy="284528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416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(70)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736344" y="3682790"/>
                <a:ext cx="528224" cy="25851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831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372842" y="4996884"/>
                <a:ext cx="1021154" cy="23346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Олекминский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351688" y="3474054"/>
                <a:ext cx="1021154" cy="23346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Мирнинский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721697" y="5684698"/>
                <a:ext cx="2980235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Мегино-Кангаласский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746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(5)</a:t>
                </a: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5776561" y="6000095"/>
                <a:ext cx="216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5130605" y="4954104"/>
                <a:ext cx="651448" cy="1049900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Прямоугольник 23"/>
              <p:cNvSpPr/>
              <p:nvPr/>
            </p:nvSpPr>
            <p:spPr>
              <a:xfrm>
                <a:off x="1566081" y="6212831"/>
                <a:ext cx="1844788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Хангаласский</a:t>
                </a:r>
                <a:r>
                  <a:rPr lang="ru-RU" sz="105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05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746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(5)</a:t>
                </a: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1509571" y="6523453"/>
                <a:ext cx="1728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3235925" y="5046440"/>
                <a:ext cx="1244263" cy="1473275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478281" y="3672612"/>
                <a:ext cx="1548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024376" y="3671997"/>
                <a:ext cx="1387216" cy="291926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367034" y="3411890"/>
                <a:ext cx="1868475" cy="26091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Нюрбинский</a:t>
                </a:r>
                <a:r>
                  <a:rPr lang="ru-RU" sz="105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493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(30)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051656" y="6094659"/>
                <a:ext cx="1162498" cy="25391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Нерюнгринский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944557" y="5909156"/>
                <a:ext cx="519020" cy="30847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488</a:t>
                </a:r>
                <a:endParaRPr lang="ru-RU" sz="1400" b="1" dirty="0">
                  <a:solidFill>
                    <a:srgbClr val="F67B28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139086" y="4387285"/>
                <a:ext cx="1763542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Усть-Алданский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467</a:t>
                </a:r>
                <a:endParaRPr lang="ru-RU" sz="1400" b="1" dirty="0">
                  <a:solidFill>
                    <a:srgbClr val="F67B28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7203163" y="4697602"/>
                <a:ext cx="144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 flipV="1">
                <a:off x="5191705" y="4520954"/>
                <a:ext cx="2022526" cy="176640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 flipV="1">
                <a:off x="5013876" y="4681611"/>
                <a:ext cx="950416" cy="956686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/>
              <p:cNvSpPr/>
              <p:nvPr/>
            </p:nvSpPr>
            <p:spPr>
              <a:xfrm>
                <a:off x="5974790" y="5348095"/>
                <a:ext cx="1763542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Намский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465</a:t>
                </a:r>
                <a:endParaRPr lang="ru-RU" sz="1400" b="1" dirty="0">
                  <a:solidFill>
                    <a:srgbClr val="F67B28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5965065" y="5636348"/>
                <a:ext cx="144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2476397" y="4724751"/>
                <a:ext cx="935195" cy="272133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400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(120)</a:t>
                </a: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2044166" y="4954104"/>
                <a:ext cx="446102" cy="276241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1337156" y="5228387"/>
                <a:ext cx="72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 39"/>
              <p:cNvSpPr/>
              <p:nvPr/>
            </p:nvSpPr>
            <p:spPr>
              <a:xfrm>
                <a:off x="1410105" y="4982497"/>
                <a:ext cx="705642" cy="25391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Ленский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436389" y="3936726"/>
                <a:ext cx="83869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Кобяйский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576744" y="4144254"/>
                <a:ext cx="528224" cy="25851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389</a:t>
                </a: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5519864" y="4954104"/>
                <a:ext cx="855391" cy="392625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/>
              <p:cNvSpPr/>
              <p:nvPr/>
            </p:nvSpPr>
            <p:spPr>
              <a:xfrm>
                <a:off x="6307058" y="5037482"/>
                <a:ext cx="1922457" cy="34997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Чурапчинский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379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(70)</a:t>
                </a: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6371136" y="5345259"/>
                <a:ext cx="144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2235509" y="4374359"/>
                <a:ext cx="1029059" cy="279598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591402" y="4405165"/>
                <a:ext cx="1868475" cy="26091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Сунтарский</a:t>
                </a:r>
                <a:r>
                  <a:rPr lang="ru-RU" sz="105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362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(20)</a:t>
                </a:r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 flipH="1">
                <a:off x="687509" y="4654306"/>
                <a:ext cx="1548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2267217" y="4029178"/>
                <a:ext cx="1736090" cy="93958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719217" y="4029178"/>
                <a:ext cx="1548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Прямоугольник 69"/>
              <p:cNvSpPr/>
              <p:nvPr/>
            </p:nvSpPr>
            <p:spPr>
              <a:xfrm>
                <a:off x="604315" y="3762450"/>
                <a:ext cx="1868475" cy="26091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Вилюйский – 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343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(65)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08977" y="5501867"/>
                <a:ext cx="2980235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Верхневилюйский</a:t>
                </a:r>
                <a:r>
                  <a:rPr lang="ru-RU" sz="105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05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309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(128)</a:t>
                </a:r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 flipH="1">
                <a:off x="853476" y="5802177"/>
                <a:ext cx="1728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2579436" y="4581263"/>
                <a:ext cx="1365121" cy="1217832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Прямоугольник 76"/>
              <p:cNvSpPr/>
              <p:nvPr/>
            </p:nvSpPr>
            <p:spPr>
              <a:xfrm>
                <a:off x="4099692" y="5397989"/>
                <a:ext cx="1021154" cy="23346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Алданский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425181" y="5561507"/>
                <a:ext cx="927640" cy="262293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176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(105)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358346" y="4115363"/>
                <a:ext cx="1021154" cy="233461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Томпонский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5720411" y="4278881"/>
                <a:ext cx="927640" cy="262293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181</a:t>
                </a:r>
                <a:endParaRPr lang="ru-RU" sz="1400" b="1" dirty="0">
                  <a:solidFill>
                    <a:srgbClr val="F67B28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" name="Прямая соединительная линия 83"/>
              <p:cNvCxnSpPr/>
              <p:nvPr/>
            </p:nvCxnSpPr>
            <p:spPr>
              <a:xfrm flipH="1" flipV="1">
                <a:off x="5610037" y="4826387"/>
                <a:ext cx="902135" cy="213626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Прямоугольник 89"/>
              <p:cNvSpPr/>
              <p:nvPr/>
            </p:nvSpPr>
            <p:spPr>
              <a:xfrm>
                <a:off x="6448095" y="4738663"/>
                <a:ext cx="1763542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Таттинский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303 </a:t>
                </a:r>
                <a:r>
                  <a:rPr lang="ru-RU" sz="1400" b="1" dirty="0">
                    <a:solidFill>
                      <a:srgbClr val="F67B28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(10)</a:t>
                </a:r>
              </a:p>
            </p:txBody>
          </p:sp>
          <p:cxnSp>
            <p:nvCxnSpPr>
              <p:cNvPr id="91" name="Прямая соединительная линия 90"/>
              <p:cNvCxnSpPr/>
              <p:nvPr/>
            </p:nvCxnSpPr>
            <p:spPr>
              <a:xfrm flipH="1">
                <a:off x="6509632" y="5038820"/>
                <a:ext cx="1440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Прямоугольник 92"/>
              <p:cNvSpPr/>
              <p:nvPr/>
            </p:nvSpPr>
            <p:spPr>
              <a:xfrm>
                <a:off x="5027581" y="3502606"/>
                <a:ext cx="984565" cy="25391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Верхоянский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3202429" y="2886669"/>
                <a:ext cx="528224" cy="25851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170</a:t>
                </a: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6846401" y="2936676"/>
                <a:ext cx="1175322" cy="25391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Среднеколымск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7169950" y="2751173"/>
                <a:ext cx="528224" cy="258515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261</a:t>
                </a: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 flipH="1" flipV="1">
                <a:off x="5061069" y="5327080"/>
                <a:ext cx="651448" cy="1049900"/>
              </a:xfrm>
              <a:prstGeom prst="line">
                <a:avLst/>
              </a:prstGeom>
              <a:ln w="9525">
                <a:solidFill>
                  <a:srgbClr val="F67B28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Прямоугольник 99"/>
              <p:cNvSpPr/>
              <p:nvPr/>
            </p:nvSpPr>
            <p:spPr>
              <a:xfrm>
                <a:off x="5640357" y="6073579"/>
                <a:ext cx="1644364" cy="307777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Амгинский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–</a:t>
                </a:r>
                <a:r>
                  <a:rPr lang="ru-RU" sz="1400" b="1" dirty="0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 253</a:t>
                </a:r>
                <a:endParaRPr lang="ru-RU" sz="1400" b="1" dirty="0">
                  <a:solidFill>
                    <a:srgbClr val="F67B28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5710460" y="6378816"/>
                <a:ext cx="1224000" cy="0"/>
              </a:xfrm>
              <a:prstGeom prst="line">
                <a:avLst/>
              </a:prstGeom>
              <a:ln w="9525">
                <a:solidFill>
                  <a:srgbClr val="F67B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Прямоугольник 101"/>
              <p:cNvSpPr/>
              <p:nvPr/>
            </p:nvSpPr>
            <p:spPr>
              <a:xfrm>
                <a:off x="3015138" y="2657070"/>
                <a:ext cx="930063" cy="253916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r>
                  <a:rPr lang="ru-RU" sz="1050" dirty="0" err="1">
                    <a:solidFill>
                      <a:srgbClr val="767171"/>
                    </a:solidFill>
                    <a:latin typeface="Proxima Nova Lt" panose="02000506030000020004" pitchFamily="2" charset="0"/>
                    <a:cs typeface="Times New Roman" panose="02020603050405020304" pitchFamily="18" charset="0"/>
                  </a:rPr>
                  <a:t>Оленекский</a:t>
                </a:r>
                <a:endParaRPr lang="ru-RU" sz="1050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875133" y="2517338"/>
              <a:ext cx="2037257" cy="2145002"/>
            </a:xfrm>
            <a:prstGeom prst="line">
              <a:avLst/>
            </a:prstGeom>
            <a:ln w="9525">
              <a:solidFill>
                <a:srgbClr val="F67B28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H="1">
              <a:off x="1153625" y="2517338"/>
              <a:ext cx="1728000" cy="0"/>
            </a:xfrm>
            <a:prstGeom prst="line">
              <a:avLst/>
            </a:prstGeom>
            <a:ln w="9525">
              <a:solidFill>
                <a:srgbClr val="F67B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Прямоугольник 120"/>
          <p:cNvSpPr/>
          <p:nvPr/>
        </p:nvSpPr>
        <p:spPr>
          <a:xfrm>
            <a:off x="8656035" y="1222312"/>
            <a:ext cx="3081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ПОТРЕБНОСТЬ В КВАЛИФИКАЦИЯХ</a:t>
            </a:r>
          </a:p>
        </p:txBody>
      </p:sp>
      <p:grpSp>
        <p:nvGrpSpPr>
          <p:cNvPr id="127" name="Группа 126"/>
          <p:cNvGrpSpPr/>
          <p:nvPr/>
        </p:nvGrpSpPr>
        <p:grpSpPr>
          <a:xfrm>
            <a:off x="8779130" y="2075394"/>
            <a:ext cx="3081918" cy="1637951"/>
            <a:chOff x="8847040" y="2016440"/>
            <a:chExt cx="3081918" cy="1637951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9622346" y="2024387"/>
              <a:ext cx="684000" cy="612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r>
                <a:rPr lang="ru-RU" sz="2000" b="1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rPr>
                <a:t>9</a:t>
              </a: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652" y="2026561"/>
              <a:ext cx="612000" cy="612000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694" y="3037396"/>
              <a:ext cx="612000" cy="612000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40" y="3038575"/>
              <a:ext cx="612000" cy="612000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040" y="2016440"/>
              <a:ext cx="612000" cy="612000"/>
            </a:xfrm>
            <a:prstGeom prst="rect">
              <a:avLst/>
            </a:prstGeom>
          </p:spPr>
        </p:pic>
        <p:sp>
          <p:nvSpPr>
            <p:cNvPr id="124" name="Прямоугольник 123"/>
            <p:cNvSpPr/>
            <p:nvPr/>
          </p:nvSpPr>
          <p:spPr>
            <a:xfrm>
              <a:off x="9622346" y="3042391"/>
              <a:ext cx="684000" cy="612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r>
                <a:rPr lang="ru-RU" sz="2000" b="1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rPr>
                <a:t>92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1244958" y="2016440"/>
              <a:ext cx="684000" cy="612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r>
                <a:rPr lang="ru-RU" sz="2000" b="1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rPr>
                <a:t>296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1235042" y="3030699"/>
              <a:ext cx="684000" cy="612000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r>
                <a:rPr lang="ru-RU" sz="2000" b="1" dirty="0">
                  <a:solidFill>
                    <a:srgbClr val="767171"/>
                  </a:solidFill>
                  <a:latin typeface="Proxima Nova Lt" panose="02000506030000020004" pitchFamily="2" charset="0"/>
                  <a:cs typeface="Times New Roman" panose="02020603050405020304" pitchFamily="18" charset="0"/>
                </a:rPr>
                <a:t>229</a:t>
              </a: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2C9D381-1C18-443C-A142-0765A6D66768}"/>
              </a:ext>
            </a:extLst>
          </p:cNvPr>
          <p:cNvSpPr/>
          <p:nvPr/>
        </p:nvSpPr>
        <p:spPr>
          <a:xfrm>
            <a:off x="8622577" y="3743639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</a:rPr>
              <a:t>Бетонщик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1F678799-3052-4E1C-AED2-1EC1DB978FEB}"/>
              </a:ext>
            </a:extLst>
          </p:cNvPr>
          <p:cNvSpPr/>
          <p:nvPr/>
        </p:nvSpPr>
        <p:spPr>
          <a:xfrm>
            <a:off x="10359504" y="3759602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</a:rPr>
              <a:t>Каменщик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4AFC501-DAAD-4BDD-9A25-51D7BE51E43F}"/>
              </a:ext>
            </a:extLst>
          </p:cNvPr>
          <p:cNvSpPr/>
          <p:nvPr/>
        </p:nvSpPr>
        <p:spPr>
          <a:xfrm>
            <a:off x="10080010" y="2745343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</a:rPr>
              <a:t>Штукатур, Маляр</a:t>
            </a:r>
            <a:endParaRPr lang="ru-RU" dirty="0">
              <a:latin typeface="Proxima Nova Lt" panose="02000506030000020004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1AEA218-E5B5-4440-8CD6-0A679B77CEA0}"/>
              </a:ext>
            </a:extLst>
          </p:cNvPr>
          <p:cNvSpPr/>
          <p:nvPr/>
        </p:nvSpPr>
        <p:spPr>
          <a:xfrm>
            <a:off x="8567903" y="2729451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</a:rPr>
              <a:t>Сварщик</a:t>
            </a:r>
            <a:endParaRPr lang="ru-RU" dirty="0">
              <a:latin typeface="Proxima Nova L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6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938" y="0"/>
            <a:ext cx="9270275" cy="101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РЕЗУЛЬТАТ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525550" y="1752827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/>
              <a:t>Уменьшение числа безработных в районах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45689" y="1752827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/>
              <a:t>Повышение качества строительства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445689" y="3958236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err="1"/>
              <a:t>Профориентационные</a:t>
            </a:r>
            <a:r>
              <a:rPr lang="ru-RU" sz="1800" dirty="0"/>
              <a:t> работы со старшеклассниками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602338" y="4022244"/>
            <a:ext cx="2880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24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/>
              <a:t>Минимизация отставания от графика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50" y="1535993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1571163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50" y="4003956"/>
            <a:ext cx="1080000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32" y="400395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768" y="444651"/>
            <a:ext cx="10708229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ПЕРЕЧЕНЬ ПОРУЧЕНИЙ ПРЕДСЕДАТЕЛЯ ПРАВИТЕЛЬСТВА РЕСПУБЛИКИ САХА (ЯКУТИЯ) А.В. ТАРАСЕНКО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ОТ 04 ДЕКАБРЯ 2020 ГОДА № ПП-112-П1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Proxima Nova Lt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5375" b="65980"/>
          <a:stretch/>
        </p:blipFill>
        <p:spPr>
          <a:xfrm>
            <a:off x="1096625" y="2235706"/>
            <a:ext cx="1183024" cy="1181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920D1-6B29-4D9B-B8F1-F11D25653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06" y="2235706"/>
            <a:ext cx="1489891" cy="1181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71" y="2235706"/>
            <a:ext cx="6026213" cy="33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938" y="0"/>
            <a:ext cx="9270275" cy="101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ЦЕЛЬ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938" y="2168525"/>
            <a:ext cx="5580062" cy="278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67B28"/>
                </a:solidFill>
                <a:latin typeface="Proxima Nova Lt" panose="02000506030000020004" pitchFamily="2" charset="0"/>
              </a:rPr>
              <a:t> </a:t>
            </a:r>
            <a:r>
              <a:rPr lang="ru-RU" sz="2400" b="1" dirty="0">
                <a:solidFill>
                  <a:srgbClr val="767171"/>
                </a:solidFill>
                <a:latin typeface="Proxima Nova Lt" panose="02000506030000020004" pitchFamily="2" charset="0"/>
              </a:rPr>
              <a:t>обучить</a:t>
            </a:r>
            <a:r>
              <a:rPr lang="ru-RU" sz="2400" dirty="0">
                <a:solidFill>
                  <a:srgbClr val="767171"/>
                </a:solidFill>
                <a:latin typeface="Proxima Nova Lt" panose="02000506030000020004" pitchFamily="2" charset="0"/>
              </a:rPr>
              <a:t> местное население в муниципальных образованиях рабочим профессиям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67B28"/>
                </a:solidFill>
                <a:latin typeface="Proxima Nova Lt" panose="02000506030000020004" pitchFamily="2" charset="0"/>
              </a:rPr>
              <a:t> </a:t>
            </a:r>
            <a:r>
              <a:rPr lang="ru-RU" sz="2400" dirty="0">
                <a:solidFill>
                  <a:srgbClr val="767171"/>
                </a:solidFill>
                <a:latin typeface="Proxima Nova Lt" panose="02000506030000020004" pitchFamily="2" charset="0"/>
              </a:rPr>
              <a:t>провести </a:t>
            </a:r>
            <a:r>
              <a:rPr lang="ru-RU" sz="2400" b="1" dirty="0" err="1">
                <a:solidFill>
                  <a:srgbClr val="767171"/>
                </a:solidFill>
                <a:latin typeface="Proxima Nova Lt" panose="02000506030000020004" pitchFamily="2" charset="0"/>
              </a:rPr>
              <a:t>профориентационные</a:t>
            </a:r>
            <a:r>
              <a:rPr lang="ru-RU" sz="2400" b="1" dirty="0">
                <a:solidFill>
                  <a:srgbClr val="767171"/>
                </a:solidFill>
                <a:latin typeface="Proxima Nova Lt" panose="02000506030000020004" pitchFamily="2" charset="0"/>
              </a:rPr>
              <a:t> работы</a:t>
            </a:r>
            <a:r>
              <a:rPr lang="ru-RU" sz="2400" dirty="0">
                <a:solidFill>
                  <a:srgbClr val="767171"/>
                </a:solidFill>
                <a:latin typeface="Proxima Nova Lt" panose="02000506030000020004" pitchFamily="2" charset="0"/>
              </a:rPr>
              <a:t> со старшеклассниками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54" y="705104"/>
            <a:ext cx="5915420" cy="5443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0" y="1912492"/>
            <a:ext cx="2871441" cy="28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b="181"/>
          <a:stretch/>
        </p:blipFill>
        <p:spPr>
          <a:xfrm flipH="1">
            <a:off x="0" y="9143"/>
            <a:ext cx="12192000" cy="683971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Proxima Nova Lt" panose="02000506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865" y="2109964"/>
            <a:ext cx="3101021" cy="9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ФОРМА</a:t>
            </a:r>
            <a:endParaRPr lang="ru-RU" sz="3200" dirty="0">
              <a:solidFill>
                <a:srgbClr val="F67B28"/>
              </a:solidFill>
              <a:latin typeface="Proxima Nova Lt" panose="0200050603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879059" y="519678"/>
            <a:ext cx="712435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defRPr sz="2400"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Теоретическое обучение: </a:t>
            </a:r>
            <a:r>
              <a:rPr lang="ru-RU" sz="2000" dirty="0">
                <a:solidFill>
                  <a:schemeClr val="bg1"/>
                </a:solidFill>
              </a:rPr>
              <a:t>на образовательной платформе АНО ДПО «Центр опережающей профессиональной подготовки Республики Саха (Якутия)»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765935" y="2731166"/>
            <a:ext cx="642606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defRPr sz="2400"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Практическое обучение: </a:t>
            </a:r>
            <a:r>
              <a:rPr lang="ru-RU" sz="2000" dirty="0">
                <a:solidFill>
                  <a:schemeClr val="bg1"/>
                </a:solidFill>
              </a:rPr>
              <a:t>в населенный пункт направляется специально оборудованная необходимыми материалами (инвентарями) машина (автобус) для проведения практики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882081" y="5337132"/>
            <a:ext cx="730991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defRPr sz="2400"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Сдача квалификационного экзамена</a:t>
            </a:r>
            <a:r>
              <a:rPr lang="ru-RU" sz="2000" dirty="0">
                <a:solidFill>
                  <a:schemeClr val="bg1"/>
                </a:solidFill>
              </a:rPr>
              <a:t>: на базе профессиональных образовательных организаций и на базе предприятий</a:t>
            </a:r>
          </a:p>
          <a:p>
            <a:pPr algn="l">
              <a:lnSpc>
                <a:spcPct val="100000"/>
              </a:lnSpc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2344" y="3100498"/>
            <a:ext cx="2786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обучения слушателей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908" flipH="1">
            <a:off x="2936321" y="25441"/>
            <a:ext cx="2287895" cy="6858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424902" y="990183"/>
            <a:ext cx="800343" cy="4744162"/>
            <a:chOff x="4424902" y="990183"/>
            <a:chExt cx="800343" cy="4744162"/>
          </a:xfrm>
        </p:grpSpPr>
        <p:sp>
          <p:nvSpPr>
            <p:cNvPr id="11" name="Прямоугольник 10"/>
            <p:cNvSpPr/>
            <p:nvPr/>
          </p:nvSpPr>
          <p:spPr>
            <a:xfrm rot="19788635">
              <a:off x="4479528" y="990183"/>
              <a:ext cx="144000" cy="144000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081245" y="3310441"/>
              <a:ext cx="144000" cy="144000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 rot="1877697">
              <a:off x="4424902" y="5590345"/>
              <a:ext cx="144000" cy="144000"/>
            </a:xfrm>
            <a:prstGeom prst="rect">
              <a:avLst/>
            </a:prstGeom>
            <a:solidFill>
              <a:srgbClr val="F67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0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63" y="765175"/>
            <a:ext cx="5715000" cy="5715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692563" y="1124460"/>
            <a:ext cx="4438823" cy="766813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Сфера строительства</a:t>
            </a:r>
          </a:p>
        </p:txBody>
      </p:sp>
      <p:sp>
        <p:nvSpPr>
          <p:cNvPr id="26" name="Объект 9"/>
          <p:cNvSpPr txBox="1">
            <a:spLocks/>
          </p:cNvSpPr>
          <p:nvPr/>
        </p:nvSpPr>
        <p:spPr>
          <a:xfrm>
            <a:off x="999233" y="2507514"/>
            <a:ext cx="4581676" cy="32361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F67B28"/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Бетонщик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Каменщик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Штукатур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Маляр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Сварщик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0718" y="1124460"/>
            <a:ext cx="936000" cy="934466"/>
            <a:chOff x="640718" y="1124460"/>
            <a:chExt cx="936000" cy="934466"/>
          </a:xfrm>
        </p:grpSpPr>
        <p:sp>
          <p:nvSpPr>
            <p:cNvPr id="7" name="Овал 6"/>
            <p:cNvSpPr/>
            <p:nvPr/>
          </p:nvSpPr>
          <p:spPr>
            <a:xfrm>
              <a:off x="640718" y="1124460"/>
              <a:ext cx="936000" cy="93446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63" y="1239538"/>
              <a:ext cx="704310" cy="704310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10441"/>
          <a:stretch/>
        </p:blipFill>
        <p:spPr>
          <a:xfrm>
            <a:off x="0" y="-1"/>
            <a:ext cx="12192000" cy="68397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2" y="0"/>
            <a:ext cx="12192001" cy="6806412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Proxima Nova Lt" panose="0200050603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73020" y="1790899"/>
            <a:ext cx="3205209" cy="302799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68481" y="1790899"/>
            <a:ext cx="3150500" cy="3027990"/>
          </a:xfrm>
          <a:prstGeom prst="rect">
            <a:avLst/>
          </a:prstGeom>
          <a:solidFill>
            <a:srgbClr val="FFF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3366" y="385598"/>
            <a:ext cx="11078633" cy="101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bg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СТОИМОСТЬ ОБУЧЕНИЯ 7000 РУБ.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96444" y="2208578"/>
            <a:ext cx="1294574" cy="59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93880" y="2208578"/>
            <a:ext cx="176348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F67B28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68481" y="3165166"/>
            <a:ext cx="3346704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76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Теория на платформе</a:t>
            </a:r>
          </a:p>
          <a:p>
            <a:pPr marL="361950" indent="-276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Практика на ПОО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31526" y="3165166"/>
            <a:ext cx="3531674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6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Практика на предприятии</a:t>
            </a:r>
          </a:p>
          <a:p>
            <a:pPr marL="457200" indent="-27622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Квалификационный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4052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7" y="2569282"/>
            <a:ext cx="2537382" cy="978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938" y="208953"/>
            <a:ext cx="10923206" cy="73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ah-RU" sz="32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ПОДГОТОВЛЕНО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 ОБОРУДОВАНИЕ</a:t>
            </a:r>
            <a:endParaRPr lang="ru-RU" sz="3200" dirty="0">
              <a:solidFill>
                <a:srgbClr val="F67B28"/>
              </a:solidFill>
              <a:latin typeface="Proxima Nova Lt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70" y="3813948"/>
            <a:ext cx="3992254" cy="2384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4" y="4258341"/>
            <a:ext cx="1364021" cy="1746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6" y="4301891"/>
            <a:ext cx="1813149" cy="1896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811" y="4301891"/>
            <a:ext cx="1308572" cy="2018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5803" y="2372852"/>
            <a:ext cx="4806343" cy="24183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5938" y="1140539"/>
            <a:ext cx="10923206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Обустройство учебных мест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Proxima Nova Lt" panose="0200050603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Инструменты и расходные материалы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Proxima Nova Lt" panose="0200050603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Экипировка обучающихся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Proxima Nova Lt" panose="0200050603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4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29" y="369209"/>
            <a:ext cx="9673556" cy="63705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938" y="0"/>
            <a:ext cx="9270275" cy="101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ДОРОЖНАЯ КАРТА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7" name="Объект 9"/>
          <p:cNvSpPr txBox="1">
            <a:spLocks/>
          </p:cNvSpPr>
          <p:nvPr/>
        </p:nvSpPr>
        <p:spPr>
          <a:xfrm>
            <a:off x="2542011" y="1645408"/>
            <a:ext cx="1431547" cy="41145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rgbClr val="767171"/>
                </a:solidFill>
              </a:rPr>
              <a:t>1 МАРТА</a:t>
            </a:r>
          </a:p>
        </p:txBody>
      </p:sp>
      <p:sp>
        <p:nvSpPr>
          <p:cNvPr id="8" name="Объект 9"/>
          <p:cNvSpPr txBox="1">
            <a:spLocks/>
          </p:cNvSpPr>
          <p:nvPr/>
        </p:nvSpPr>
        <p:spPr>
          <a:xfrm>
            <a:off x="5584269" y="1635154"/>
            <a:ext cx="1431547" cy="41145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rgbClr val="767171"/>
                </a:solidFill>
              </a:rPr>
              <a:t> АПРЕЛЬ</a:t>
            </a:r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7802227" y="1593017"/>
            <a:ext cx="1431547" cy="46166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rgbClr val="767171"/>
                </a:solidFill>
              </a:rPr>
              <a:t>МАЙ</a:t>
            </a: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677219" y="3211523"/>
            <a:ext cx="1296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практика</a:t>
            </a: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7955954" y="3250837"/>
            <a:ext cx="1296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экзамен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5938" y="2487699"/>
            <a:ext cx="1587182" cy="59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ПОТОК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937" y="4507460"/>
            <a:ext cx="208419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ПОТОК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600135" y="2338443"/>
            <a:ext cx="1110101" cy="997600"/>
            <a:chOff x="3326586" y="2880676"/>
            <a:chExt cx="1110101" cy="9976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786" y="2973375"/>
              <a:ext cx="904901" cy="904901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3326586" y="2880676"/>
              <a:ext cx="410400" cy="410400"/>
              <a:chOff x="2553483" y="3130950"/>
              <a:chExt cx="410400" cy="4104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53483" y="3130950"/>
                <a:ext cx="410400" cy="41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483" y="3134030"/>
                <a:ext cx="408577" cy="40732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3546311" y="4267998"/>
            <a:ext cx="1110101" cy="997600"/>
            <a:chOff x="3326586" y="2880676"/>
            <a:chExt cx="1110101" cy="9976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786" y="2973375"/>
              <a:ext cx="904901" cy="904901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3326586" y="2880676"/>
              <a:ext cx="410400" cy="410400"/>
              <a:chOff x="2553483" y="3130950"/>
              <a:chExt cx="410400" cy="410400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553483" y="3130950"/>
                <a:ext cx="410400" cy="410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483" y="3134030"/>
                <a:ext cx="408577" cy="407320"/>
              </a:xfrm>
              <a:prstGeom prst="rect">
                <a:avLst/>
              </a:prstGeom>
            </p:spPr>
          </p:pic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75" y="2469979"/>
            <a:ext cx="903600" cy="903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0" y="4361195"/>
            <a:ext cx="903600" cy="90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74" y="2431792"/>
            <a:ext cx="903600" cy="9036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66" y="4456857"/>
            <a:ext cx="903600" cy="903600"/>
          </a:xfrm>
          <a:prstGeom prst="rect">
            <a:avLst/>
          </a:prstGeom>
        </p:spPr>
      </p:pic>
      <p:sp>
        <p:nvSpPr>
          <p:cNvPr id="31" name="Объект 9"/>
          <p:cNvSpPr txBox="1">
            <a:spLocks/>
          </p:cNvSpPr>
          <p:nvPr/>
        </p:nvSpPr>
        <p:spPr>
          <a:xfrm>
            <a:off x="5745019" y="5264795"/>
            <a:ext cx="1296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практика</a:t>
            </a:r>
          </a:p>
        </p:txBody>
      </p:sp>
      <p:sp>
        <p:nvSpPr>
          <p:cNvPr id="32" name="Объект 9"/>
          <p:cNvSpPr txBox="1">
            <a:spLocks/>
          </p:cNvSpPr>
          <p:nvPr/>
        </p:nvSpPr>
        <p:spPr>
          <a:xfrm>
            <a:off x="7976466" y="5322664"/>
            <a:ext cx="129600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экзамен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947883" y="3718875"/>
            <a:ext cx="10329365" cy="393192"/>
          </a:xfrm>
          <a:prstGeom prst="rightArrow">
            <a:avLst>
              <a:gd name="adj1" fmla="val 54651"/>
              <a:gd name="adj2" fmla="val 5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9"/>
          <p:cNvSpPr txBox="1">
            <a:spLocks/>
          </p:cNvSpPr>
          <p:nvPr/>
        </p:nvSpPr>
        <p:spPr>
          <a:xfrm>
            <a:off x="2609785" y="3276525"/>
            <a:ext cx="1296000" cy="4296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теория</a:t>
            </a:r>
          </a:p>
        </p:txBody>
      </p:sp>
      <p:sp>
        <p:nvSpPr>
          <p:cNvPr id="36" name="Объект 9"/>
          <p:cNvSpPr txBox="1">
            <a:spLocks/>
          </p:cNvSpPr>
          <p:nvPr/>
        </p:nvSpPr>
        <p:spPr>
          <a:xfrm>
            <a:off x="3521286" y="5368138"/>
            <a:ext cx="1296000" cy="4296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>
                <a:solidFill>
                  <a:srgbClr val="767171"/>
                </a:solidFill>
              </a:rPr>
              <a:t>теория</a:t>
            </a:r>
          </a:p>
        </p:txBody>
      </p:sp>
      <p:sp>
        <p:nvSpPr>
          <p:cNvPr id="33" name="Объект 9">
            <a:extLst>
              <a:ext uri="{FF2B5EF4-FFF2-40B4-BE49-F238E27FC236}">
                <a16:creationId xmlns:a16="http://schemas.microsoft.com/office/drawing/2014/main" id="{34B9B7D5-E993-4285-A8C1-98B3D5A3AF02}"/>
              </a:ext>
            </a:extLst>
          </p:cNvPr>
          <p:cNvSpPr txBox="1">
            <a:spLocks/>
          </p:cNvSpPr>
          <p:nvPr/>
        </p:nvSpPr>
        <p:spPr>
          <a:xfrm>
            <a:off x="3546311" y="3732224"/>
            <a:ext cx="1431547" cy="41145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320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b="1" dirty="0">
                <a:solidFill>
                  <a:srgbClr val="767171"/>
                </a:solidFill>
              </a:rPr>
              <a:t>15 МАРТА</a:t>
            </a:r>
          </a:p>
        </p:txBody>
      </p:sp>
    </p:spTree>
    <p:extLst>
      <p:ext uri="{BB962C8B-B14F-4D97-AF65-F5344CB8AC3E}">
        <p14:creationId xmlns:p14="http://schemas.microsoft.com/office/powerpoint/2010/main" val="258530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22" y="368633"/>
            <a:ext cx="9673556" cy="63705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5938" y="0"/>
            <a:ext cx="113438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ОБЪЕКТЫ В ГОРНОМ РАЙОНЕ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94571" y="6300216"/>
            <a:ext cx="440352" cy="4389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6000" y="3191256"/>
            <a:ext cx="2700000" cy="89748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2 многоквартирных дома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9478" y="3191256"/>
            <a:ext cx="2700000" cy="199339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Универсальный стрелковый комплекс с интернатом на 50 мест в </a:t>
            </a:r>
            <a:r>
              <a:rPr lang="ru-RU" sz="1600" b="1" dirty="0" err="1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с.Бердигестях</a:t>
            </a:r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 Горного улуса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328" y="4662204"/>
            <a:ext cx="1581151" cy="7169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СМУ СЭТТЭ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0294" y="4662204"/>
            <a:ext cx="1774064" cy="7169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АЭБ КАПИТАЛ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3352" y="4629673"/>
            <a:ext cx="1774064" cy="7169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ИСК СОЮЗ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440325" y="4662204"/>
            <a:ext cx="1774064" cy="71696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ru-RU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АЭБ Капитал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3191256"/>
            <a:ext cx="2700000" cy="1993392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Стадион на 1000 мест в </a:t>
            </a:r>
            <a:r>
              <a:rPr lang="ru-RU" sz="1600" b="1" dirty="0" err="1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с.Бердигестях</a:t>
            </a:r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 Горного улуса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96000" y="3191256"/>
            <a:ext cx="2880062" cy="64633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/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Многофункциональный спортивный зал в </a:t>
            </a:r>
            <a:r>
              <a:rPr lang="ru-RU" sz="1600" b="1" dirty="0" err="1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с.Бердигестях</a:t>
            </a:r>
            <a:r>
              <a:rPr lang="ru-RU" sz="1600" b="1" dirty="0">
                <a:solidFill>
                  <a:srgbClr val="767171"/>
                </a:solidFill>
                <a:latin typeface="Proxima Nova Lt" panose="02000506030000020004" pitchFamily="2" charset="0"/>
                <a:cs typeface="Times New Roman" panose="02020603050405020304" pitchFamily="18" charset="0"/>
              </a:rPr>
              <a:t> Горного улуса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75" y="1907364"/>
            <a:ext cx="1121903" cy="11219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22" y="1906067"/>
            <a:ext cx="1123200" cy="1123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644" y="1906067"/>
            <a:ext cx="1123200" cy="11232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184400" y="1906067"/>
            <a:ext cx="1123200" cy="1142701"/>
            <a:chOff x="4902661" y="1805483"/>
            <a:chExt cx="1123200" cy="1142701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661" y="1824984"/>
              <a:ext cx="1123200" cy="1123200"/>
            </a:xfrm>
            <a:prstGeom prst="rect">
              <a:avLst/>
            </a:prstGeom>
          </p:spPr>
        </p:pic>
        <p:sp>
          <p:nvSpPr>
            <p:cNvPr id="24" name="Овал 23"/>
            <p:cNvSpPr/>
            <p:nvPr/>
          </p:nvSpPr>
          <p:spPr>
            <a:xfrm>
              <a:off x="5206242" y="1852416"/>
              <a:ext cx="508735" cy="508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058" y="1805483"/>
              <a:ext cx="581101" cy="581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132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</TotalTime>
  <Words>348</Words>
  <Application>Microsoft Office PowerPoint</Application>
  <PresentationFormat>Широкоэкранный</PresentationFormat>
  <Paragraphs>98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Proxima Nova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210</cp:revision>
  <dcterms:created xsi:type="dcterms:W3CDTF">2020-12-09T01:20:18Z</dcterms:created>
  <dcterms:modified xsi:type="dcterms:W3CDTF">2021-03-24T05:52:23Z</dcterms:modified>
</cp:coreProperties>
</file>