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10"/>
  </p:notesMasterIdLst>
  <p:sldIdLst>
    <p:sldId id="278" r:id="rId2"/>
    <p:sldId id="322" r:id="rId3"/>
    <p:sldId id="331" r:id="rId4"/>
    <p:sldId id="332" r:id="rId5"/>
    <p:sldId id="334" r:id="rId6"/>
    <p:sldId id="335" r:id="rId7"/>
    <p:sldId id="326" r:id="rId8"/>
    <p:sldId id="325" r:id="rId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2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22"/>
    <a:srgbClr val="E9EDF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56" autoAdjust="0"/>
    <p:restoredTop sz="91879" autoAdjust="0"/>
  </p:normalViewPr>
  <p:slideViewPr>
    <p:cSldViewPr snapToGrid="0" showGuides="1">
      <p:cViewPr varScale="1">
        <p:scale>
          <a:sx n="99" d="100"/>
          <a:sy n="99" d="100"/>
        </p:scale>
        <p:origin x="1470" y="72"/>
      </p:cViewPr>
      <p:guideLst>
        <p:guide orient="horz" pos="1842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defRPr sz="1200"/>
            </a:lvl1pPr>
          </a:lstStyle>
          <a:p>
            <a:fld id="{2E06A056-CFE7-45E9-8452-B2170F9EA23A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6" rIns="90992" bIns="4549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0992" tIns="45496" rIns="90992" bIns="4549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8055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8055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/>
            </a:lvl1pPr>
          </a:lstStyle>
          <a:p>
            <a:fld id="{0A90873D-93BD-4616-8B33-FDA2B9B2CB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038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0873D-93BD-4616-8B33-FDA2B9B2CB7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578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0873D-93BD-4616-8B33-FDA2B9B2CB7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308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79"/>
            <a:ext cx="1036320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427E5-BA6A-4955-AE06-4218A7F8B67E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14" b="0" i="0">
                <a:solidFill>
                  <a:srgbClr val="80A7B8"/>
                </a:solidFill>
                <a:latin typeface="Calibri"/>
                <a:cs typeface="Calibri"/>
              </a:defRPr>
            </a:lvl1pPr>
          </a:lstStyle>
          <a:p>
            <a:fld id="{BE0EC2D9-0B2C-48F3-A311-DAB448F4E8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716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18218" y="523404"/>
            <a:ext cx="5520428" cy="348878"/>
          </a:xfrm>
        </p:spPr>
        <p:txBody>
          <a:bodyPr lIns="0" tIns="0" rIns="0" bIns="0"/>
          <a:lstStyle>
            <a:lvl1pPr>
              <a:defRPr sz="2267" b="1" i="0">
                <a:solidFill>
                  <a:srgbClr val="233644"/>
                </a:solidFill>
                <a:latin typeface="Tahoma"/>
                <a:cs typeface="Tahoma"/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427E5-BA6A-4955-AE06-4218A7F8B67E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14" b="0" i="0">
                <a:solidFill>
                  <a:srgbClr val="80A7B8"/>
                </a:solidFill>
                <a:latin typeface="Calibri"/>
                <a:cs typeface="Calibri"/>
              </a:defRPr>
            </a:lvl1pPr>
          </a:lstStyle>
          <a:p>
            <a:fld id="{BE0EC2D9-0B2C-48F3-A311-DAB448F4E8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20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18218" y="523404"/>
            <a:ext cx="5520428" cy="348878"/>
          </a:xfrm>
        </p:spPr>
        <p:txBody>
          <a:bodyPr lIns="0" tIns="0" rIns="0" bIns="0"/>
          <a:lstStyle>
            <a:lvl1pPr>
              <a:defRPr sz="2267" b="1" i="0">
                <a:solidFill>
                  <a:srgbClr val="233644"/>
                </a:solidFill>
                <a:latin typeface="Tahoma"/>
                <a:cs typeface="Tahoma"/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1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427E5-BA6A-4955-AE06-4218A7F8B67E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14" b="0" i="0">
                <a:solidFill>
                  <a:srgbClr val="80A7B8"/>
                </a:solidFill>
                <a:latin typeface="Calibri"/>
                <a:cs typeface="Calibri"/>
              </a:defRPr>
            </a:lvl1pPr>
          </a:lstStyle>
          <a:p>
            <a:fld id="{BE0EC2D9-0B2C-48F3-A311-DAB448F4E8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040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Только 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07" y="0"/>
            <a:ext cx="12189828" cy="6852817"/>
          </a:xfrm>
          <a:custGeom>
            <a:avLst/>
            <a:gdLst/>
            <a:ahLst/>
            <a:cxnLst/>
            <a:rect l="l" t="t" r="r" b="b"/>
            <a:pathLst>
              <a:path w="10691495" h="7557134">
                <a:moveTo>
                  <a:pt x="0" y="0"/>
                </a:moveTo>
                <a:lnTo>
                  <a:pt x="10691205" y="0"/>
                </a:lnTo>
                <a:lnTo>
                  <a:pt x="10691205" y="7556824"/>
                </a:lnTo>
                <a:lnTo>
                  <a:pt x="0" y="7556824"/>
                </a:lnTo>
                <a:lnTo>
                  <a:pt x="0" y="0"/>
                </a:lnTo>
                <a:close/>
              </a:path>
            </a:pathLst>
          </a:custGeom>
          <a:solidFill>
            <a:srgbClr val="FCFBF9"/>
          </a:solidFill>
        </p:spPr>
        <p:txBody>
          <a:bodyPr wrap="square" lIns="0" tIns="0" rIns="0" bIns="0" rtlCol="0"/>
          <a:lstStyle/>
          <a:p>
            <a:endParaRPr sz="1632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979628" y="936356"/>
            <a:ext cx="10232272" cy="49865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18218" y="523404"/>
            <a:ext cx="5520428" cy="348878"/>
          </a:xfrm>
        </p:spPr>
        <p:txBody>
          <a:bodyPr lIns="0" tIns="0" rIns="0" bIns="0"/>
          <a:lstStyle>
            <a:lvl1pPr>
              <a:defRPr sz="2267" b="1" i="0">
                <a:solidFill>
                  <a:srgbClr val="233644"/>
                </a:solidFill>
                <a:latin typeface="Tahoma"/>
                <a:cs typeface="Tahoma"/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427E5-BA6A-4955-AE06-4218A7F8B67E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14" b="0" i="0">
                <a:solidFill>
                  <a:srgbClr val="80A7B8"/>
                </a:solidFill>
                <a:latin typeface="Calibri"/>
                <a:cs typeface="Calibri"/>
              </a:defRPr>
            </a:lvl1pPr>
          </a:lstStyle>
          <a:p>
            <a:fld id="{BE0EC2D9-0B2C-48F3-A311-DAB448F4E8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159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0403" cy="68554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2190552" cy="6855696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0" y="0"/>
                </a:moveTo>
                <a:lnTo>
                  <a:pt x="0" y="0"/>
                </a:lnTo>
                <a:lnTo>
                  <a:pt x="0" y="7560000"/>
                </a:lnTo>
                <a:lnTo>
                  <a:pt x="10692000" y="7560000"/>
                </a:lnTo>
                <a:lnTo>
                  <a:pt x="10692000" y="0"/>
                </a:lnTo>
                <a:close/>
              </a:path>
            </a:pathLst>
          </a:custGeom>
          <a:solidFill>
            <a:srgbClr val="FCFBF9"/>
          </a:solidFill>
        </p:spPr>
        <p:txBody>
          <a:bodyPr wrap="square" lIns="0" tIns="0" rIns="0" bIns="0" rtlCol="0"/>
          <a:lstStyle/>
          <a:p>
            <a:endParaRPr sz="1632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441352" y="728705"/>
            <a:ext cx="10961123" cy="61267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427E5-BA6A-4955-AE06-4218A7F8B67E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14" b="0" i="0">
                <a:solidFill>
                  <a:srgbClr val="80A7B8"/>
                </a:solidFill>
                <a:latin typeface="Calibri"/>
                <a:cs typeface="Calibri"/>
              </a:defRPr>
            </a:lvl1pPr>
          </a:lstStyle>
          <a:p>
            <a:fld id="{BE0EC2D9-0B2C-48F3-A311-DAB448F4E8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794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0552" cy="6855696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0" y="0"/>
                </a:moveTo>
                <a:lnTo>
                  <a:pt x="0" y="0"/>
                </a:lnTo>
                <a:lnTo>
                  <a:pt x="0" y="7560000"/>
                </a:lnTo>
                <a:lnTo>
                  <a:pt x="10692000" y="7560000"/>
                </a:lnTo>
                <a:lnTo>
                  <a:pt x="10692000" y="0"/>
                </a:lnTo>
                <a:close/>
              </a:path>
            </a:pathLst>
          </a:custGeom>
          <a:solidFill>
            <a:srgbClr val="FCFBF9"/>
          </a:solidFill>
        </p:spPr>
        <p:txBody>
          <a:bodyPr wrap="square" lIns="0" tIns="0" rIns="0" bIns="0" rtlCol="0"/>
          <a:lstStyle/>
          <a:p>
            <a:endParaRPr sz="1632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18218" y="523404"/>
            <a:ext cx="5520428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rgbClr val="233644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39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39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427E5-BA6A-4955-AE06-4218A7F8B67E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584474" y="6289887"/>
            <a:ext cx="257739" cy="5583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14" b="0" i="0">
                <a:solidFill>
                  <a:srgbClr val="80A7B8"/>
                </a:solidFill>
                <a:latin typeface="Calibri"/>
                <a:cs typeface="Calibri"/>
              </a:defRPr>
            </a:lvl1pPr>
          </a:lstStyle>
          <a:p>
            <a:fld id="{BE0EC2D9-0B2C-48F3-A311-DAB448F4E8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204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14589" eaLnBrk="1" hangingPunct="1">
        <a:defRPr>
          <a:latin typeface="+mn-lt"/>
          <a:ea typeface="+mn-ea"/>
          <a:cs typeface="+mn-cs"/>
        </a:defRPr>
      </a:lvl2pPr>
      <a:lvl3pPr marL="829178" eaLnBrk="1" hangingPunct="1">
        <a:defRPr>
          <a:latin typeface="+mn-lt"/>
          <a:ea typeface="+mn-ea"/>
          <a:cs typeface="+mn-cs"/>
        </a:defRPr>
      </a:lvl3pPr>
      <a:lvl4pPr marL="1243767" eaLnBrk="1" hangingPunct="1">
        <a:defRPr>
          <a:latin typeface="+mn-lt"/>
          <a:ea typeface="+mn-ea"/>
          <a:cs typeface="+mn-cs"/>
        </a:defRPr>
      </a:lvl4pPr>
      <a:lvl5pPr marL="1658356" eaLnBrk="1" hangingPunct="1">
        <a:defRPr>
          <a:latin typeface="+mn-lt"/>
          <a:ea typeface="+mn-ea"/>
          <a:cs typeface="+mn-cs"/>
        </a:defRPr>
      </a:lvl5pPr>
      <a:lvl6pPr marL="2072945" eaLnBrk="1" hangingPunct="1">
        <a:defRPr>
          <a:latin typeface="+mn-lt"/>
          <a:ea typeface="+mn-ea"/>
          <a:cs typeface="+mn-cs"/>
        </a:defRPr>
      </a:lvl6pPr>
      <a:lvl7pPr marL="2487534" eaLnBrk="1" hangingPunct="1">
        <a:defRPr>
          <a:latin typeface="+mn-lt"/>
          <a:ea typeface="+mn-ea"/>
          <a:cs typeface="+mn-cs"/>
        </a:defRPr>
      </a:lvl7pPr>
      <a:lvl8pPr marL="2902123" eaLnBrk="1" hangingPunct="1">
        <a:defRPr>
          <a:latin typeface="+mn-lt"/>
          <a:ea typeface="+mn-ea"/>
          <a:cs typeface="+mn-cs"/>
        </a:defRPr>
      </a:lvl8pPr>
      <a:lvl9pPr marL="3316712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14589" eaLnBrk="1" hangingPunct="1">
        <a:defRPr>
          <a:latin typeface="+mn-lt"/>
          <a:ea typeface="+mn-ea"/>
          <a:cs typeface="+mn-cs"/>
        </a:defRPr>
      </a:lvl2pPr>
      <a:lvl3pPr marL="829178" eaLnBrk="1" hangingPunct="1">
        <a:defRPr>
          <a:latin typeface="+mn-lt"/>
          <a:ea typeface="+mn-ea"/>
          <a:cs typeface="+mn-cs"/>
        </a:defRPr>
      </a:lvl3pPr>
      <a:lvl4pPr marL="1243767" eaLnBrk="1" hangingPunct="1">
        <a:defRPr>
          <a:latin typeface="+mn-lt"/>
          <a:ea typeface="+mn-ea"/>
          <a:cs typeface="+mn-cs"/>
        </a:defRPr>
      </a:lvl4pPr>
      <a:lvl5pPr marL="1658356" eaLnBrk="1" hangingPunct="1">
        <a:defRPr>
          <a:latin typeface="+mn-lt"/>
          <a:ea typeface="+mn-ea"/>
          <a:cs typeface="+mn-cs"/>
        </a:defRPr>
      </a:lvl5pPr>
      <a:lvl6pPr marL="2072945" eaLnBrk="1" hangingPunct="1">
        <a:defRPr>
          <a:latin typeface="+mn-lt"/>
          <a:ea typeface="+mn-ea"/>
          <a:cs typeface="+mn-cs"/>
        </a:defRPr>
      </a:lvl6pPr>
      <a:lvl7pPr marL="2487534" eaLnBrk="1" hangingPunct="1">
        <a:defRPr>
          <a:latin typeface="+mn-lt"/>
          <a:ea typeface="+mn-ea"/>
          <a:cs typeface="+mn-cs"/>
        </a:defRPr>
      </a:lvl7pPr>
      <a:lvl8pPr marL="2902123" eaLnBrk="1" hangingPunct="1">
        <a:defRPr>
          <a:latin typeface="+mn-lt"/>
          <a:ea typeface="+mn-ea"/>
          <a:cs typeface="+mn-cs"/>
        </a:defRPr>
      </a:lvl8pPr>
      <a:lvl9pPr marL="3316712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5"/>
          <p:cNvSpPr txBox="1">
            <a:spLocks/>
          </p:cNvSpPr>
          <p:nvPr/>
        </p:nvSpPr>
        <p:spPr>
          <a:xfrm>
            <a:off x="1490315" y="914029"/>
            <a:ext cx="9735994" cy="7950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eaLnBrk="1" hangingPunct="1"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ru-RU" sz="2500" b="1" kern="0" spc="-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 </a:t>
            </a:r>
            <a:r>
              <a:rPr lang="ru-RU" sz="2500" b="1" kern="0" spc="-5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ходе реализации народного проекта </a:t>
            </a:r>
            <a:endParaRPr lang="ru-RU" sz="2500" b="1" kern="0" spc="-5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12700" algn="ctr">
              <a:spcBef>
                <a:spcPts val="100"/>
              </a:spcBef>
            </a:pPr>
            <a:r>
              <a:rPr lang="ru-RU" sz="2500" b="1" kern="0" spc="-5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«Картофель – в каждый дом» </a:t>
            </a:r>
            <a:endParaRPr lang="ru-RU" sz="2500" b="1" kern="0" spc="-5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bject 35"/>
          <p:cNvSpPr txBox="1">
            <a:spLocks/>
          </p:cNvSpPr>
          <p:nvPr/>
        </p:nvSpPr>
        <p:spPr>
          <a:xfrm>
            <a:off x="5139489" y="5959433"/>
            <a:ext cx="300348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eaLnBrk="1" hangingPunct="1"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ru-RU" sz="1200" b="1" kern="0" spc="-5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Барун-Хемчикский район</a:t>
            </a:r>
            <a:endParaRPr lang="ru-RU" sz="1200" b="1" kern="0" spc="-5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27958" y="146769"/>
            <a:ext cx="817492" cy="1071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Герб Тывы — Википед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63" y="146770"/>
            <a:ext cx="1080829" cy="107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908" y="2664295"/>
            <a:ext cx="2390562" cy="31874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85" y="2968731"/>
            <a:ext cx="3716899" cy="27899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object 35"/>
          <p:cNvSpPr txBox="1">
            <a:spLocks/>
          </p:cNvSpPr>
          <p:nvPr/>
        </p:nvSpPr>
        <p:spPr>
          <a:xfrm>
            <a:off x="835263" y="5851711"/>
            <a:ext cx="2678542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eaLnBrk="1" hangingPunct="1"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ru-RU" sz="1200" b="1" kern="0" spc="-5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Улуг-Хемский район</a:t>
            </a:r>
            <a:endParaRPr lang="ru-RU" sz="1200" b="1" kern="0" spc="-5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object 35"/>
          <p:cNvSpPr txBox="1">
            <a:spLocks/>
          </p:cNvSpPr>
          <p:nvPr/>
        </p:nvSpPr>
        <p:spPr>
          <a:xfrm>
            <a:off x="9266908" y="5959433"/>
            <a:ext cx="2678542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eaLnBrk="1" hangingPunct="1"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ru-RU" sz="1200" b="1" kern="0" spc="-5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Тандинский район</a:t>
            </a:r>
            <a:endParaRPr lang="ru-RU" sz="1200" b="1" kern="0" spc="-5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650" y="1985852"/>
            <a:ext cx="3973581" cy="397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22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6"/>
          <p:cNvSpPr txBox="1"/>
          <p:nvPr/>
        </p:nvSpPr>
        <p:spPr>
          <a:xfrm>
            <a:off x="1650909" y="127041"/>
            <a:ext cx="8472036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kern="0" spc="-5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 проекте «Картофель – в каждый дом»</a:t>
            </a:r>
            <a:endParaRPr sz="2000" b="1" kern="0" spc="-5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AutoShape 6" descr="https://www.pngitem.com/pimgs/m/461-4619664_home-icon-vector-png-transparent-png.png"/>
          <p:cNvSpPr>
            <a:spLocks noChangeAspect="1" noChangeArrowheads="1"/>
          </p:cNvSpPr>
          <p:nvPr/>
        </p:nvSpPr>
        <p:spPr bwMode="auto">
          <a:xfrm>
            <a:off x="155575" y="-32324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object 97"/>
          <p:cNvSpPr txBox="1"/>
          <p:nvPr/>
        </p:nvSpPr>
        <p:spPr>
          <a:xfrm>
            <a:off x="1987474" y="745715"/>
            <a:ext cx="9846645" cy="346152"/>
          </a:xfrm>
          <a:prstGeom prst="rect">
            <a:avLst/>
          </a:prstGeom>
        </p:spPr>
        <p:txBody>
          <a:bodyPr vert="horz" wrap="square" lIns="0" tIns="38004" rIns="0" bIns="0" rtlCol="0">
            <a:spAutoFit/>
          </a:bodyPr>
          <a:lstStyle/>
          <a:p>
            <a:pPr marR="4607" algn="just">
              <a:spcBef>
                <a:spcPts val="299"/>
              </a:spcBef>
            </a:pP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социального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«Социальный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картофель» </a:t>
            </a:r>
          </a:p>
        </p:txBody>
      </p:sp>
      <p:pic>
        <p:nvPicPr>
          <p:cNvPr id="2050" name="Picture 2" descr="https://img2.freepng.ru/20180410/dxq/kisspng-family-therapy-doctor-of-psychology-clip-art-therapy-5acc4e8f0c15e6.56669751152333889504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7778" y1="14778" x2="74889" y2="11333"/>
                        <a14:foregroundMark x1="50222" y1="4333" x2="48444" y2="9333"/>
                        <a14:foregroundMark x1="32556" y1="19778" x2="48222" y2="31889"/>
                        <a14:foregroundMark x1="22667" y1="34889" x2="22111" y2="39444"/>
                        <a14:foregroundMark x1="20111" y1="50000" x2="20444" y2="60111"/>
                        <a14:foregroundMark x1="50222" y1="52667" x2="51667" y2="56889"/>
                        <a14:foregroundMark x1="35111" y1="71111" x2="34000" y2="78444"/>
                        <a14:foregroundMark x1="49889" y1="68333" x2="50778" y2="7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109" y="2425950"/>
            <a:ext cx="668995" cy="66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bject 97"/>
          <p:cNvSpPr txBox="1"/>
          <p:nvPr/>
        </p:nvSpPr>
        <p:spPr>
          <a:xfrm>
            <a:off x="4234385" y="2386457"/>
            <a:ext cx="1038478" cy="815511"/>
          </a:xfrm>
          <a:prstGeom prst="rect">
            <a:avLst/>
          </a:prstGeom>
        </p:spPr>
        <p:txBody>
          <a:bodyPr vert="horz" wrap="square" lIns="0" tIns="38004" rIns="0" bIns="0" rtlCol="0">
            <a:spAutoFit/>
          </a:bodyPr>
          <a:lstStyle/>
          <a:p>
            <a:pPr marR="4607" algn="ctr">
              <a:spcBef>
                <a:spcPts val="299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семей </a:t>
            </a:r>
          </a:p>
          <a:p>
            <a:pPr marR="4607" algn="ctr">
              <a:spcBef>
                <a:spcPts val="299"/>
              </a:spcBef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85 330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s://img2.freepng.ru/20180410/dxq/kisspng-family-therapy-doctor-of-psychology-clip-art-therapy-5acc4e8f0c15e6.5666975115233388950495.jp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3000" y1="18222" x2="73222" y2="12111"/>
                        <a14:foregroundMark x1="49333" y1="6667" x2="45778" y2="6444"/>
                        <a14:foregroundMark x1="32222" y1="19333" x2="49111" y2="26889"/>
                        <a14:foregroundMark x1="21889" y1="34222" x2="21889" y2="39333"/>
                        <a14:foregroundMark x1="17667" y1="50222" x2="22222" y2="67111"/>
                        <a14:foregroundMark x1="52444" y1="69778" x2="49667" y2="86111"/>
                        <a14:foregroundMark x1="33444" y1="71000" x2="33444" y2="81333"/>
                        <a14:foregroundMark x1="53000" y1="53889" x2="52111" y2="58556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905" y="2500289"/>
            <a:ext cx="668995" cy="66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bject 97"/>
          <p:cNvSpPr txBox="1"/>
          <p:nvPr/>
        </p:nvSpPr>
        <p:spPr>
          <a:xfrm>
            <a:off x="8911729" y="2424604"/>
            <a:ext cx="2295976" cy="653928"/>
          </a:xfrm>
          <a:prstGeom prst="rect">
            <a:avLst/>
          </a:prstGeom>
        </p:spPr>
        <p:txBody>
          <a:bodyPr vert="horz" wrap="square" lIns="0" tIns="38004" rIns="0" bIns="0" rtlCol="0">
            <a:spAutoFit/>
          </a:bodyPr>
          <a:lstStyle/>
          <a:p>
            <a:pPr marR="4607" algn="ctr">
              <a:spcBef>
                <a:spcPts val="299"/>
              </a:spcBef>
            </a:pP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30,6%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97"/>
          <p:cNvSpPr txBox="1"/>
          <p:nvPr/>
        </p:nvSpPr>
        <p:spPr>
          <a:xfrm>
            <a:off x="6196379" y="1871179"/>
            <a:ext cx="1550157" cy="1738841"/>
          </a:xfrm>
          <a:prstGeom prst="rect">
            <a:avLst/>
          </a:prstGeom>
        </p:spPr>
        <p:txBody>
          <a:bodyPr vert="horz" wrap="square" lIns="0" tIns="38004" rIns="0" bIns="0" rtlCol="0">
            <a:spAutoFit/>
          </a:bodyPr>
          <a:lstStyle/>
          <a:p>
            <a:pPr marR="4607" algn="ctr">
              <a:spcBef>
                <a:spcPts val="299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неблагополучных семей</a:t>
            </a:r>
          </a:p>
          <a:p>
            <a:pPr marR="4607" algn="ctr">
              <a:spcBef>
                <a:spcPts val="299"/>
              </a:spcBef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28 031, из них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фактически проживают по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месту регистрации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26 098</a:t>
            </a: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bject 97"/>
          <p:cNvSpPr txBox="1"/>
          <p:nvPr/>
        </p:nvSpPr>
        <p:spPr>
          <a:xfrm>
            <a:off x="5327440" y="2592447"/>
            <a:ext cx="618250" cy="507734"/>
          </a:xfrm>
          <a:prstGeom prst="rect">
            <a:avLst/>
          </a:prstGeom>
        </p:spPr>
        <p:txBody>
          <a:bodyPr vert="horz" wrap="square" lIns="0" tIns="38004" rIns="0" bIns="0" rtlCol="0">
            <a:spAutoFit/>
          </a:bodyPr>
          <a:lstStyle/>
          <a:p>
            <a:pPr marR="4607" algn="ctr">
              <a:spcBef>
                <a:spcPts val="299"/>
              </a:spcBef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</a:t>
            </a:r>
          </a:p>
          <a:p>
            <a:pPr marR="4607" algn="ctr">
              <a:spcBef>
                <a:spcPts val="299"/>
              </a:spcBef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числе: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bject 97"/>
          <p:cNvSpPr txBox="1"/>
          <p:nvPr/>
        </p:nvSpPr>
        <p:spPr>
          <a:xfrm>
            <a:off x="4526668" y="4406719"/>
            <a:ext cx="2875080" cy="1631119"/>
          </a:xfrm>
          <a:prstGeom prst="rect">
            <a:avLst/>
          </a:prstGeom>
        </p:spPr>
        <p:txBody>
          <a:bodyPr vert="horz" wrap="square" lIns="0" tIns="38004" rIns="0" bIns="0" rtlCol="0">
            <a:spAutoFit/>
          </a:bodyPr>
          <a:lstStyle/>
          <a:p>
            <a:pPr marR="4607" algn="just">
              <a:lnSpc>
                <a:spcPct val="150000"/>
              </a:lnSpc>
              <a:spcBef>
                <a:spcPts val="299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Кызыл -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4808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4607" algn="just">
              <a:lnSpc>
                <a:spcPct val="150000"/>
              </a:lnSpc>
              <a:spcBef>
                <a:spcPts val="299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Кызылский район –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4112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4607" algn="just">
              <a:lnSpc>
                <a:spcPct val="150000"/>
              </a:lnSpc>
              <a:spcBef>
                <a:spcPts val="299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Улуг-Хемский район –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3456</a:t>
            </a:r>
          </a:p>
          <a:p>
            <a:pPr marR="4607" algn="just">
              <a:lnSpc>
                <a:spcPct val="150000"/>
              </a:lnSpc>
              <a:spcBef>
                <a:spcPts val="299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Дзун-Хемчикский район –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2388</a:t>
            </a:r>
          </a:p>
        </p:txBody>
      </p:sp>
      <p:sp>
        <p:nvSpPr>
          <p:cNvPr id="19" name="object 97"/>
          <p:cNvSpPr txBox="1"/>
          <p:nvPr/>
        </p:nvSpPr>
        <p:spPr>
          <a:xfrm>
            <a:off x="2759989" y="1360501"/>
            <a:ext cx="6557266" cy="284596"/>
          </a:xfrm>
          <a:prstGeom prst="rect">
            <a:avLst/>
          </a:prstGeom>
        </p:spPr>
        <p:txBody>
          <a:bodyPr vert="horz" wrap="square" lIns="0" tIns="38004" rIns="0" bIns="0" rtlCol="0">
            <a:spAutoFit/>
          </a:bodyPr>
          <a:lstStyle/>
          <a:p>
            <a:pPr marR="4607" algn="ctr">
              <a:spcBef>
                <a:spcPts val="299"/>
              </a:spcBef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Министерства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труда 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политики РТ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bject 97"/>
          <p:cNvSpPr txBox="1"/>
          <p:nvPr/>
        </p:nvSpPr>
        <p:spPr>
          <a:xfrm>
            <a:off x="4293838" y="3892019"/>
            <a:ext cx="2971499" cy="569290"/>
          </a:xfrm>
          <a:prstGeom prst="rect">
            <a:avLst/>
          </a:prstGeom>
        </p:spPr>
        <p:txBody>
          <a:bodyPr vert="horz" wrap="square" lIns="0" tIns="38004" rIns="0" bIns="0" rtlCol="0">
            <a:spAutoFit/>
          </a:bodyPr>
          <a:lstStyle/>
          <a:p>
            <a:pPr marR="4607" algn="ctr">
              <a:spcBef>
                <a:spcPts val="299"/>
              </a:spcBef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Наибольшее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R="4607" algn="ctr">
              <a:spcBef>
                <a:spcPts val="299"/>
              </a:spcBef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неблагополучных семей: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109" y="4564901"/>
            <a:ext cx="1115728" cy="111572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28834">
            <a:off x="8729508" y="2616312"/>
            <a:ext cx="440481" cy="44048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039" y="1818902"/>
            <a:ext cx="503008" cy="503008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9180678" y="2236599"/>
            <a:ext cx="1676619" cy="1127359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67" y="2236599"/>
            <a:ext cx="2748684" cy="36649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394" y="3497691"/>
            <a:ext cx="3680059" cy="27600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object 35"/>
          <p:cNvSpPr txBox="1">
            <a:spLocks/>
          </p:cNvSpPr>
          <p:nvPr/>
        </p:nvSpPr>
        <p:spPr>
          <a:xfrm>
            <a:off x="346709" y="6098033"/>
            <a:ext cx="2678542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eaLnBrk="1" hangingPunct="1"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ru-RU" sz="1200" b="1" kern="0" spc="-5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Погрузка семян картофеля</a:t>
            </a:r>
            <a:endParaRPr lang="ru-RU" sz="1200" b="1" kern="0" spc="-5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object 35"/>
          <p:cNvSpPr txBox="1">
            <a:spLocks/>
          </p:cNvSpPr>
          <p:nvPr/>
        </p:nvSpPr>
        <p:spPr>
          <a:xfrm>
            <a:off x="8720446" y="6388653"/>
            <a:ext cx="2678542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eaLnBrk="1" hangingPunct="1"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ru-RU" sz="1200" b="1" kern="0" spc="-5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Выдача семян картофеля</a:t>
            </a:r>
            <a:endParaRPr lang="ru-RU" sz="1200" b="1" kern="0" spc="-5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3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72034" y="83591"/>
            <a:ext cx="68427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spc="5" dirty="0" smtClean="0">
                <a:solidFill>
                  <a:srgbClr val="233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в земельных участках и семенах картофеля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84924" y="989579"/>
            <a:ext cx="3530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 земельных участков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84924" y="1472178"/>
            <a:ext cx="29418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261 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 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788" y="2312991"/>
            <a:ext cx="5163593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ыделено семьям не имеющим свои огороды</a:t>
            </a:r>
          </a:p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га (100 %)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69" y="824785"/>
            <a:ext cx="933420" cy="59626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89974" y="1873532"/>
            <a:ext cx="45891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188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 - 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 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https://thumbs.dreamstime.com/b/%D0%B7%D0%B5%D0%BC-%D0%B5-%D0%B5-%D0%B8%D0%B5-%D1%8D%D1%81%D0%BA%D0%B8%D0%B7-%D0%B8-%D1%8E%D1%81%D1%82%D1%80%D0%B0%D1%86%D0%B8%D0%B8-%D0%B2%D0%B5%D0%BA%D1%82%D0%BE%D1%80%D0%B0-%D0%BE%D0%B2%D0%BE%D1%89%D0%B0-%D0%BA%D0%B0%D1%80%D1%82%D0%BE%D1%88%D0%B5%D0%BA-%D1%83%D1%81%D1%82%D0%B0%D0%BD%D0%BE%D0%B2-%D0%B5%D0%BD%D0%BD%D0%BE%D0%B9-9851120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875" b="987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413"/>
          <a:stretch/>
        </p:blipFill>
        <p:spPr bwMode="auto">
          <a:xfrm>
            <a:off x="6885974" y="640957"/>
            <a:ext cx="818640" cy="63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7960230" y="696088"/>
            <a:ext cx="2579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семенами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593894" y="1193013"/>
            <a:ext cx="51567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– 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652,5 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тонны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26 098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486355" y="1459057"/>
            <a:ext cx="6776343" cy="2606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фактически ИМЕЕТСЯ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ctr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проекта «Социальный картофель 2021» </a:t>
            </a:r>
          </a:p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1241 семей </a:t>
            </a:r>
            <a:r>
              <a:rPr lang="ru-RU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44,4 </a:t>
            </a:r>
            <a:r>
              <a:rPr lang="ru-RU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тонн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ctr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семенного фонда 2020 г. проекта «Социальный картофель» </a:t>
            </a:r>
          </a:p>
          <a:p>
            <a:pPr algn="ctr"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812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 – </a:t>
            </a:r>
            <a:r>
              <a:rPr lang="ru-RU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24,8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тонн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ctr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собственных семян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11 499 семей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263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тонн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требуется </a:t>
            </a:r>
          </a:p>
          <a:p>
            <a:pPr algn="ctr"/>
            <a:r>
              <a:rPr lang="ru-RU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12 546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семьям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382 </a:t>
            </a: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тонн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сумму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7 387,0 тыс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84170" y="564931"/>
            <a:ext cx="5164026" cy="34548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999144" y="564932"/>
            <a:ext cx="5797858" cy="34548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34" y="4221755"/>
            <a:ext cx="3878006" cy="22281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14" y="4248872"/>
            <a:ext cx="3172944" cy="23797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object 35"/>
          <p:cNvSpPr txBox="1">
            <a:spLocks/>
          </p:cNvSpPr>
          <p:nvPr/>
        </p:nvSpPr>
        <p:spPr>
          <a:xfrm>
            <a:off x="653733" y="6502965"/>
            <a:ext cx="3198962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eaLnBrk="1" hangingPunct="1"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ru-RU" sz="1200" b="1" kern="0" spc="-5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Передача семян в Чаа-Хольском районе</a:t>
            </a:r>
            <a:endParaRPr lang="ru-RU" sz="1200" b="1" kern="0" spc="-5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object 35"/>
          <p:cNvSpPr txBox="1">
            <a:spLocks/>
          </p:cNvSpPr>
          <p:nvPr/>
        </p:nvSpPr>
        <p:spPr>
          <a:xfrm>
            <a:off x="7704614" y="6660510"/>
            <a:ext cx="3198962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eaLnBrk="1" hangingPunct="1"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ru-RU" sz="1200" b="1" kern="0" spc="-5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Посадка в Тес-Хемском районе</a:t>
            </a:r>
            <a:endParaRPr lang="ru-RU" sz="1200" b="1" kern="0" spc="-5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718" y="4116076"/>
            <a:ext cx="1864226" cy="24856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4" name="object 35"/>
          <p:cNvSpPr txBox="1">
            <a:spLocks/>
          </p:cNvSpPr>
          <p:nvPr/>
        </p:nvSpPr>
        <p:spPr>
          <a:xfrm>
            <a:off x="4214337" y="6651862"/>
            <a:ext cx="3198962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eaLnBrk="1" hangingPunct="1"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ru-RU" sz="1200" b="1" kern="0" spc="-5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Посадка в </a:t>
            </a:r>
            <a:r>
              <a:rPr lang="ru-RU" sz="1200" b="1" kern="0" spc="-5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Барун-Хемчикском </a:t>
            </a:r>
            <a:r>
              <a:rPr lang="ru-RU" sz="1200" b="1" kern="0" spc="-5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районе</a:t>
            </a:r>
            <a:endParaRPr lang="ru-RU" sz="1200" b="1" kern="0" spc="-5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93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33969" y="403"/>
            <a:ext cx="28549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spc="5" dirty="0" smtClean="0">
                <a:solidFill>
                  <a:srgbClr val="233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семенами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8404" y="495936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12 456 семей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382 тоннами семян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заключены 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583" y="648700"/>
            <a:ext cx="979697" cy="83971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51892" y="1536991"/>
            <a:ext cx="4753866" cy="1046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сумму </a:t>
            </a:r>
          </a:p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7 387,0 тыс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беспечены 12 546 семей – 100 %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483" y="2972587"/>
            <a:ext cx="3841757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муниципальных программ </a:t>
            </a:r>
          </a:p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4 685,0 тыс. рублей  </a:t>
            </a:r>
          </a:p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242 тонны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7 535 семей обеспечены (60 %)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64936" y="2957026"/>
            <a:ext cx="3712556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Управления труда </a:t>
            </a:r>
          </a:p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2 143,0 тыс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112 тонн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4 382 семей обеспечены (35 %)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86003" y="4239258"/>
            <a:ext cx="512003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поставщики семян</a:t>
            </a:r>
          </a:p>
          <a:p>
            <a:pPr algn="ctr"/>
            <a:endParaRPr lang="ru-RU" sz="2000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СПоК «Усма» - 183,5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тн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fontAlgn="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СПоК «Земля Надежды» - 100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тн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fontAlgn="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КФХ Желтухин А.П. - 36,3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тн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fontAlgn="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КФХ Кара-Сал А.К. - 15,5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тн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fontAlgn="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КФХ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Мажалык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С.Д. - 11,7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тн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20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6422">
            <a:off x="3707000" y="2557005"/>
            <a:ext cx="440481" cy="44048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783" y="2550100"/>
            <a:ext cx="440481" cy="440481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760805" y="508301"/>
            <a:ext cx="6889043" cy="10463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86003" y="1564279"/>
            <a:ext cx="5119755" cy="9938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55538">
            <a:off x="8074955" y="2550099"/>
            <a:ext cx="440481" cy="440481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8060994" y="2954150"/>
            <a:ext cx="3391954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благотворительности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559,0 тыс. рублей</a:t>
            </a:r>
          </a:p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28,4 тонны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629 семей обеспечены (5 %)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21" y="4490556"/>
            <a:ext cx="2768280" cy="20779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83" y="1666539"/>
            <a:ext cx="467105" cy="50525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909" y="4265249"/>
            <a:ext cx="1774690" cy="23662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object 35"/>
          <p:cNvSpPr txBox="1">
            <a:spLocks/>
          </p:cNvSpPr>
          <p:nvPr/>
        </p:nvSpPr>
        <p:spPr>
          <a:xfrm>
            <a:off x="387041" y="6568496"/>
            <a:ext cx="3198962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eaLnBrk="1" hangingPunct="1"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ru-RU" sz="1200" b="1" kern="0" spc="-5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Подготовка к посадке Улуг-Хемский район</a:t>
            </a:r>
            <a:endParaRPr lang="ru-RU" sz="1200" b="1" kern="0" spc="-5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object 35"/>
          <p:cNvSpPr txBox="1">
            <a:spLocks/>
          </p:cNvSpPr>
          <p:nvPr/>
        </p:nvSpPr>
        <p:spPr>
          <a:xfrm>
            <a:off x="8605876" y="6614750"/>
            <a:ext cx="3198962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eaLnBrk="1" hangingPunct="1"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ru-RU" sz="1200" b="1" kern="0" spc="-5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Передача семян в Тес-Хемском районе</a:t>
            </a:r>
            <a:endParaRPr lang="ru-RU" sz="1200" b="1" kern="0" spc="-5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47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56740" y="9386"/>
            <a:ext cx="85448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spc="5" dirty="0" smtClean="0">
                <a:solidFill>
                  <a:srgbClr val="233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Посадка картофеля, обеспечение орошением и культивация на 19 июля</a:t>
            </a:r>
            <a:endParaRPr lang="ru-RU" sz="2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505" y="4023870"/>
            <a:ext cx="3515521" cy="26366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3733086" y="626031"/>
            <a:ext cx="4599144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осадка картофеля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завершена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июня</a:t>
            </a:r>
            <a:endParaRPr lang="ru-RU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посажено </a:t>
            </a:r>
            <a:r>
              <a:rPr lang="ru-RU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261 га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100 %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плану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26" y="4310289"/>
            <a:ext cx="3641230" cy="20481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639" y="737854"/>
            <a:ext cx="1915933" cy="25545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object 35"/>
          <p:cNvSpPr txBox="1">
            <a:spLocks/>
          </p:cNvSpPr>
          <p:nvPr/>
        </p:nvSpPr>
        <p:spPr>
          <a:xfrm>
            <a:off x="9382339" y="3384331"/>
            <a:ext cx="268453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eaLnBrk="1" hangingPunct="1"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ru-RU" sz="1200" b="1" kern="0" spc="-5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Окучивание в Сут-Хольском районе</a:t>
            </a:r>
            <a:endParaRPr lang="ru-RU" sz="1200" b="1" kern="0" spc="-5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object 35"/>
          <p:cNvSpPr txBox="1">
            <a:spLocks/>
          </p:cNvSpPr>
          <p:nvPr/>
        </p:nvSpPr>
        <p:spPr>
          <a:xfrm>
            <a:off x="4450742" y="6654428"/>
            <a:ext cx="353728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eaLnBrk="1" hangingPunct="1"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ru-RU" sz="1200" b="1" kern="0" spc="-5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Подготовка арыков в Дзун-Хемчикском районе</a:t>
            </a:r>
            <a:endParaRPr lang="ru-RU" sz="1200" b="1" kern="0" spc="-5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bject 35"/>
          <p:cNvSpPr txBox="1">
            <a:spLocks/>
          </p:cNvSpPr>
          <p:nvPr/>
        </p:nvSpPr>
        <p:spPr>
          <a:xfrm>
            <a:off x="714475" y="6456938"/>
            <a:ext cx="268453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eaLnBrk="1" hangingPunct="1"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ru-RU" sz="1200" b="1" kern="0" spc="-5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Посадка в Тоджинском районе</a:t>
            </a:r>
            <a:endParaRPr lang="ru-RU" sz="1200" b="1" kern="0" spc="-5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050" y="4164283"/>
            <a:ext cx="3120271" cy="23402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object 35"/>
          <p:cNvSpPr txBox="1">
            <a:spLocks/>
          </p:cNvSpPr>
          <p:nvPr/>
        </p:nvSpPr>
        <p:spPr>
          <a:xfrm>
            <a:off x="8875531" y="6575106"/>
            <a:ext cx="281530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eaLnBrk="1" hangingPunct="1"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ru-RU" sz="1200" b="1" kern="0" spc="-5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Посадка в Монгун-Тайгинском районе</a:t>
            </a:r>
            <a:endParaRPr lang="ru-RU" sz="1200" b="1" kern="0" spc="-5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64" y="592157"/>
            <a:ext cx="2693717" cy="26937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object 35"/>
          <p:cNvSpPr txBox="1">
            <a:spLocks/>
          </p:cNvSpPr>
          <p:nvPr/>
        </p:nvSpPr>
        <p:spPr>
          <a:xfrm>
            <a:off x="157662" y="3384331"/>
            <a:ext cx="268453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eaLnBrk="1" hangingPunct="1"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ru-RU" sz="1200" b="1" kern="0" spc="-5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Посадки в Овюрском районе</a:t>
            </a:r>
            <a:endParaRPr lang="ru-RU" sz="1200" b="1" kern="0" spc="-5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03014" y="237303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посадки картофеля находятся в фазе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бутонизации, начало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цветения;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идет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полив и окучивание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посадок.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906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41691" y="140636"/>
            <a:ext cx="2778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spc="5" dirty="0" smtClean="0">
                <a:solidFill>
                  <a:srgbClr val="233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сбора урожая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76321" y="935649"/>
            <a:ext cx="385240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валового сбора картофеля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2824 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тонн 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73461" y="2206169"/>
            <a:ext cx="39076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Стоимостью </a:t>
            </a: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50,8 млн. 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</a:t>
            </a:r>
            <a:endParaRPr lang="ru-RU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цене 18 руб./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кг)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10598" y="2684079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беспеченность картофелем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увеличится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кг/год </a:t>
            </a:r>
            <a:endParaRPr lang="ru-RU" sz="20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 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 кг/год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душу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</a:t>
            </a:r>
          </a:p>
          <a:p>
            <a:pPr algn="ctr"/>
            <a:r>
              <a:rPr lang="ru-RU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94,4 % к норме</a:t>
            </a:r>
            <a:endParaRPr lang="ru-RU" sz="2400" b="1" u="sng" dirty="0">
              <a:solidFill>
                <a:srgbClr val="0070C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94884" y="1300754"/>
            <a:ext cx="6096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аждая семья получит по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6,5 мешков </a:t>
            </a:r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225 кг </a:t>
            </a:r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тоимостью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4050 рублей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057" y="1720000"/>
            <a:ext cx="440481" cy="44048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13576">
            <a:off x="4258554" y="3014336"/>
            <a:ext cx="440481" cy="44048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71600" y="1765688"/>
            <a:ext cx="440481" cy="44048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38" b="12785"/>
          <a:stretch/>
        </p:blipFill>
        <p:spPr>
          <a:xfrm>
            <a:off x="9694620" y="885904"/>
            <a:ext cx="1654862" cy="175956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669" y="2923567"/>
            <a:ext cx="2726764" cy="36356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20" y="2944833"/>
            <a:ext cx="2726764" cy="36356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824" y="4177650"/>
            <a:ext cx="3599802" cy="24028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object 35"/>
          <p:cNvSpPr txBox="1">
            <a:spLocks/>
          </p:cNvSpPr>
          <p:nvPr/>
        </p:nvSpPr>
        <p:spPr>
          <a:xfrm>
            <a:off x="9200902" y="6622508"/>
            <a:ext cx="268453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eaLnBrk="1" hangingPunct="1"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ru-RU" sz="1200" b="1" kern="0" spc="-5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Тандинский район</a:t>
            </a:r>
            <a:endParaRPr lang="ru-RU" sz="1200" b="1" kern="0" spc="-5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object 35"/>
          <p:cNvSpPr txBox="1">
            <a:spLocks/>
          </p:cNvSpPr>
          <p:nvPr/>
        </p:nvSpPr>
        <p:spPr>
          <a:xfrm>
            <a:off x="296336" y="6622508"/>
            <a:ext cx="268453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eaLnBrk="1" hangingPunct="1"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ru-RU" sz="1200" b="1" kern="0" spc="-5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Тандинский район</a:t>
            </a:r>
            <a:endParaRPr lang="ru-RU" sz="1200" b="1" kern="0" spc="-5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object 35"/>
          <p:cNvSpPr txBox="1">
            <a:spLocks/>
          </p:cNvSpPr>
          <p:nvPr/>
        </p:nvSpPr>
        <p:spPr>
          <a:xfrm>
            <a:off x="4958353" y="6580518"/>
            <a:ext cx="268453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eaLnBrk="1" hangingPunct="1"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ru-RU" sz="1200" b="1" kern="0" spc="-5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Улуг-Хемский район</a:t>
            </a:r>
            <a:endParaRPr lang="ru-RU" sz="1200" b="1" kern="0" spc="-5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38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50102" y="211288"/>
            <a:ext cx="56089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spc="5" dirty="0">
                <a:solidFill>
                  <a:srgbClr val="233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муниципальным образованиям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0140" y="1631816"/>
            <a:ext cx="9663764" cy="3337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обеспечить перевозку семей на коллективные огороды для выполнения: полива с окучиванием, прополки и уборки;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организовать орошение полей до начала уборки урожая;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обеспечить подготовку хранилищ для размещения урожая картофеля, при необходимости подготовить хранилища бюджетных учреждений, крупных сельхозтоваропроизводителей;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организовать хранение семенного материала для посадки в следующем году.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21" y="211288"/>
            <a:ext cx="1420528" cy="14205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38979" y="919079"/>
            <a:ext cx="12336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607" algn="just">
              <a:spcBef>
                <a:spcPts val="299"/>
              </a:spcBef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ОМСУ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123" y="1671369"/>
            <a:ext cx="986041" cy="8923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630" y="2799551"/>
            <a:ext cx="1004808" cy="9051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345" y="880955"/>
            <a:ext cx="863378" cy="70754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286" y="5203080"/>
            <a:ext cx="1091686" cy="69360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527" y="5044732"/>
            <a:ext cx="944762" cy="9447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904" y="4007901"/>
            <a:ext cx="876835" cy="66933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882" y="4910975"/>
            <a:ext cx="1788648" cy="111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553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2137" y="1173196"/>
            <a:ext cx="1238250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485296" y="1524201"/>
            <a:ext cx="32385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Министерство сельского хозяйства и продовольствия Республики Тыва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16680" y="3835432"/>
            <a:ext cx="42744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451065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Агропромышленный комплекс</Template>
  <TotalTime>5209</TotalTime>
  <Words>536</Words>
  <Application>Microsoft Office PowerPoint</Application>
  <PresentationFormat>Широкоэкранный</PresentationFormat>
  <Paragraphs>108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Tahoma</vt:lpstr>
      <vt:lpstr>Times New Roman</vt:lpstr>
      <vt:lpstr>Wingdings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Айзана В. Кызласова</dc:creator>
  <cp:lastModifiedBy>Аэлита Э. Куулар</cp:lastModifiedBy>
  <cp:revision>1316</cp:revision>
  <cp:lastPrinted>2021-05-04T02:09:53Z</cp:lastPrinted>
  <dcterms:created xsi:type="dcterms:W3CDTF">2020-06-17T06:47:21Z</dcterms:created>
  <dcterms:modified xsi:type="dcterms:W3CDTF">2021-07-15T08:22:01Z</dcterms:modified>
</cp:coreProperties>
</file>