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0" r:id="rId1"/>
  </p:sldMasterIdLst>
  <p:sldIdLst>
    <p:sldId id="256" r:id="rId2"/>
    <p:sldId id="261" r:id="rId3"/>
    <p:sldId id="262" r:id="rId4"/>
    <p:sldId id="257" r:id="rId5"/>
    <p:sldId id="264" r:id="rId6"/>
    <p:sldId id="263" r:id="rId7"/>
  </p:sldIdLst>
  <p:sldSz cx="12192000" cy="6858000"/>
  <p:notesSz cx="6808788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ий Кошельков" initials="ВК" lastIdx="3" clrIdx="0">
    <p:extLst>
      <p:ext uri="{19B8F6BF-5375-455C-9EA6-DF929625EA0E}">
        <p15:presenceInfo xmlns:p15="http://schemas.microsoft.com/office/powerpoint/2012/main" userId="d58bd1ce47f333b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287891230632448"/>
          <c:y val="2.8784218089181215E-2"/>
          <c:w val="0.57313879327293149"/>
          <c:h val="0.866803245755409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Смертность на 01.02.2021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-6.6656472833376374E-3"/>
                  <c:y val="-9.594628525092940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77658849722723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5.5547060694479565E-3"/>
                  <c:y val="1.5700070507941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Белевский район</c:v>
                </c:pt>
                <c:pt idx="1">
                  <c:v>Каменский район</c:v>
                </c:pt>
                <c:pt idx="2">
                  <c:v>Кимовский район</c:v>
                </c:pt>
                <c:pt idx="3">
                  <c:v>Киреевский район</c:v>
                </c:pt>
                <c:pt idx="4">
                  <c:v>Новомосковский район</c:v>
                </c:pt>
                <c:pt idx="5">
                  <c:v>Одоевский район</c:v>
                </c:pt>
                <c:pt idx="6">
                  <c:v>Суворовский район</c:v>
                </c:pt>
                <c:pt idx="7">
                  <c:v>Тепло-Огаревский район</c:v>
                </c:pt>
                <c:pt idx="8">
                  <c:v>Узловский район</c:v>
                </c:pt>
                <c:pt idx="9">
                  <c:v>Чернский район</c:v>
                </c:pt>
                <c:pt idx="10">
                  <c:v>Ясногорский район</c:v>
                </c:pt>
                <c:pt idx="11">
                  <c:v>Воловский район</c:v>
                </c:pt>
                <c:pt idx="12">
                  <c:v>Дубенская ЦРБ</c:v>
                </c:pt>
                <c:pt idx="13">
                  <c:v>Ефремовская РБ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1503</c:v>
                </c:pt>
                <c:pt idx="1">
                  <c:v>818.7</c:v>
                </c:pt>
                <c:pt idx="2">
                  <c:v>1823.5</c:v>
                </c:pt>
                <c:pt idx="3">
                  <c:v>755.8</c:v>
                </c:pt>
                <c:pt idx="4">
                  <c:v>1708.9</c:v>
                </c:pt>
                <c:pt idx="5">
                  <c:v>851.1</c:v>
                </c:pt>
                <c:pt idx="6">
                  <c:v>743.3</c:v>
                </c:pt>
                <c:pt idx="7">
                  <c:v>978.8</c:v>
                </c:pt>
                <c:pt idx="8">
                  <c:v>684.6</c:v>
                </c:pt>
                <c:pt idx="9">
                  <c:v>1072.5999999999999</c:v>
                </c:pt>
                <c:pt idx="10">
                  <c:v>1050.9000000000001</c:v>
                </c:pt>
                <c:pt idx="11">
                  <c:v>701.6</c:v>
                </c:pt>
                <c:pt idx="12">
                  <c:v>685.6</c:v>
                </c:pt>
                <c:pt idx="13">
                  <c:v>676.4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Смертность на 01.10.2021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Белевский район</c:v>
                </c:pt>
                <c:pt idx="1">
                  <c:v>Каменский район</c:v>
                </c:pt>
                <c:pt idx="2">
                  <c:v>Кимовский район</c:v>
                </c:pt>
                <c:pt idx="3">
                  <c:v>Киреевский район</c:v>
                </c:pt>
                <c:pt idx="4">
                  <c:v>Новомосковский район</c:v>
                </c:pt>
                <c:pt idx="5">
                  <c:v>Одоевский район</c:v>
                </c:pt>
                <c:pt idx="6">
                  <c:v>Суворовский район</c:v>
                </c:pt>
                <c:pt idx="7">
                  <c:v>Тепло-Огаревский район</c:v>
                </c:pt>
                <c:pt idx="8">
                  <c:v>Узловский район</c:v>
                </c:pt>
                <c:pt idx="9">
                  <c:v>Чернский район</c:v>
                </c:pt>
                <c:pt idx="10">
                  <c:v>Ясногорский район</c:v>
                </c:pt>
                <c:pt idx="11">
                  <c:v>Воловский район</c:v>
                </c:pt>
                <c:pt idx="12">
                  <c:v>Дубенская ЦРБ</c:v>
                </c:pt>
                <c:pt idx="13">
                  <c:v>Ефремовская РБ</c:v>
                </c:pt>
              </c:strCache>
            </c:strRef>
          </c:cat>
          <c:val>
            <c:numRef>
              <c:f>Лист1!$C$2:$C$15</c:f>
              <c:numCache>
                <c:formatCode>General</c:formatCode>
                <c:ptCount val="14"/>
                <c:pt idx="0">
                  <c:v>792.8</c:v>
                </c:pt>
                <c:pt idx="1">
                  <c:v>543.79999999999995</c:v>
                </c:pt>
                <c:pt idx="2">
                  <c:v>843.1</c:v>
                </c:pt>
                <c:pt idx="3">
                  <c:v>652.79999999999995</c:v>
                </c:pt>
                <c:pt idx="4">
                  <c:v>813</c:v>
                </c:pt>
                <c:pt idx="5">
                  <c:v>818</c:v>
                </c:pt>
                <c:pt idx="6">
                  <c:v>740.6</c:v>
                </c:pt>
                <c:pt idx="7">
                  <c:v>860.5</c:v>
                </c:pt>
                <c:pt idx="8">
                  <c:v>670.3</c:v>
                </c:pt>
                <c:pt idx="9">
                  <c:v>702</c:v>
                </c:pt>
                <c:pt idx="10">
                  <c:v>636.5</c:v>
                </c:pt>
                <c:pt idx="11">
                  <c:v>753.9</c:v>
                </c:pt>
                <c:pt idx="12">
                  <c:v>771.4</c:v>
                </c:pt>
                <c:pt idx="13">
                  <c:v>773.1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состояли на учете 3 мес. 2017</c:v>
                </c:pt>
              </c:strCache>
            </c:strRef>
          </c:tx>
          <c:invertIfNegative val="0"/>
          <c:dLbls>
            <c:dLbl>
              <c:idx val="4"/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Белевский район</c:v>
                </c:pt>
                <c:pt idx="1">
                  <c:v>Каменский район</c:v>
                </c:pt>
                <c:pt idx="2">
                  <c:v>Кимовский район</c:v>
                </c:pt>
                <c:pt idx="3">
                  <c:v>Киреевский район</c:v>
                </c:pt>
                <c:pt idx="4">
                  <c:v>Новомосковский район</c:v>
                </c:pt>
                <c:pt idx="5">
                  <c:v>Одоевский район</c:v>
                </c:pt>
                <c:pt idx="6">
                  <c:v>Суворовский район</c:v>
                </c:pt>
                <c:pt idx="7">
                  <c:v>Тепло-Огаревский район</c:v>
                </c:pt>
                <c:pt idx="8">
                  <c:v>Узловский район</c:v>
                </c:pt>
                <c:pt idx="9">
                  <c:v>Чернский район</c:v>
                </c:pt>
                <c:pt idx="10">
                  <c:v>Ясногорский район</c:v>
                </c:pt>
                <c:pt idx="11">
                  <c:v>Воловский район</c:v>
                </c:pt>
                <c:pt idx="12">
                  <c:v>Дубенская ЦРБ</c:v>
                </c:pt>
                <c:pt idx="13">
                  <c:v>Ефремовская РБ</c:v>
                </c:pt>
              </c:strCache>
            </c:strRef>
          </c:cat>
          <c:val>
            <c:numRef>
              <c:f>Лист1!$D$2:$D$15</c:f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Не состояли на учете 3 мес. 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Белевский район</c:v>
                </c:pt>
                <c:pt idx="1">
                  <c:v>Каменский район</c:v>
                </c:pt>
                <c:pt idx="2">
                  <c:v>Кимовский район</c:v>
                </c:pt>
                <c:pt idx="3">
                  <c:v>Киреевский район</c:v>
                </c:pt>
                <c:pt idx="4">
                  <c:v>Новомосковский район</c:v>
                </c:pt>
                <c:pt idx="5">
                  <c:v>Одоевский район</c:v>
                </c:pt>
                <c:pt idx="6">
                  <c:v>Суворовский район</c:v>
                </c:pt>
                <c:pt idx="7">
                  <c:v>Тепло-Огаревский район</c:v>
                </c:pt>
                <c:pt idx="8">
                  <c:v>Узловский район</c:v>
                </c:pt>
                <c:pt idx="9">
                  <c:v>Чернский район</c:v>
                </c:pt>
                <c:pt idx="10">
                  <c:v>Ясногорский район</c:v>
                </c:pt>
                <c:pt idx="11">
                  <c:v>Воловский район</c:v>
                </c:pt>
                <c:pt idx="12">
                  <c:v>Дубенская ЦРБ</c:v>
                </c:pt>
                <c:pt idx="13">
                  <c:v>Ефремовская РБ</c:v>
                </c:pt>
              </c:strCache>
            </c:strRef>
          </c:cat>
          <c:val>
            <c:numRef>
              <c:f>Лист1!$E$2:$E$15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2"/>
        <c:axId val="435986232"/>
        <c:axId val="435986624"/>
      </c:barChart>
      <c:catAx>
        <c:axId val="4359862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435986624"/>
        <c:crosses val="autoZero"/>
        <c:auto val="1"/>
        <c:lblAlgn val="ctr"/>
        <c:lblOffset val="100"/>
        <c:noMultiLvlLbl val="0"/>
      </c:catAx>
      <c:valAx>
        <c:axId val="435986624"/>
        <c:scaling>
          <c:orientation val="minMax"/>
          <c:max val="190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435986232"/>
        <c:crosses val="autoZero"/>
        <c:crossBetween val="between"/>
        <c:majorUnit val="200"/>
      </c:valAx>
    </c:plotArea>
    <c:legend>
      <c:legendPos val="r"/>
      <c:legendEntry>
        <c:idx val="0"/>
        <c:txPr>
          <a:bodyPr/>
          <a:lstStyle/>
          <a:p>
            <a:pPr>
              <a:defRPr sz="1400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aseline="0"/>
            </a:pPr>
            <a:endParaRPr lang="ru-RU"/>
          </a:p>
        </c:txPr>
      </c:legendEntry>
      <c:layout>
        <c:manualLayout>
          <c:xMode val="edge"/>
          <c:yMode val="edge"/>
          <c:x val="0.85814109249885873"/>
          <c:y val="0.17826854237826559"/>
          <c:w val="0.13116809007634095"/>
          <c:h val="0.4292009196114686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92D7AA-DAB3-42D7-8A95-E60A3A35F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3BD198F-2DC1-45B3-9BCA-C3E13A4FF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7EBE6A0-4F47-44A8-8061-A2EB6FCBF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DD576BF-AA86-4819-9D7F-CC6329072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CEED6A7-DB32-4BEA-999A-E616D9A0A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015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E29F9B-7493-47A5-A03B-967C89199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45F1FF6-69D9-45F5-8BEA-71226D0FB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FA570B6-6A5E-4A7F-BE29-A00482A02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58E6B17-244C-4F65-A2FF-62C54C4B7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6365811-2DE6-49B6-9C23-CD76D67E5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918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0449E0E-814D-4B88-BCB9-51AD9597D3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05719C9-A7A4-4E9A-AC86-DBFDF5C48F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A504E81-8346-4E54-9905-17C6FF8F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4151E03-9B3B-4930-B714-4D5FF8A94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6E69C59-3C2D-400C-B92F-E114689F0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629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11E759-54C7-44DE-8602-5B6EC5669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3428DA6-D405-4AB9-9206-39CE8CCFA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FD8A571-6E81-4CA1-A246-E499A081A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01079EB-42E0-4D68-9589-2CD1DB1BF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BA454C2-52F3-424F-A46B-8E3CEACF1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519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BB62FD-FE7D-4CD0-8A80-277ABAEBE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F2EB206-5D78-49D2-8F1D-ECF0504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4049A61-620F-49E9-A4D1-450F8124B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B623E28-C929-488D-AD3D-617435364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445C355-24BB-40BA-8D3D-99BA4302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742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BDA902-E95B-493C-B941-0401542EF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5D3F4A5-0E45-4AA4-B205-4F2834B76B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B76355E-4BEE-4A61-9CD3-6D7FD0EEA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678738D-0E04-4142-B5AF-E4E5DD26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C996D0F-F6BA-402A-82E1-5E69E3DE7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42C5C33-E157-49CB-8FA8-5FF6A1C64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90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CEBAE5-A5DD-4A79-832D-0F07F2F33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C695A45-33D2-4F47-9DCB-5DDCE4ACD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CAE41F4-F284-4D8C-BB4C-A23CB3299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66E6EB1-C30A-4F65-BCF3-8DC0DFA26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23492DF-5646-4936-854E-D271587D8C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B8B9223-5775-4801-B393-568763427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C4EC0A4-FC9C-4D2D-BF66-274828095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975766D-2A5C-43D9-9975-E8B2F6D0C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08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655D96-6773-4655-B6FD-B901709AC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6E44D72-91CD-4A30-82E7-803B03358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D01961A-2691-4CFC-9314-97AB589B4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1A0FE94-E0D0-4A4F-AFB1-70A3EB26F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468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100FD3C-AD60-4A1D-9318-337027AA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50ADC8E-C651-4B2F-B432-698E1F565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C18B12B-2A60-4BE9-AEA9-E734CD410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606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FD7827-849A-48F4-912D-9514DDCC0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90F31B-922D-4BE1-9DDA-A096E9690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173C8C2-EBBF-497C-8E87-9F30EF9B44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9522114-35E6-4C06-86C6-06C6759C3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2333F30-AE65-4591-B427-DCDCA48B0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D07E926-3761-46C4-9AEA-7819BE47F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776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997CA1-1279-4440-8B4F-ADA7A1FCB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31B77C11-2421-448A-BE4D-A183E3BF11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7EB0422-739E-474C-A5D0-C10BA0A3B6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FA98CE8-947E-4B44-965A-B5446F4C6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03141D1-7C88-4A11-826C-962A966C5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172F2B6-3B0A-4524-BBE9-20E192A36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998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DD9299-0EA8-4C41-ACF5-A74BD302B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AAE4C14-0181-4520-AA42-D07E1F27C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F4B6696-96E6-4EEA-B092-2AF559FD36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743F4-8769-40B4-85DF-6CB8DE9F66A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AEBB75F-E49D-4EE5-9AF6-6F5ACA4D52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A7DC35C-5EB2-444B-A879-C5A28B8ED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95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F41B09-4130-46E2-9265-E04BFE303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326" y="1826925"/>
            <a:ext cx="5310909" cy="2226688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Телемедицинские консультации с ФАПами</a:t>
            </a:r>
            <a:endParaRPr lang="ru-RU" sz="3200" b="1" dirty="0"/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5" name="Трехмерная модель 4" descr="Surface Book 2 с диагональю экрана 15 дюймов">
                <a:extLst>
                  <a:ext uri="{FF2B5EF4-FFF2-40B4-BE49-F238E27FC236}">
                    <a16:creationId xmlns:a16="http://schemas.microsoft.com/office/drawing/2014/main" id="{C5AB999C-9CEA-4205-A18B-C4BB46C1BD4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93769221"/>
                  </p:ext>
                </p:extLst>
              </p:nvPr>
            </p:nvGraphicFramePr>
            <p:xfrm>
              <a:off x="5673213" y="1100322"/>
              <a:ext cx="5742038" cy="430742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742038" cy="4307420"/>
                    </a:xfrm>
                    <a:prstGeom prst="rect">
                      <a:avLst/>
                    </a:prstGeom>
                  </am3d:spPr>
                  <am3d:camera>
                    <am3d:pos x="0" y="0" z="6869769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916584" d="1000000"/>
                    <am3d:preTrans dx="0" dy="-13212141" dz="-88759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2560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Surface Book 2 с диагональю экрана 15 дюймов">
                <a:extLst>
                  <a:ext uri="{FF2B5EF4-FFF2-40B4-BE49-F238E27FC236}">
                    <a16:creationId xmlns:a16="http://schemas.microsoft.com/office/drawing/2014/main" xmlns="" id="{C5AB999C-9CEA-4205-A18B-C4BB46C1BD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73213" y="1100322"/>
                <a:ext cx="5742038" cy="43074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1733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1486" y="714103"/>
            <a:ext cx="803296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Цель и приоритеты</a:t>
            </a:r>
          </a:p>
          <a:p>
            <a:r>
              <a:rPr lang="ru-RU" b="1" dirty="0" smtClean="0"/>
              <a:t>____________________________________________________________________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01485" y="1384662"/>
            <a:ext cx="376210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Достижение ожидаемой</a:t>
            </a:r>
          </a:p>
          <a:p>
            <a:r>
              <a:rPr lang="ru-RU" b="1" dirty="0" smtClean="0"/>
              <a:t>продолжительности жизни</a:t>
            </a:r>
          </a:p>
          <a:p>
            <a:r>
              <a:rPr lang="ru-RU" b="1" dirty="0" smtClean="0"/>
              <a:t>при рождении 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свыше 77 лет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к 2030 году</a:t>
            </a:r>
          </a:p>
          <a:p>
            <a:endParaRPr lang="ru-RU" sz="3200" b="1" dirty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За счет снижения смертности,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 том числе от болезней системы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кровообращения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не более 651,4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случаев</a:t>
            </a:r>
          </a:p>
          <a:p>
            <a:r>
              <a:rPr lang="ru-RU" b="1" dirty="0" smtClean="0"/>
              <a:t>на 100 тыс. населения</a:t>
            </a:r>
          </a:p>
          <a:p>
            <a:r>
              <a:rPr lang="ru-RU" b="1" dirty="0" smtClean="0"/>
              <a:t>к 2024 году*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76791" y="1076886"/>
            <a:ext cx="593233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 smtClean="0"/>
          </a:p>
          <a:p>
            <a:r>
              <a:rPr lang="ru-RU" b="1" dirty="0" smtClean="0"/>
              <a:t>Приоритетные направления работы и задачи: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Диспансерное наблюдение пациентов высокого</a:t>
            </a:r>
          </a:p>
          <a:p>
            <a:r>
              <a:rPr lang="ru-RU" b="1" dirty="0" smtClean="0"/>
              <a:t>сердечно-сосудистого риска</a:t>
            </a:r>
          </a:p>
          <a:p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Увеличение доступности и качества </a:t>
            </a:r>
          </a:p>
          <a:p>
            <a:r>
              <a:rPr lang="ru-RU" b="1" dirty="0" smtClean="0"/>
              <a:t>специализированной кардиологической помощи,</a:t>
            </a:r>
          </a:p>
          <a:p>
            <a:r>
              <a:rPr lang="ru-RU" b="1" dirty="0" smtClean="0"/>
              <a:t>в том числе жителям отдаленных районов</a:t>
            </a:r>
          </a:p>
          <a:p>
            <a:r>
              <a:rPr lang="ru-RU" b="1" dirty="0" smtClean="0"/>
              <a:t>и сельских населенных пунктов</a:t>
            </a:r>
          </a:p>
          <a:p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Увеличение доступности высокотехнологичной</a:t>
            </a:r>
          </a:p>
          <a:p>
            <a:r>
              <a:rPr lang="ru-RU" b="1" dirty="0" smtClean="0"/>
              <a:t>медицинской помощи</a:t>
            </a:r>
          </a:p>
          <a:p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Увеличить вовлеченность пациентов, проживающих в</a:t>
            </a:r>
          </a:p>
          <a:p>
            <a:r>
              <a:rPr lang="ru-RU" b="1" dirty="0" smtClean="0"/>
              <a:t>отдаленных населенных пунктах в лечение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cxnSp>
        <p:nvCxnSpPr>
          <p:cNvPr id="10" name="Соединительная линия уступом 9"/>
          <p:cNvCxnSpPr/>
          <p:nvPr/>
        </p:nvCxnSpPr>
        <p:spPr>
          <a:xfrm>
            <a:off x="2682240" y="5294020"/>
            <a:ext cx="2926080" cy="645226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77989" y="5826034"/>
            <a:ext cx="6078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* Указ Президента РФ о национальных целях развития до 2030 года № 474 от 21.07.2020 (77,29 лет – показатель для Тульской области)</a:t>
            </a:r>
            <a:endParaRPr lang="ru-RU" sz="14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7280" y="178961"/>
            <a:ext cx="3291841" cy="120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5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182" y="216996"/>
            <a:ext cx="3292125" cy="12071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0396" y="820552"/>
            <a:ext cx="10315644" cy="597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/>
              <a:t>Телекардиолог</a:t>
            </a:r>
            <a:endParaRPr lang="ru-RU" sz="2800" b="1" dirty="0" smtClean="0"/>
          </a:p>
          <a:p>
            <a:r>
              <a:rPr lang="ru-RU" sz="2000" b="1" dirty="0" smtClean="0"/>
              <a:t>_______________________________________________________________________________</a:t>
            </a:r>
          </a:p>
          <a:p>
            <a:r>
              <a:rPr lang="ru-RU" sz="2000" b="1" dirty="0" smtClean="0"/>
              <a:t>Виртуальные обходы кардиологических пациентов сельских населенных пунктов</a:t>
            </a:r>
          </a:p>
          <a:p>
            <a:r>
              <a:rPr lang="ru-RU" sz="2000" b="1" dirty="0" smtClean="0"/>
              <a:t>с целью увеличения доступности высококвалифицированной кардиологической</a:t>
            </a:r>
          </a:p>
          <a:p>
            <a:r>
              <a:rPr lang="ru-RU" sz="2000" b="1" dirty="0" smtClean="0"/>
              <a:t>помощи жителям отдаленных населенных пунктов</a:t>
            </a:r>
          </a:p>
          <a:p>
            <a:endParaRPr lang="ru-RU" sz="2000" b="1" dirty="0"/>
          </a:p>
          <a:p>
            <a:r>
              <a:rPr lang="ru-RU" sz="2000" b="1" dirty="0" smtClean="0"/>
              <a:t>Консультации в режиме врач – пациент</a:t>
            </a:r>
          </a:p>
          <a:p>
            <a:endParaRPr lang="ru-RU" sz="2000" b="1" dirty="0"/>
          </a:p>
          <a:p>
            <a:r>
              <a:rPr lang="ru-RU" sz="2000" b="1" dirty="0" smtClean="0"/>
              <a:t>                      </a:t>
            </a:r>
            <a:r>
              <a:rPr lang="ru-RU" sz="4000" b="1" dirty="0" smtClean="0">
                <a:solidFill>
                  <a:srgbClr val="FF0000"/>
                </a:solidFill>
              </a:rPr>
              <a:t>2 специализированных </a:t>
            </a:r>
          </a:p>
          <a:p>
            <a:r>
              <a:rPr lang="ru-RU" sz="4000" b="1" dirty="0">
                <a:solidFill>
                  <a:srgbClr val="FF0000"/>
                </a:solidFill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          телемедицинских центра</a:t>
            </a:r>
          </a:p>
          <a:p>
            <a:r>
              <a:rPr lang="ru-RU" sz="4000" b="1" dirty="0"/>
              <a:t> </a:t>
            </a:r>
            <a:r>
              <a:rPr lang="ru-RU" sz="4000" b="1" dirty="0" smtClean="0"/>
              <a:t>           </a:t>
            </a:r>
            <a:r>
              <a:rPr lang="ru-RU" b="1" dirty="0" smtClean="0"/>
              <a:t>- </a:t>
            </a:r>
            <a:r>
              <a:rPr lang="ru-RU" b="1" dirty="0" err="1" smtClean="0"/>
              <a:t>Кардиодиспансер</a:t>
            </a:r>
            <a:r>
              <a:rPr lang="ru-RU" b="1" dirty="0" smtClean="0"/>
              <a:t> (Городская больница №13 г. Тулы»)</a:t>
            </a:r>
          </a:p>
          <a:p>
            <a:endParaRPr lang="ru-RU" b="1" dirty="0" smtClean="0"/>
          </a:p>
          <a:p>
            <a:r>
              <a:rPr lang="ru-RU" b="1" dirty="0"/>
              <a:t> </a:t>
            </a:r>
            <a:r>
              <a:rPr lang="ru-RU" b="1" dirty="0" smtClean="0"/>
              <a:t>                         - Клинико-диагностический центр Тульской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                    областной клинической больницы </a:t>
            </a:r>
          </a:p>
          <a:p>
            <a:endParaRPr lang="ru-RU" sz="2000" b="1" dirty="0" smtClean="0"/>
          </a:p>
          <a:p>
            <a:endParaRPr lang="ru-RU" sz="20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88" y="3707755"/>
            <a:ext cx="1520790" cy="13984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0349" y="3503596"/>
            <a:ext cx="3724977" cy="287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79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61164" y="2521527"/>
            <a:ext cx="277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 </a:t>
            </a:r>
            <a:endParaRPr lang="ru-RU" sz="3200" b="1" dirty="0"/>
          </a:p>
        </p:txBody>
      </p:sp>
      <p:sp>
        <p:nvSpPr>
          <p:cNvPr id="24" name="Прямоугольник: скругленные углы 8">
            <a:extLst>
              <a:ext uri="{FF2B5EF4-FFF2-40B4-BE49-F238E27FC236}">
                <a16:creationId xmlns:a16="http://schemas.microsoft.com/office/drawing/2014/main" xmlns="" id="{364420D7-6916-442C-B1EB-3F8EB9FD2C22}"/>
              </a:ext>
            </a:extLst>
          </p:cNvPr>
          <p:cNvSpPr/>
          <p:nvPr/>
        </p:nvSpPr>
        <p:spPr>
          <a:xfrm>
            <a:off x="1440873" y="3291922"/>
            <a:ext cx="3112655" cy="58317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Коррекция терапии</a:t>
            </a:r>
          </a:p>
        </p:txBody>
      </p:sp>
      <p:sp>
        <p:nvSpPr>
          <p:cNvPr id="25" name="Прямоугольник: скругленные углы 8">
            <a:extLst>
              <a:ext uri="{FF2B5EF4-FFF2-40B4-BE49-F238E27FC236}">
                <a16:creationId xmlns:a16="http://schemas.microsoft.com/office/drawing/2014/main" xmlns="" id="{364420D7-6916-442C-B1EB-3F8EB9FD2C22}"/>
              </a:ext>
            </a:extLst>
          </p:cNvPr>
          <p:cNvSpPr/>
          <p:nvPr/>
        </p:nvSpPr>
        <p:spPr>
          <a:xfrm>
            <a:off x="1440873" y="4105594"/>
            <a:ext cx="3112655" cy="58317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Направлены на </a:t>
            </a:r>
            <a:r>
              <a:rPr lang="ru-RU" dirty="0" err="1" smtClean="0">
                <a:solidFill>
                  <a:schemeClr val="tx1"/>
                </a:solidFill>
              </a:rPr>
              <a:t>дообследование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: скругленные углы 8">
            <a:extLst>
              <a:ext uri="{FF2B5EF4-FFF2-40B4-BE49-F238E27FC236}">
                <a16:creationId xmlns:a16="http://schemas.microsoft.com/office/drawing/2014/main" xmlns="" id="{364420D7-6916-442C-B1EB-3F8EB9FD2C22}"/>
              </a:ext>
            </a:extLst>
          </p:cNvPr>
          <p:cNvSpPr/>
          <p:nvPr/>
        </p:nvSpPr>
        <p:spPr>
          <a:xfrm>
            <a:off x="1440874" y="4889117"/>
            <a:ext cx="3112654" cy="5935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Направлены на </a:t>
            </a:r>
            <a:r>
              <a:rPr lang="ru-RU" dirty="0" smtClean="0">
                <a:solidFill>
                  <a:schemeClr val="tx1"/>
                </a:solidFill>
              </a:rPr>
              <a:t>госпитализацию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: скругленные углы 8">
            <a:extLst>
              <a:ext uri="{FF2B5EF4-FFF2-40B4-BE49-F238E27FC236}">
                <a16:creationId xmlns:a16="http://schemas.microsoft.com/office/drawing/2014/main" xmlns="" id="{364420D7-6916-442C-B1EB-3F8EB9FD2C22}"/>
              </a:ext>
            </a:extLst>
          </p:cNvPr>
          <p:cNvSpPr/>
          <p:nvPr/>
        </p:nvSpPr>
        <p:spPr>
          <a:xfrm>
            <a:off x="1440873" y="5683007"/>
            <a:ext cx="3112655" cy="56235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Направлены на лечение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в НМИЦ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Стрелка: вправо 9">
            <a:extLst>
              <a:ext uri="{FF2B5EF4-FFF2-40B4-BE49-F238E27FC236}">
                <a16:creationId xmlns:a16="http://schemas.microsoft.com/office/drawing/2014/main" xmlns="" id="{4DAC10E9-C550-48B5-8D55-BFB5F1A761EF}"/>
              </a:ext>
            </a:extLst>
          </p:cNvPr>
          <p:cNvSpPr/>
          <p:nvPr/>
        </p:nvSpPr>
        <p:spPr>
          <a:xfrm>
            <a:off x="5205054" y="3371135"/>
            <a:ext cx="1735708" cy="4846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: вправо 9">
            <a:extLst>
              <a:ext uri="{FF2B5EF4-FFF2-40B4-BE49-F238E27FC236}">
                <a16:creationId xmlns:a16="http://schemas.microsoft.com/office/drawing/2014/main" xmlns="" id="{4DAC10E9-C550-48B5-8D55-BFB5F1A761EF}"/>
              </a:ext>
            </a:extLst>
          </p:cNvPr>
          <p:cNvSpPr/>
          <p:nvPr/>
        </p:nvSpPr>
        <p:spPr>
          <a:xfrm>
            <a:off x="5205054" y="4172031"/>
            <a:ext cx="1735708" cy="4846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Стрелка: вправо 9">
            <a:extLst>
              <a:ext uri="{FF2B5EF4-FFF2-40B4-BE49-F238E27FC236}">
                <a16:creationId xmlns:a16="http://schemas.microsoft.com/office/drawing/2014/main" xmlns="" id="{4DAC10E9-C550-48B5-8D55-BFB5F1A761EF}"/>
              </a:ext>
            </a:extLst>
          </p:cNvPr>
          <p:cNvSpPr/>
          <p:nvPr/>
        </p:nvSpPr>
        <p:spPr>
          <a:xfrm>
            <a:off x="5205054" y="4943571"/>
            <a:ext cx="1735708" cy="4846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Стрелка: вправо 9">
            <a:extLst>
              <a:ext uri="{FF2B5EF4-FFF2-40B4-BE49-F238E27FC236}">
                <a16:creationId xmlns:a16="http://schemas.microsoft.com/office/drawing/2014/main" xmlns="" id="{4DAC10E9-C550-48B5-8D55-BFB5F1A761EF}"/>
              </a:ext>
            </a:extLst>
          </p:cNvPr>
          <p:cNvSpPr/>
          <p:nvPr/>
        </p:nvSpPr>
        <p:spPr>
          <a:xfrm>
            <a:off x="5205054" y="5738169"/>
            <a:ext cx="1735708" cy="4846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: скругленные углы 8">
            <a:extLst>
              <a:ext uri="{FF2B5EF4-FFF2-40B4-BE49-F238E27FC236}">
                <a16:creationId xmlns:a16="http://schemas.microsoft.com/office/drawing/2014/main" xmlns="" id="{364420D7-6916-442C-B1EB-3F8EB9FD2C22}"/>
              </a:ext>
            </a:extLst>
          </p:cNvPr>
          <p:cNvSpPr/>
          <p:nvPr/>
        </p:nvSpPr>
        <p:spPr>
          <a:xfrm>
            <a:off x="7398029" y="3291922"/>
            <a:ext cx="3112655" cy="58317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298 </a:t>
            </a:r>
            <a:r>
              <a:rPr lang="ru-RU" dirty="0" smtClean="0">
                <a:solidFill>
                  <a:schemeClr val="tx1"/>
                </a:solidFill>
              </a:rPr>
              <a:t>человек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: скругленные углы 8">
            <a:extLst>
              <a:ext uri="{FF2B5EF4-FFF2-40B4-BE49-F238E27FC236}">
                <a16:creationId xmlns:a16="http://schemas.microsoft.com/office/drawing/2014/main" xmlns="" id="{364420D7-6916-442C-B1EB-3F8EB9FD2C22}"/>
              </a:ext>
            </a:extLst>
          </p:cNvPr>
          <p:cNvSpPr/>
          <p:nvPr/>
        </p:nvSpPr>
        <p:spPr>
          <a:xfrm>
            <a:off x="7398028" y="4122482"/>
            <a:ext cx="3112655" cy="58317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153 человека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: скругленные углы 8">
            <a:extLst>
              <a:ext uri="{FF2B5EF4-FFF2-40B4-BE49-F238E27FC236}">
                <a16:creationId xmlns:a16="http://schemas.microsoft.com/office/drawing/2014/main" xmlns="" id="{364420D7-6916-442C-B1EB-3F8EB9FD2C22}"/>
              </a:ext>
            </a:extLst>
          </p:cNvPr>
          <p:cNvSpPr/>
          <p:nvPr/>
        </p:nvSpPr>
        <p:spPr>
          <a:xfrm>
            <a:off x="7398028" y="4907095"/>
            <a:ext cx="3112655" cy="58317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26 </a:t>
            </a:r>
            <a:r>
              <a:rPr lang="ru-RU" dirty="0" smtClean="0">
                <a:solidFill>
                  <a:schemeClr val="tx1"/>
                </a:solidFill>
              </a:rPr>
              <a:t>человек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5" name="Прямоугольник: скругленные углы 8">
            <a:extLst>
              <a:ext uri="{FF2B5EF4-FFF2-40B4-BE49-F238E27FC236}">
                <a16:creationId xmlns:a16="http://schemas.microsoft.com/office/drawing/2014/main" xmlns="" id="{364420D7-6916-442C-B1EB-3F8EB9FD2C22}"/>
              </a:ext>
            </a:extLst>
          </p:cNvPr>
          <p:cNvSpPr/>
          <p:nvPr/>
        </p:nvSpPr>
        <p:spPr>
          <a:xfrm>
            <a:off x="7398028" y="5723437"/>
            <a:ext cx="3112655" cy="58317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8 </a:t>
            </a:r>
            <a:r>
              <a:rPr lang="ru-RU" dirty="0" smtClean="0">
                <a:solidFill>
                  <a:schemeClr val="tx1"/>
                </a:solidFill>
              </a:rPr>
              <a:t>человек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>
                <a:latin typeface="+mn-lt"/>
              </a:rPr>
              <a:t>Результаты проекта «</a:t>
            </a:r>
            <a:r>
              <a:rPr lang="ru-RU" sz="3600" b="1" dirty="0" err="1" smtClean="0">
                <a:latin typeface="+mn-lt"/>
              </a:rPr>
              <a:t>Телекардиолог</a:t>
            </a:r>
            <a:r>
              <a:rPr lang="ru-RU" sz="3600" b="1" dirty="0" smtClean="0">
                <a:latin typeface="+mn-lt"/>
              </a:rPr>
              <a:t>»</a:t>
            </a:r>
            <a:br>
              <a:rPr lang="ru-RU" sz="3600" b="1" dirty="0" smtClean="0">
                <a:latin typeface="+mn-lt"/>
              </a:rPr>
            </a:br>
            <a:r>
              <a:rPr lang="ru-RU" sz="3600" b="1" dirty="0" smtClean="0"/>
              <a:t>________________________________________</a:t>
            </a:r>
            <a:r>
              <a:rPr lang="ru-RU" sz="3600" b="1" dirty="0"/>
              <a:t/>
            </a:r>
            <a:br>
              <a:rPr lang="ru-RU" sz="3600" b="1" dirty="0"/>
            </a:b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3847" y="396019"/>
            <a:ext cx="3292125" cy="12071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394" y="1799924"/>
            <a:ext cx="79596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 01.02.2021 охвачено телемедицинскими консультациями – 90 </a:t>
            </a:r>
            <a:r>
              <a:rPr lang="ru-RU" b="1" dirty="0" err="1" smtClean="0"/>
              <a:t>ФАПов</a:t>
            </a:r>
            <a:r>
              <a:rPr lang="ru-RU" b="1" dirty="0" smtClean="0"/>
              <a:t> (ФЗП)</a:t>
            </a:r>
          </a:p>
          <a:p>
            <a:endParaRPr lang="ru-RU" b="1" dirty="0" smtClean="0"/>
          </a:p>
          <a:p>
            <a:r>
              <a:rPr lang="ru-RU" b="1" dirty="0" smtClean="0"/>
              <a:t>Проконсультирован – 351 человек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7442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734205884"/>
              </p:ext>
            </p:extLst>
          </p:nvPr>
        </p:nvGraphicFramePr>
        <p:xfrm>
          <a:off x="240632" y="1121096"/>
          <a:ext cx="11473313" cy="5464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8425" y="500514"/>
            <a:ext cx="6094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Смертность сельских жителей в консультируемых районах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930" y="168871"/>
            <a:ext cx="3292125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31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5051" y="342126"/>
            <a:ext cx="3292125" cy="12071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773" y="577516"/>
            <a:ext cx="81740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Преимущества проекта «</a:t>
            </a:r>
            <a:r>
              <a:rPr lang="ru-RU" sz="2800" b="1" dirty="0" err="1" smtClean="0"/>
              <a:t>Телекардиолог</a:t>
            </a:r>
            <a:r>
              <a:rPr lang="ru-RU" sz="2800" b="1" dirty="0" smtClean="0"/>
              <a:t>»</a:t>
            </a:r>
          </a:p>
          <a:p>
            <a:r>
              <a:rPr lang="ru-RU" sz="1400" b="1" dirty="0" smtClean="0"/>
              <a:t>_________________________________________________________________________________________</a:t>
            </a:r>
            <a:endParaRPr lang="ru-RU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79133" y="1389993"/>
            <a:ext cx="1044330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своевременное </a:t>
            </a:r>
            <a:r>
              <a:rPr lang="ru-RU" dirty="0"/>
              <a:t>оказание консультативной медицинской помощи, увеличение охвата </a:t>
            </a:r>
            <a:r>
              <a:rPr lang="ru-RU" dirty="0" smtClean="0"/>
              <a:t>диспансерным</a:t>
            </a:r>
          </a:p>
          <a:p>
            <a:r>
              <a:rPr lang="ru-RU" dirty="0" smtClean="0"/>
              <a:t>наблюдением </a:t>
            </a:r>
            <a:r>
              <a:rPr lang="ru-RU" dirty="0"/>
              <a:t>лиц с высоким риском возникновения сердечно-сосудистых </a:t>
            </a:r>
            <a:r>
              <a:rPr lang="ru-RU" dirty="0" smtClean="0"/>
              <a:t>осложнений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 </a:t>
            </a:r>
            <a:r>
              <a:rPr lang="ru-RU" dirty="0" smtClean="0"/>
              <a:t>своевременное </a:t>
            </a:r>
            <a:r>
              <a:rPr lang="ru-RU" dirty="0"/>
              <a:t>направление пациентов на высокотехнологичную медицинскую </a:t>
            </a:r>
            <a:r>
              <a:rPr lang="ru-RU" dirty="0" smtClean="0"/>
              <a:t>помощь</a:t>
            </a:r>
          </a:p>
          <a:p>
            <a:r>
              <a:rPr lang="ru-RU" dirty="0" smtClean="0"/>
              <a:t> 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сокращение </a:t>
            </a:r>
            <a:r>
              <a:rPr lang="ru-RU" dirty="0"/>
              <a:t>сроков оказания специализированной кардиологической помощи (до 10 дней</a:t>
            </a:r>
            <a:r>
              <a:rPr lang="ru-RU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сокращение </a:t>
            </a:r>
            <a:r>
              <a:rPr lang="ru-RU" dirty="0"/>
              <a:t>времени ожидания госпитализации в федеральные центры (с 6 месяцев до 2х месяцев</a:t>
            </a:r>
            <a:r>
              <a:rPr lang="ru-RU" dirty="0" smtClean="0"/>
              <a:t>)</a:t>
            </a:r>
          </a:p>
          <a:p>
            <a:r>
              <a:rPr lang="ru-RU" dirty="0" smtClean="0"/>
              <a:t> 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проведение </a:t>
            </a:r>
            <a:r>
              <a:rPr lang="ru-RU" dirty="0"/>
              <a:t>пациентам после высокотехнологичной операции реабилитационного лечения (100</a:t>
            </a:r>
            <a:r>
              <a:rPr lang="ru-RU" dirty="0" smtClean="0"/>
              <a:t>%)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/>
              <a:t>своевременное лекарственное обеспечение (97</a:t>
            </a:r>
            <a:r>
              <a:rPr lang="ru-RU" dirty="0" smtClean="0"/>
              <a:t>%)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/>
              <a:t>контроль за выполнением клинических </a:t>
            </a:r>
            <a:r>
              <a:rPr lang="ru-RU" dirty="0" smtClean="0"/>
              <a:t>рекомендаций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контроль </a:t>
            </a:r>
            <a:r>
              <a:rPr lang="ru-RU" dirty="0"/>
              <a:t>за диспансерным наблюдением, проводимым </a:t>
            </a:r>
            <a:r>
              <a:rPr lang="ru-RU" dirty="0" smtClean="0"/>
              <a:t>фельдшером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экономическая </a:t>
            </a:r>
            <a:r>
              <a:rPr lang="ru-RU" dirty="0"/>
              <a:t>эффективность</a:t>
            </a:r>
          </a:p>
        </p:txBody>
      </p:sp>
    </p:spTree>
    <p:extLst>
      <p:ext uri="{BB962C8B-B14F-4D97-AF65-F5344CB8AC3E}">
        <p14:creationId xmlns:p14="http://schemas.microsoft.com/office/powerpoint/2010/main" val="31417038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</TotalTime>
  <Words>307</Words>
  <Application>Microsoft Office PowerPoint</Application>
  <PresentationFormat>Широкоэкранный</PresentationFormat>
  <Paragraphs>86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Тема Office</vt:lpstr>
      <vt:lpstr>Телемедицинские консультации с ФАПами</vt:lpstr>
      <vt:lpstr>Презентация PowerPoint</vt:lpstr>
      <vt:lpstr>Презентация PowerPoint</vt:lpstr>
      <vt:lpstr> Результаты проекта «Телекардиолог» ________________________________________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Василий Кошельков</dc:creator>
  <cp:lastModifiedBy>Арапина Софья Сергеевна</cp:lastModifiedBy>
  <cp:revision>52</cp:revision>
  <cp:lastPrinted>2021-07-21T06:28:08Z</cp:lastPrinted>
  <dcterms:created xsi:type="dcterms:W3CDTF">2021-05-18T18:51:51Z</dcterms:created>
  <dcterms:modified xsi:type="dcterms:W3CDTF">2021-10-07T14:14:17Z</dcterms:modified>
</cp:coreProperties>
</file>