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66" r:id="rId3"/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1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42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6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50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4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1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9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30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21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8FF2-F4E0-4188-B551-7019A0C8A0F5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5D0AB-4A1B-4B27-B0A6-98CFC8896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2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i/k0Ycla7bfmWhpQ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yadi.sk/i/IpBXT_KXYHxZj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454" y="-2446"/>
            <a:ext cx="1816765" cy="5657578"/>
          </a:xfrm>
          <a:prstGeom prst="rect">
            <a:avLst/>
          </a:prstGeom>
        </p:spPr>
      </p:pic>
      <p:pic>
        <p:nvPicPr>
          <p:cNvPr id="14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872196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89312" y="100557"/>
            <a:ext cx="5402754" cy="1364476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Муниципальное автономное дошкольное образовательное учреждение «Радость» комбинированного вида  структурное подразделение детский сад № 209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98403" y="1451607"/>
            <a:ext cx="7184571" cy="2749471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ru-RU" sz="3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Программа</a:t>
            </a:r>
            <a:endParaRPr lang="ru-RU" sz="300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ctr"/>
            <a:endParaRPr lang="ru-RU" sz="200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ctr"/>
            <a:r>
              <a:rPr lang="ru-RU" sz="6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«АВТОШКОЛА</a:t>
            </a:r>
          </a:p>
          <a:p>
            <a:pPr algn="ctr"/>
            <a:r>
              <a:rPr lang="ru-RU" sz="6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ДЛЯ ДЕТЕЙ»</a:t>
            </a:r>
            <a:endParaRPr lang="ru-RU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pic>
        <p:nvPicPr>
          <p:cNvPr id="1026" name="Picture 2" descr="https://s7.hostingkartinok.com/uploads/images/2015/02/5ca1da32907e6e23ff37b39d7f27237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0" y="3143479"/>
            <a:ext cx="9000899" cy="33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6" y="400965"/>
            <a:ext cx="2059839" cy="21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0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67448" y="680881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10530" flipH="1">
            <a:off x="6369567" y="-3493000"/>
            <a:ext cx="1452042" cy="2124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44" y="-3292683"/>
            <a:ext cx="2187026" cy="23117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63262" y="208437"/>
            <a:ext cx="68085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Педагогический мониторинг развития детей по программе «Школа  юного пешехода»</a:t>
            </a:r>
            <a:endParaRPr lang="ru-RU" sz="23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48" y="1372023"/>
            <a:ext cx="7336985" cy="51071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12013" y="1414980"/>
            <a:ext cx="3784209" cy="354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51163" y="5725551"/>
            <a:ext cx="4078181" cy="661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94594" y="5761332"/>
            <a:ext cx="4049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ориентироваться в различных ситуациях на дороге</a:t>
            </a:r>
            <a:endParaRPr lang="en-US" sz="1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маневрировать автотранспортом</a:t>
            </a:r>
          </a:p>
          <a:p>
            <a:r>
              <a:rPr lang="ru-RU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ПДД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872196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4358" y="177988"/>
            <a:ext cx="4309333" cy="5904180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just"/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Автомобиль стал неотъемлемой частью современного мира, и каждый человек стремиться научиться управлять им, в том числе и дети. Однако для детей не так много автошкол в нашей стране, как для взрослых, но они все-таки существуют. Что же такое </a:t>
            </a:r>
            <a:r>
              <a:rPr lang="ru-RU" sz="25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детская автошкола </a:t>
            </a:r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и чему там учат?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34" y="374935"/>
            <a:ext cx="4449521" cy="2857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4622"/>
          <a:stretch/>
        </p:blipFill>
        <p:spPr>
          <a:xfrm>
            <a:off x="5232035" y="3624074"/>
            <a:ext cx="4449521" cy="285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://abali.ru/wp-content/uploads/2011/01/znak_U_ucheni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66" y="5609725"/>
            <a:ext cx="976703" cy="87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872196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1355" y="363299"/>
            <a:ext cx="5303519" cy="5519460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5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В автошколе ребенок:</a:t>
            </a:r>
            <a:endParaRPr lang="ru-RU" sz="25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-  получит </a:t>
            </a:r>
            <a:r>
              <a:rPr lang="ru-RU" sz="25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знания по ПДД</a:t>
            </a:r>
            <a:r>
              <a:rPr lang="ru-RU" sz="25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,</a:t>
            </a:r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 а  также узнает, </a:t>
            </a:r>
            <a:r>
              <a:rPr lang="ru-RU" sz="25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по какому принципу работает автомобиль</a:t>
            </a:r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. </a:t>
            </a:r>
          </a:p>
          <a:p>
            <a:r>
              <a:rPr lang="ru-RU" sz="25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- </a:t>
            </a:r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следовательно, на  дороге </a:t>
            </a:r>
            <a:r>
              <a:rPr lang="ru-RU" sz="25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он </a:t>
            </a:r>
            <a:r>
              <a:rPr lang="ru-RU" sz="25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станет более осторожным  </a:t>
            </a:r>
            <a:r>
              <a:rPr lang="ru-RU" sz="25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внимательным, </a:t>
            </a:r>
            <a:endParaRPr lang="ru-RU" sz="25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понимая, какую опасность несет в себе автомобиль и как важно соблюдать правила. </a:t>
            </a:r>
            <a:r>
              <a:rPr lang="ru-RU" sz="25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Очень </a:t>
            </a:r>
            <a:r>
              <a:rPr lang="ru-RU" sz="2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важно с детских лет формировать у ребенка грамотное поведение на дороге.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253" y="350071"/>
            <a:ext cx="4196611" cy="2772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9144"/>
          <a:stretch/>
        </p:blipFill>
        <p:spPr>
          <a:xfrm>
            <a:off x="5470254" y="3671667"/>
            <a:ext cx="4196611" cy="2785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604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727" y="718540"/>
            <a:ext cx="3492447" cy="239858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194508" y="25666"/>
            <a:ext cx="5263951" cy="595035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ru-RU" sz="3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Ребенок узнает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63071" y="323183"/>
            <a:ext cx="3599519" cy="872034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по</a:t>
            </a:r>
            <a:r>
              <a:rPr lang="ru-RU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 какому принципу </a:t>
            </a:r>
            <a:endParaRPr lang="ru-RU" sz="160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работает </a:t>
            </a:r>
            <a:r>
              <a:rPr lang="ru-RU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автомобиль</a:t>
            </a:r>
          </a:p>
          <a:p>
            <a:pPr algn="ctr"/>
            <a:endParaRPr lang="ru-RU" sz="1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67" y="727760"/>
            <a:ext cx="3433027" cy="23801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0434" y="400082"/>
            <a:ext cx="2968148" cy="1107932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</a:t>
            </a:r>
            <a:r>
              <a:rPr lang="ru-RU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правила ПДД</a:t>
            </a:r>
          </a:p>
          <a:p>
            <a:endParaRPr lang="ru-RU" sz="4333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287" y="3214959"/>
            <a:ext cx="2968148" cy="129259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</a:t>
            </a:r>
            <a:r>
              <a:rPr lang="ru-RU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обучится приемам маневрирования</a:t>
            </a:r>
          </a:p>
          <a:p>
            <a:endParaRPr lang="ru-RU" sz="4333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4727" y="3180301"/>
            <a:ext cx="3576016" cy="129259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о безопасном поведении </a:t>
            </a:r>
            <a:r>
              <a:rPr lang="ru-RU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в качестве  водителя и пешехода </a:t>
            </a:r>
          </a:p>
          <a:p>
            <a:endParaRPr lang="ru-RU" sz="4333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6334" t="10317" r="6619" b="10190"/>
          <a:stretch/>
        </p:blipFill>
        <p:spPr>
          <a:xfrm>
            <a:off x="627967" y="3814678"/>
            <a:ext cx="3344260" cy="25621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16204" b="10653"/>
          <a:stretch/>
        </p:blipFill>
        <p:spPr>
          <a:xfrm>
            <a:off x="5874634" y="3822202"/>
            <a:ext cx="3456203" cy="25747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196" y="2454178"/>
            <a:ext cx="1866342" cy="1664715"/>
          </a:xfrm>
          <a:prstGeom prst="rect">
            <a:avLst/>
          </a:prstGeom>
        </p:spPr>
      </p:pic>
      <p:sp>
        <p:nvSpPr>
          <p:cNvPr id="17" name="Стрелка вверх 16"/>
          <p:cNvSpPr/>
          <p:nvPr/>
        </p:nvSpPr>
        <p:spPr>
          <a:xfrm rot="3315750">
            <a:off x="5282684" y="2049665"/>
            <a:ext cx="285882" cy="732501"/>
          </a:xfrm>
          <a:prstGeom prst="upArrow">
            <a:avLst>
              <a:gd name="adj1" fmla="val 50000"/>
              <a:gd name="adj2" fmla="val 71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56030">
            <a:off x="4069939" y="2214396"/>
            <a:ext cx="591363" cy="438950"/>
          </a:xfrm>
          <a:prstGeom prst="rect">
            <a:avLst/>
          </a:prstGeom>
        </p:spPr>
      </p:pic>
      <p:sp>
        <p:nvSpPr>
          <p:cNvPr id="19" name="Стрелка вверх 18"/>
          <p:cNvSpPr/>
          <p:nvPr/>
        </p:nvSpPr>
        <p:spPr>
          <a:xfrm rot="8163146">
            <a:off x="5316357" y="4054537"/>
            <a:ext cx="270713" cy="705132"/>
          </a:xfrm>
          <a:prstGeom prst="upArrow">
            <a:avLst>
              <a:gd name="adj1" fmla="val 50000"/>
              <a:gd name="adj2" fmla="val 71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035308" y="4115718"/>
            <a:ext cx="526991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9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872196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3310" y="-450166"/>
            <a:ext cx="5557324" cy="6894131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endParaRPr lang="ru-RU" sz="4333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Этап 1:</a:t>
            </a:r>
            <a:endParaRPr lang="ru-RU" sz="2200" u="sng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В первый этап теоретической подготовки входит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изучение ПДД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, основ безопасности на дорогах, взаимоотношений пешехода и водителя, а также базовый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курс по устройству автомобиля и мотоцикла.</a:t>
            </a:r>
          </a:p>
          <a:p>
            <a:endParaRPr lang="ru-RU" sz="2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В первый этап практической подготовки входит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обучение 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пользованию органами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управления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,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посадке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на водительское место,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троганию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с места и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торможению, змейке 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задним и передним ходом,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развороту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в ограниченном пространстве, </a:t>
            </a:r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заезду в бокс</a:t>
            </a:r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.</a:t>
            </a:r>
          </a:p>
          <a:p>
            <a:r>
              <a:rPr lang="ru-RU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354" y="3625916"/>
            <a:ext cx="3919018" cy="2624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677" y="323558"/>
            <a:ext cx="3919018" cy="2799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899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872196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2931" y="103532"/>
            <a:ext cx="4182991" cy="729443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Этап 2:</a:t>
            </a:r>
          </a:p>
          <a:p>
            <a:endParaRPr lang="ru-RU" sz="2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just"/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Здесь дети обучаются </a:t>
            </a:r>
            <a:r>
              <a:rPr lang="ru-RU" sz="2200" dirty="0">
                <a:ln w="0"/>
                <a:solidFill>
                  <a:srgbClr val="C00000"/>
                </a:solidFill>
                <a:latin typeface="Arbat" pitchFamily="2" charset="0"/>
              </a:rPr>
              <a:t>работе с рулевым колесом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, </a:t>
            </a:r>
            <a:r>
              <a:rPr lang="ru-RU" sz="2200" dirty="0">
                <a:ln w="0"/>
                <a:solidFill>
                  <a:srgbClr val="C00000"/>
                </a:solidFill>
                <a:latin typeface="Arbat" pitchFamily="2" charset="0"/>
              </a:rPr>
              <a:t>учатся тормозить 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на разных видах покрытия, </a:t>
            </a:r>
            <a:r>
              <a:rPr lang="ru-RU" sz="2200" dirty="0">
                <a:ln w="0"/>
                <a:solidFill>
                  <a:srgbClr val="C00000"/>
                </a:solidFill>
                <a:latin typeface="Arbat" pitchFamily="2" charset="0"/>
              </a:rPr>
              <a:t>выводить авто из заноса,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 изучают особенности заднего и переднего приводов, работу КПП, двигателя, загрузку и разгрузку осей, колес, рабочие диапазоны, максимальный крутящий момент, а также учатся прохождению таких препятствий, как яма, гребенка и трамплин.</a:t>
            </a:r>
          </a:p>
          <a:p>
            <a:endParaRPr lang="ru-RU" sz="3467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r>
              <a:rPr lang="ru-RU" sz="3467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27076" y="4477066"/>
            <a:ext cx="3641603" cy="2254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8" y="328615"/>
            <a:ext cx="5087536" cy="3708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385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872196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309" y="112541"/>
            <a:ext cx="4841196" cy="7827977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just"/>
            <a:r>
              <a:rPr lang="ru-RU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Этап 3</a:t>
            </a:r>
            <a:r>
              <a:rPr lang="ru-RU" sz="2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:</a:t>
            </a:r>
            <a:endParaRPr lang="ru-RU" sz="2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just"/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дети </a:t>
            </a:r>
            <a:r>
              <a:rPr lang="ru-RU" sz="2200" dirty="0">
                <a:ln w="0"/>
                <a:solidFill>
                  <a:srgbClr val="C00000"/>
                </a:solidFill>
                <a:latin typeface="Arbat" pitchFamily="2" charset="0"/>
              </a:rPr>
              <a:t>обучаются посадке в автомобиль, изучают особенности его сидений и ремней безопасности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, учатся поворотам, входу и выходу из них, его аспектам, критическим точкам, </a:t>
            </a:r>
            <a:r>
              <a:rPr lang="ru-RU" sz="2200" dirty="0">
                <a:ln w="0"/>
                <a:solidFill>
                  <a:srgbClr val="C00000"/>
                </a:solidFill>
                <a:latin typeface="Arbat" pitchFamily="2" charset="0"/>
              </a:rPr>
              <a:t>изучают классификацию поворотов 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по сложности, учатся проходить повороты в управляемом заносе, контр заносам (</a:t>
            </a:r>
            <a:r>
              <a:rPr lang="ru-RU" sz="2200" dirty="0" err="1">
                <a:ln w="0"/>
                <a:solidFill>
                  <a:srgbClr val="0070C0"/>
                </a:solidFill>
                <a:latin typeface="Arbat" pitchFamily="2" charset="0"/>
              </a:rPr>
              <a:t>переставка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), </a:t>
            </a:r>
            <a:r>
              <a:rPr lang="ru-RU" sz="2200" dirty="0">
                <a:ln w="0"/>
                <a:solidFill>
                  <a:srgbClr val="C00000"/>
                </a:solidFill>
                <a:latin typeface="Arbat" pitchFamily="2" charset="0"/>
              </a:rPr>
              <a:t>развороту на  180гр 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(полицейский разворот) задним и передним ходом, учатся работать левой ногой при торможении и использовать ручной тормоз.</a:t>
            </a:r>
          </a:p>
          <a:p>
            <a:pPr algn="just"/>
            <a:endParaRPr lang="ru-RU" sz="3467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just"/>
            <a:endParaRPr lang="ru-RU" sz="3467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just"/>
            <a:r>
              <a:rPr lang="ru-RU" sz="3467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6342"/>
          <a:stretch/>
        </p:blipFill>
        <p:spPr>
          <a:xfrm>
            <a:off x="5222090" y="3726680"/>
            <a:ext cx="4572899" cy="239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r="7734"/>
          <a:stretch/>
        </p:blipFill>
        <p:spPr>
          <a:xfrm>
            <a:off x="5391351" y="242666"/>
            <a:ext cx="4234375" cy="3193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940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872196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10530" flipH="1">
            <a:off x="6369567" y="-3493000"/>
            <a:ext cx="1452042" cy="2124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44" y="-3292683"/>
            <a:ext cx="2187026" cy="23117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5559" y="0"/>
            <a:ext cx="4516586" cy="9120830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just"/>
            <a:r>
              <a:rPr lang="ru-RU" sz="2200" b="1" dirty="0">
                <a:ln w="0"/>
                <a:solidFill>
                  <a:srgbClr val="C00000"/>
                </a:solidFill>
                <a:latin typeface="Arbat" pitchFamily="2" charset="0"/>
              </a:rPr>
              <a:t>По окончании курса </a:t>
            </a:r>
          </a:p>
          <a:p>
            <a:r>
              <a:rPr lang="ru-RU" sz="2200" b="1" dirty="0">
                <a:ln w="0"/>
                <a:solidFill>
                  <a:srgbClr val="C00000"/>
                </a:solidFill>
                <a:latin typeface="Arbat" pitchFamily="2" charset="0"/>
              </a:rPr>
              <a:t>«подготовки» ребенок </a:t>
            </a:r>
          </a:p>
          <a:p>
            <a:r>
              <a:rPr lang="ru-RU" sz="2200" b="1" dirty="0">
                <a:ln w="0"/>
                <a:solidFill>
                  <a:srgbClr val="C00000"/>
                </a:solidFill>
                <a:latin typeface="Arbat" pitchFamily="2" charset="0"/>
              </a:rPr>
              <a:t>сдает дисциплины</a:t>
            </a:r>
            <a:r>
              <a:rPr lang="ru-RU" sz="2200" b="1" dirty="0" smtClean="0">
                <a:ln w="0"/>
                <a:solidFill>
                  <a:srgbClr val="C00000"/>
                </a:solidFill>
                <a:latin typeface="Arbat" pitchFamily="2" charset="0"/>
              </a:rPr>
              <a:t>:</a:t>
            </a:r>
            <a:endParaRPr lang="ru-RU" sz="2200" dirty="0">
              <a:ln w="0"/>
              <a:solidFill>
                <a:srgbClr val="0070C0"/>
              </a:solidFill>
              <a:latin typeface="Arbat" pitchFamily="2" charset="0"/>
            </a:endParaRPr>
          </a:p>
          <a:p>
            <a:pPr marL="84138" indent="-84138"/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- </a:t>
            </a:r>
            <a:r>
              <a:rPr lang="ru-RU" sz="2200" b="1" dirty="0">
                <a:ln w="0"/>
                <a:solidFill>
                  <a:srgbClr val="C00000"/>
                </a:solidFill>
                <a:latin typeface="Arbat" pitchFamily="2" charset="0"/>
              </a:rPr>
              <a:t>Б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езопасность на  дороге (тест на знания ПДД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);</a:t>
            </a:r>
            <a:endParaRPr lang="ru-RU" sz="2200" dirty="0">
              <a:ln w="0"/>
              <a:solidFill>
                <a:srgbClr val="0070C0"/>
              </a:solidFill>
              <a:latin typeface="Arbat" pitchFamily="2" charset="0"/>
            </a:endParaRPr>
          </a:p>
          <a:p>
            <a:pPr marL="84138" indent="-84138"/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-</a:t>
            </a:r>
            <a:r>
              <a:rPr lang="ru-RU" sz="2200" b="1" dirty="0" smtClean="0">
                <a:ln w="0"/>
                <a:solidFill>
                  <a:srgbClr val="C00000"/>
                </a:solidFill>
                <a:latin typeface="Arbat" pitchFamily="2" charset="0"/>
              </a:rPr>
              <a:t>М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аневрирование 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в реальных условиях (тест на ПК-тренажере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);</a:t>
            </a:r>
            <a:endParaRPr lang="ru-RU" sz="2200" dirty="0">
              <a:ln w="0"/>
              <a:solidFill>
                <a:srgbClr val="0070C0"/>
              </a:solidFill>
              <a:latin typeface="Arbat" pitchFamily="2" charset="0"/>
            </a:endParaRPr>
          </a:p>
          <a:p>
            <a:pPr marL="84138" indent="-84138">
              <a:buFontTx/>
              <a:buChar char="-"/>
            </a:pPr>
            <a:r>
              <a:rPr lang="ru-RU" sz="2200" b="1" dirty="0" smtClean="0">
                <a:ln w="0"/>
                <a:solidFill>
                  <a:srgbClr val="C00000"/>
                </a:solidFill>
                <a:latin typeface="Arbat" pitchFamily="2" charset="0"/>
              </a:rPr>
              <a:t>Ф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игурное 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маневрирование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на  «</a:t>
            </a:r>
            <a:r>
              <a:rPr lang="ru-RU" sz="2200" dirty="0" err="1" smtClean="0">
                <a:ln w="0"/>
                <a:solidFill>
                  <a:srgbClr val="0070C0"/>
                </a:solidFill>
                <a:latin typeface="Arbat" pitchFamily="2" charset="0"/>
              </a:rPr>
              <a:t>Автоплощадке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»;</a:t>
            </a:r>
          </a:p>
          <a:p>
            <a:pPr marL="84138" indent="-84138">
              <a:buFontTx/>
              <a:buChar char="-"/>
            </a:pPr>
            <a:r>
              <a:rPr lang="ru-RU" sz="2200" b="1" dirty="0" smtClean="0">
                <a:ln w="0"/>
                <a:solidFill>
                  <a:srgbClr val="C00000"/>
                </a:solidFill>
                <a:latin typeface="Arbat" pitchFamily="2" charset="0"/>
              </a:rPr>
              <a:t>О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быгрывание ситуаций на дороге в «</a:t>
            </a:r>
            <a:r>
              <a:rPr lang="ru-RU" sz="2200" dirty="0" err="1" smtClean="0">
                <a:ln w="0"/>
                <a:solidFill>
                  <a:srgbClr val="0070C0"/>
                </a:solidFill>
                <a:latin typeface="Arbat" pitchFamily="2" charset="0"/>
              </a:rPr>
              <a:t>Атогородке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Arbat" pitchFamily="2" charset="0"/>
              </a:rPr>
              <a:t>»</a:t>
            </a:r>
            <a:endParaRPr lang="ru-RU" sz="2200" dirty="0">
              <a:ln w="0"/>
              <a:solidFill>
                <a:srgbClr val="0070C0"/>
              </a:solidFill>
              <a:latin typeface="Arbat" pitchFamily="2" charset="0"/>
            </a:endParaRPr>
          </a:p>
          <a:p>
            <a:endParaRPr lang="ru-RU" dirty="0" smtClean="0">
              <a:ln w="0"/>
              <a:solidFill>
                <a:srgbClr val="0070C0"/>
              </a:solidFill>
              <a:latin typeface="Arbat" pitchFamily="2" charset="0"/>
            </a:endParaRPr>
          </a:p>
          <a:p>
            <a:r>
              <a:rPr lang="ru-RU" dirty="0" smtClean="0">
                <a:ln w="0"/>
                <a:solidFill>
                  <a:srgbClr val="0070C0"/>
                </a:solidFill>
                <a:latin typeface="Arbat" pitchFamily="2" charset="0"/>
              </a:rPr>
              <a:t>По </a:t>
            </a:r>
            <a:r>
              <a:rPr lang="ru-RU" dirty="0">
                <a:ln w="0"/>
                <a:solidFill>
                  <a:srgbClr val="0070C0"/>
                </a:solidFill>
                <a:latin typeface="Arbat" pitchFamily="2" charset="0"/>
              </a:rPr>
              <a:t>окончании курса  «подготовки» ваш ребенок сможет участвовать в соревнованиях, таких как «спринт», «ралли-спринт», «</a:t>
            </a:r>
            <a:r>
              <a:rPr lang="ru-RU" dirty="0" err="1">
                <a:ln w="0"/>
                <a:solidFill>
                  <a:srgbClr val="0070C0"/>
                </a:solidFill>
                <a:latin typeface="Arbat" pitchFamily="2" charset="0"/>
              </a:rPr>
              <a:t>автомногоборье</a:t>
            </a:r>
            <a:r>
              <a:rPr lang="ru-RU" dirty="0">
                <a:ln w="0"/>
                <a:solidFill>
                  <a:srgbClr val="0070C0"/>
                </a:solidFill>
                <a:latin typeface="Arbat" pitchFamily="2" charset="0"/>
              </a:rPr>
              <a:t>», и ему присвоят спортивный разряд</a:t>
            </a:r>
            <a:r>
              <a:rPr lang="ru-RU" sz="2200" dirty="0">
                <a:ln w="0"/>
                <a:solidFill>
                  <a:srgbClr val="0070C0"/>
                </a:solidFill>
                <a:latin typeface="Arbat" pitchFamily="2" charset="0"/>
              </a:rPr>
              <a:t>.</a:t>
            </a:r>
          </a:p>
          <a:p>
            <a:endParaRPr lang="ru-RU" sz="3467" dirty="0">
              <a:ln w="0"/>
              <a:solidFill>
                <a:srgbClr val="0070C0"/>
              </a:solidFill>
              <a:latin typeface="Arbat" pitchFamily="2" charset="0"/>
            </a:endParaRPr>
          </a:p>
          <a:p>
            <a:endParaRPr lang="ru-RU" sz="3467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3467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3467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3467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r>
              <a:rPr lang="ru-RU" sz="3467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/>
          <a:stretch/>
        </p:blipFill>
        <p:spPr>
          <a:xfrm>
            <a:off x="4682145" y="3406863"/>
            <a:ext cx="5094398" cy="3179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6833"/>
          <a:stretch/>
        </p:blipFill>
        <p:spPr>
          <a:xfrm>
            <a:off x="4682145" y="183165"/>
            <a:ext cx="5022343" cy="3084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8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67448" y="680881"/>
            <a:ext cx="4182991" cy="59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310530" flipH="1">
            <a:off x="6369567" y="-3493000"/>
            <a:ext cx="1452042" cy="2124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44" y="-3292683"/>
            <a:ext cx="2187026" cy="23117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89020" y="-60464"/>
            <a:ext cx="7455876" cy="595035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just"/>
            <a:r>
              <a:rPr lang="ru-RU" sz="3000" b="1" dirty="0" smtClean="0">
                <a:ln w="0"/>
                <a:solidFill>
                  <a:srgbClr val="C00000"/>
                </a:solidFill>
                <a:latin typeface="Arbat" pitchFamily="2" charset="0"/>
              </a:rPr>
              <a:t>Экзамен в Автошколе</a:t>
            </a:r>
            <a:endParaRPr lang="ru-RU" sz="3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7655" r="10495"/>
          <a:stretch/>
        </p:blipFill>
        <p:spPr>
          <a:xfrm>
            <a:off x="4453621" y="506740"/>
            <a:ext cx="5281124" cy="3006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2962" r="9397" b="5450"/>
          <a:stretch/>
        </p:blipFill>
        <p:spPr>
          <a:xfrm>
            <a:off x="4386597" y="3685735"/>
            <a:ext cx="5424927" cy="3086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923768" y="-4549"/>
            <a:ext cx="34671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Ссылка  на  видео </a:t>
            </a:r>
            <a:endParaRPr lang="ru-RU" sz="23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just"/>
            <a:r>
              <a:rPr lang="ru-RU" sz="23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с </a:t>
            </a:r>
            <a:r>
              <a:rPr lang="ru-RU" sz="23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репортажа </a:t>
            </a:r>
            <a:r>
              <a:rPr lang="ru-RU" sz="23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:   </a:t>
            </a:r>
            <a:endParaRPr lang="ru-RU" sz="23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0578" y="688406"/>
            <a:ext cx="3316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yadi.sk/i/IpBXT_KXYHxZjA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3956" y="1115760"/>
            <a:ext cx="41661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Ссылка  на  видео </a:t>
            </a:r>
            <a:endParaRPr lang="ru-RU" sz="20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Гран При городского конкурса</a:t>
            </a:r>
          </a:p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 «Дорожные звездочки»</a:t>
            </a:r>
            <a:endParaRPr lang="en-US" sz="20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Дефиле «Засветись»</a:t>
            </a:r>
            <a:endParaRPr lang="ru-RU" sz="2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867" y="2434849"/>
            <a:ext cx="41566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disk.yandex.ru/i/k0Ycla7bfmWhpQ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" r="4007"/>
          <a:stretch/>
        </p:blipFill>
        <p:spPr>
          <a:xfrm rot="10800000" flipH="1" flipV="1">
            <a:off x="271614" y="4423385"/>
            <a:ext cx="3910818" cy="234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3529" y="2800647"/>
            <a:ext cx="37668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Всероссийский конкурс «Лучший педагог по обучению основам безопасного поведения на дорогах» организованный при поддержке Министерства просвещения 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9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1864</TotalTime>
  <Words>379</Words>
  <Application>Microsoft Office PowerPoint</Application>
  <PresentationFormat>Лист A4 (210x297 мм)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Arbat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sadik</dc:creator>
  <cp:lastModifiedBy>Яна Телегина</cp:lastModifiedBy>
  <cp:revision>67</cp:revision>
  <dcterms:created xsi:type="dcterms:W3CDTF">2018-04-26T04:44:39Z</dcterms:created>
  <dcterms:modified xsi:type="dcterms:W3CDTF">2022-01-31T06:29:43Z</dcterms:modified>
</cp:coreProperties>
</file>