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FCB4159-52C4-48B9-B491-89CF8DA8B804}">
          <p14:sldIdLst>
            <p14:sldId id="256"/>
            <p14:sldId id="257"/>
            <p14:sldId id="258"/>
            <p14:sldId id="259"/>
            <p14:sldId id="26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295"/>
    <a:srgbClr val="2683C6"/>
    <a:srgbClr val="CC0000"/>
    <a:srgbClr val="FFFF99"/>
    <a:srgbClr val="2ED2C2"/>
    <a:srgbClr val="379BD9"/>
    <a:srgbClr val="FF3300"/>
    <a:srgbClr val="FF9933"/>
    <a:srgbClr val="F0C230"/>
    <a:srgbClr val="F7D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0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7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36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197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733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99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00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4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0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0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0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5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6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2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E7BA-EC9A-42BC-8C28-F4D59BCB6F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9737A5-DD51-4478-A438-BFC29302C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2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FB93E0-0C00-49F0-A635-4A9136371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r="6944"/>
          <a:stretch/>
        </p:blipFill>
        <p:spPr>
          <a:xfrm>
            <a:off x="2483709" y="-9905"/>
            <a:ext cx="9703742" cy="686790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F9A60EA-5B0F-45FE-B3B7-C6A9F3C80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">
                <a:srgbClr val="FFFDF8">
                  <a:alpha val="0"/>
                </a:srgbClr>
              </a:gs>
              <a:gs pos="45000">
                <a:schemeClr val="bg1"/>
              </a:gs>
              <a:gs pos="61000">
                <a:srgbClr val="2ED2C2"/>
              </a:gs>
              <a:gs pos="76500">
                <a:srgbClr val="379BD9"/>
              </a:gs>
              <a:gs pos="100000">
                <a:srgbClr val="0070C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709260F-4A5B-4CB7-BE10-189A738D4881}"/>
              </a:ext>
            </a:extLst>
          </p:cNvPr>
          <p:cNvSpPr/>
          <p:nvPr/>
        </p:nvSpPr>
        <p:spPr>
          <a:xfrm>
            <a:off x="-220302" y="3057631"/>
            <a:ext cx="8038532" cy="313932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СЕРВИС</a:t>
            </a:r>
          </a:p>
          <a:p>
            <a:pPr algn="ctr"/>
            <a:r>
              <a:rPr lang="ru-RU" sz="66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ВЫЗОВА ВРАЧА </a:t>
            </a:r>
          </a:p>
          <a:p>
            <a:pPr algn="ctr"/>
            <a:r>
              <a:rPr lang="ru-RU" sz="66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НА ДОМ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90F1A2-D1AE-41FE-A564-5F331B7D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3" y="285669"/>
            <a:ext cx="1945040" cy="194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63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C470E83-6B75-4D6E-B6EC-53E4F9C0F872}"/>
              </a:ext>
            </a:extLst>
          </p:cNvPr>
          <p:cNvSpPr txBox="1"/>
          <p:nvPr/>
        </p:nvSpPr>
        <p:spPr>
          <a:xfrm>
            <a:off x="1128639" y="265163"/>
            <a:ext cx="7906179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ЭЛЕКТРОННЫЙ ЖУРНАЛ РЕГИСТРАЦИИ ВЫЗОВОВ НА ДОМ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503A7-99FE-4F23-8B3A-3A375984A105}"/>
              </a:ext>
            </a:extLst>
          </p:cNvPr>
          <p:cNvSpPr txBox="1"/>
          <p:nvPr/>
        </p:nvSpPr>
        <p:spPr>
          <a:xfrm>
            <a:off x="1128639" y="3454110"/>
            <a:ext cx="7906179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СТАТИСТИКА ПО ПОЛИКЛИНИКЕ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9EE00E-99ED-4BC5-88BB-F724F0C9E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38" b="5437"/>
          <a:stretch/>
        </p:blipFill>
        <p:spPr>
          <a:xfrm>
            <a:off x="1128640" y="603717"/>
            <a:ext cx="7906179" cy="28503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5A9226-0CB2-4B8F-95C1-72DFA84E4F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442" b="5436"/>
          <a:stretch/>
        </p:blipFill>
        <p:spPr>
          <a:xfrm>
            <a:off x="1128640" y="3792664"/>
            <a:ext cx="7906179" cy="28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1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C470E83-6B75-4D6E-B6EC-53E4F9C0F872}"/>
              </a:ext>
            </a:extLst>
          </p:cNvPr>
          <p:cNvSpPr txBox="1"/>
          <p:nvPr/>
        </p:nvSpPr>
        <p:spPr>
          <a:xfrm>
            <a:off x="1128639" y="265163"/>
            <a:ext cx="790617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РАСПРЕДЕЛЕННЫЕ ВЫЗОВЫ ПОСТУПАЮТ В ПРИВАТНЫЕ КАНАЛЫ УЧАСТКОВЫХ ВРАЧЕЙ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CA57CD-D700-4566-BB49-36E2594F3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124" y="1146412"/>
            <a:ext cx="1840017" cy="39851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280265-06B2-41A4-A7CA-1DCBCECB6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639" y="1146412"/>
            <a:ext cx="1840016" cy="39851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10DE32-4C99-4C39-B640-398E55786FDA}"/>
              </a:ext>
            </a:extLst>
          </p:cNvPr>
          <p:cNvSpPr txBox="1"/>
          <p:nvPr/>
        </p:nvSpPr>
        <p:spPr>
          <a:xfrm>
            <a:off x="6096000" y="1907878"/>
            <a:ext cx="3348251" cy="246221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 СЛУЧАЕ ЗАМЕНЫ (БОЛЕЗНЬ, ОТПУСК) ВРАЧА, ЛИБО ПОДКЛЮЧЕНИЯ ДОПОЛНИТЕЛЬНО ДРУГОГО ВРАЧА НА УСИЛЕНИЕ ПОДКЛЮЧЕНИЕ К КАНАЛУ ПРОИСХОДИТ САМИМИ ВРАЧАМИ, БЕЗ ПРИВЛЕЧЕНИЯ ТЕХНИЧЕСКИХ СПЕЦИАЛИСТОВ И НЕОБХОДИМОСТИ ИЗМЕНЕНИЯ ПРОГРАММНОГО КОДА</a:t>
            </a:r>
          </a:p>
        </p:txBody>
      </p:sp>
    </p:spTree>
    <p:extLst>
      <p:ext uri="{BB962C8B-B14F-4D97-AF65-F5344CB8AC3E}">
        <p14:creationId xmlns:p14="http://schemas.microsoft.com/office/powerpoint/2010/main" val="137544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C470E83-6B75-4D6E-B6EC-53E4F9C0F872}"/>
              </a:ext>
            </a:extLst>
          </p:cNvPr>
          <p:cNvSpPr txBox="1"/>
          <p:nvPr/>
        </p:nvSpPr>
        <p:spPr>
          <a:xfrm>
            <a:off x="1306060" y="783777"/>
            <a:ext cx="790617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План развития проекта</a:t>
            </a: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312B78AF-DD88-44E5-BF08-C21B7AAD7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62363"/>
              </p:ext>
            </p:extLst>
          </p:nvPr>
        </p:nvGraphicFramePr>
        <p:xfrm>
          <a:off x="293546" y="1740357"/>
          <a:ext cx="9336968" cy="3377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8253">
                  <a:extLst>
                    <a:ext uri="{9D8B030D-6E8A-4147-A177-3AD203B41FA5}">
                      <a16:colId xmlns:a16="http://schemas.microsoft.com/office/drawing/2014/main" val="798446825"/>
                    </a:ext>
                  </a:extLst>
                </a:gridCol>
                <a:gridCol w="1252343">
                  <a:extLst>
                    <a:ext uri="{9D8B030D-6E8A-4147-A177-3AD203B41FA5}">
                      <a16:colId xmlns:a16="http://schemas.microsoft.com/office/drawing/2014/main" val="3944776569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val="1448423498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val="3488009441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val="3532039501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val="2171129787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val="752922709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val="1287143543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val="3694363696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val="448576040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val="2454197682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val="1793503030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val="3184116466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val="15404135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29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6C291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6C291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6C291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6C291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6C291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6C291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6C291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6C291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6C291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6C291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6C291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73265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квартал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квартал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квартал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квартал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93819"/>
                  </a:ext>
                </a:extLst>
              </a:tr>
              <a:tr h="45612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1. Подключение новых мессенджеров для приема вызовов (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Viber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и другие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март-май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70867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2. Подключения модуля приема вызовов по телефону с распознаванием речи звонящего (опционально)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февраль-апрель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186077"/>
                  </a:ext>
                </a:extLst>
              </a:tr>
              <a:tr h="58428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3. Подключение новых социальных сетей для приема вызовов (Одноклассники, 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Facebook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Instagram)</a:t>
                      </a:r>
                      <a:endParaRPr lang="ru-RU" sz="1100" dirty="0">
                        <a:latin typeface="Times New Roman" panose="02020603050405020304" pitchFamily="18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март-май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168983"/>
                  </a:ext>
                </a:extLst>
              </a:tr>
              <a:tr h="58428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4. Подключение голосовых помощников для приема вызовов (Яндекс-Алиса, Маруся,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Сбер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-Салют, 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Google Assistant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Siri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март-август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745153"/>
                  </a:ext>
                </a:extLst>
              </a:tr>
              <a:tr h="43672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5. Подключение подключенных сервисов поликлиник к региональным медицинским системам для автоматической передачи вызовов в них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июнь-октябрь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268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92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DD7CAE-AEFE-4778-83B4-155D9E544373}"/>
              </a:ext>
            </a:extLst>
          </p:cNvPr>
          <p:cNvSpPr txBox="1"/>
          <p:nvPr/>
        </p:nvSpPr>
        <p:spPr>
          <a:xfrm>
            <a:off x="3903259" y="1471561"/>
            <a:ext cx="5048858" cy="3170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То, насколько граждане удовлетворены качеством и доступностью медицинской помощи, это главный, интегральный показатель эффективности нашей работы, и здесь нужно добиваться наибольшего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прогресса.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Новый подъем заболеваемости ковидом из-за штамма "омикрон" в России неизбежен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- Поэтому нужно не то что вернуться, а заняться этим поактивнее.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18880-8049-4C77-9D11-312A12E4A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r="6873"/>
          <a:stretch/>
        </p:blipFill>
        <p:spPr bwMode="auto">
          <a:xfrm>
            <a:off x="350295" y="1580744"/>
            <a:ext cx="3307304" cy="25568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147EB3-7E00-4087-AB36-6F3F4949FB03}"/>
              </a:ext>
            </a:extLst>
          </p:cNvPr>
          <p:cNvSpPr txBox="1"/>
          <p:nvPr/>
        </p:nvSpPr>
        <p:spPr>
          <a:xfrm>
            <a:off x="6985479" y="4670377"/>
            <a:ext cx="19666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Президент РФ</a:t>
            </a:r>
          </a:p>
          <a:p>
            <a:pPr algn="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В.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Noto Serif" panose="02020600060500020200" pitchFamily="18" charset="0"/>
                <a:cs typeface="Times New Roman" panose="02020603050405020304" pitchFamily="18" charset="0"/>
              </a:rPr>
              <a:t>Путин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Noto Serif" panose="02020600060500020200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6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BFE3F3B3-4A11-4350-9AED-C23CBD490940}"/>
              </a:ext>
            </a:extLst>
          </p:cNvPr>
          <p:cNvSpPr txBox="1"/>
          <p:nvPr/>
        </p:nvSpPr>
        <p:spPr>
          <a:xfrm>
            <a:off x="1097618" y="887777"/>
            <a:ext cx="7825803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ПРИХОД В РФ НОВОГО ШТАММА </a:t>
            </a:r>
            <a:r>
              <a:rPr lang="en-US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COVID-19</a:t>
            </a:r>
            <a:r>
              <a:rPr lang="ru-RU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«ОМИКРОН»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 ЯНВАРЕ 2022 ГОДА ПОСТАВИЛ СИСТЕМУ ЗДРАВООХРАНЕНИЯ ПЕРЕД НОВЫМИ ВЫЗОВАМИ</a:t>
            </a:r>
            <a:endParaRPr lang="ru-RU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1B23F6-24E4-42A8-9E91-63014D0EE0FD}"/>
              </a:ext>
            </a:extLst>
          </p:cNvPr>
          <p:cNvSpPr txBox="1"/>
          <p:nvPr/>
        </p:nvSpPr>
        <p:spPr>
          <a:xfrm>
            <a:off x="256386" y="4108175"/>
            <a:ext cx="2866236" cy="1600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latin typeface="NotoSans"/>
              </a:rPr>
              <a:t>"Из-за особенностей течения болезни люди чаще обращаются за лечением в поликлиники, и основная нагрузка ложится именно на амбулаторную сеть. В столь непростых условиях важно обеспечить ее стабильную работу"</a:t>
            </a:r>
            <a:endParaRPr lang="ru-RU" sz="1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8" name="Picture 4" descr="Мишустин поручил выделить средства на детскую больницу в Курской области -  РИА Новости, 20.10.2021">
            <a:extLst>
              <a:ext uri="{FF2B5EF4-FFF2-40B4-BE49-F238E27FC236}">
                <a16:creationId xmlns:a16="http://schemas.microsoft.com/office/drawing/2014/main" id="{0652B80B-C588-495D-98ED-ABFF2AC5D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r="14494"/>
          <a:stretch/>
        </p:blipFill>
        <p:spPr bwMode="auto">
          <a:xfrm>
            <a:off x="459477" y="2113006"/>
            <a:ext cx="2461128" cy="19026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BAE93B-557E-4F26-BDDC-07F3AD348C4C}"/>
              </a:ext>
            </a:extLst>
          </p:cNvPr>
          <p:cNvSpPr txBox="1"/>
          <p:nvPr/>
        </p:nvSpPr>
        <p:spPr>
          <a:xfrm>
            <a:off x="1155984" y="5726110"/>
            <a:ext cx="196663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00000"/>
                </a:solidFill>
                <a:latin typeface="NotoSans"/>
                <a:ea typeface="Segoe UI Black" panose="020B0A02040204020203" pitchFamily="34" charset="0"/>
                <a:cs typeface="Segoe UI Black" panose="020B0A02040204020203" pitchFamily="34" charset="0"/>
              </a:rPr>
              <a:t>Премьер-министр РФ</a:t>
            </a:r>
          </a:p>
          <a:p>
            <a:pPr algn="r"/>
            <a:r>
              <a:rPr lang="ru-RU" sz="1400" dirty="0">
                <a:solidFill>
                  <a:srgbClr val="000000"/>
                </a:solidFill>
                <a:latin typeface="NotoSans"/>
                <a:ea typeface="Segoe UI Black" panose="020B0A02040204020203" pitchFamily="34" charset="0"/>
                <a:cs typeface="Segoe UI Black" panose="020B0A02040204020203" pitchFamily="34" charset="0"/>
              </a:rPr>
              <a:t>М. </a:t>
            </a:r>
            <a:r>
              <a:rPr lang="ru-RU" sz="1400" dirty="0" err="1">
                <a:solidFill>
                  <a:srgbClr val="000000"/>
                </a:solidFill>
                <a:latin typeface="NotoSans"/>
                <a:ea typeface="Segoe UI Black" panose="020B0A02040204020203" pitchFamily="34" charset="0"/>
                <a:cs typeface="Segoe UI Black" panose="020B0A02040204020203" pitchFamily="34" charset="0"/>
              </a:rPr>
              <a:t>Мишустин</a:t>
            </a:r>
            <a:endParaRPr lang="ru-RU" sz="1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2672A8AF-ED13-4691-AFC3-D9EE3A98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0" r="13620"/>
          <a:stretch/>
        </p:blipFill>
        <p:spPr bwMode="auto">
          <a:xfrm>
            <a:off x="3409668" y="2111907"/>
            <a:ext cx="2461128" cy="19026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ABF31D-7D04-4E93-BC87-196FBC2C1DF5}"/>
              </a:ext>
            </a:extLst>
          </p:cNvPr>
          <p:cNvSpPr txBox="1"/>
          <p:nvPr/>
        </p:nvSpPr>
        <p:spPr>
          <a:xfrm>
            <a:off x="6096000" y="2076850"/>
            <a:ext cx="3580263" cy="203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latin typeface="NotoSans"/>
              </a:rPr>
              <a:t>С коллегами отмечаем, что особенностью новой волны заболеваемости, где доминирующим становится омикрон, становится рост нагрузки на первичное амбулаторное звено. Относительно лёгкое течение заболевания, госпитализация стационары растёт не столь взрывными темпами, а основное количество пациентов лечатся у терапевтов.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148C67-2FD2-48C6-AB85-95632622D692}"/>
              </a:ext>
            </a:extLst>
          </p:cNvPr>
          <p:cNvSpPr txBox="1"/>
          <p:nvPr/>
        </p:nvSpPr>
        <p:spPr>
          <a:xfrm>
            <a:off x="3220387" y="4091391"/>
            <a:ext cx="6455876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latin typeface="NotoSans"/>
              </a:rPr>
              <a:t>Этот тот новый вызов, на который сейчас реагирует вся система здравоохранения в нашей стране. Поэтому столько внимания мы уделяем именно перезагрузке первичного звена. </a:t>
            </a:r>
            <a:endParaRPr lang="ru-RU" sz="1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259D6F-B6B2-4DA2-B802-8DD55D8C90D8}"/>
              </a:ext>
            </a:extLst>
          </p:cNvPr>
          <p:cNvSpPr txBox="1"/>
          <p:nvPr/>
        </p:nvSpPr>
        <p:spPr>
          <a:xfrm>
            <a:off x="7549916" y="4734521"/>
            <a:ext cx="1966638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00000"/>
                </a:solidFill>
                <a:latin typeface="NotoSans"/>
                <a:ea typeface="Segoe UI Black" panose="020B0A02040204020203" pitchFamily="34" charset="0"/>
                <a:cs typeface="Segoe UI Black" panose="020B0A02040204020203" pitchFamily="34" charset="0"/>
              </a:rPr>
              <a:t>Главный врач</a:t>
            </a:r>
          </a:p>
          <a:p>
            <a:pPr algn="r"/>
            <a:r>
              <a:rPr lang="ru-RU" sz="1400" dirty="0">
                <a:solidFill>
                  <a:srgbClr val="000000"/>
                </a:solidFill>
                <a:latin typeface="NotoSans"/>
                <a:ea typeface="Segoe UI Black" panose="020B0A02040204020203" pitchFamily="34" charset="0"/>
                <a:cs typeface="Segoe UI Black" panose="020B0A02040204020203" pitchFamily="34" charset="0"/>
              </a:rPr>
              <a:t>ГБУЗ «ГКБ № 40» </a:t>
            </a:r>
          </a:p>
          <a:p>
            <a:pPr algn="r"/>
            <a:r>
              <a:rPr lang="ru-RU" sz="1400" dirty="0">
                <a:solidFill>
                  <a:srgbClr val="000000"/>
                </a:solidFill>
                <a:latin typeface="NotoSans"/>
                <a:ea typeface="Segoe UI Black" panose="020B0A02040204020203" pitchFamily="34" charset="0"/>
                <a:cs typeface="Segoe UI Black" panose="020B0A02040204020203" pitchFamily="34" charset="0"/>
              </a:rPr>
              <a:t>Д. Проценко</a:t>
            </a:r>
            <a:endParaRPr lang="ru-RU" sz="1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4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0FE08-7FEE-4C8D-BC59-9BF679F0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61" y="162373"/>
            <a:ext cx="2554551" cy="609971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1D629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Проблема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283D227-FFD1-4950-9DC0-27332F3870B5}"/>
              </a:ext>
            </a:extLst>
          </p:cNvPr>
          <p:cNvCxnSpPr>
            <a:cxnSpLocks/>
          </p:cNvCxnSpPr>
          <p:nvPr/>
        </p:nvCxnSpPr>
        <p:spPr>
          <a:xfrm>
            <a:off x="553922" y="739471"/>
            <a:ext cx="2271165" cy="0"/>
          </a:xfrm>
          <a:prstGeom prst="line">
            <a:avLst/>
          </a:prstGeom>
          <a:ln w="28575">
            <a:solidFill>
              <a:srgbClr val="1D629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FE3F3B3-4A11-4350-9AED-C23CBD490940}"/>
              </a:ext>
            </a:extLst>
          </p:cNvPr>
          <p:cNvSpPr txBox="1"/>
          <p:nvPr/>
        </p:nvSpPr>
        <p:spPr>
          <a:xfrm>
            <a:off x="1097618" y="887777"/>
            <a:ext cx="782580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ОДНИМ ИЗ НАПРАВЛЕНИЙ РАБОТЫ ПЕРВИЧНОГО ЗВЕНА ЯВЛЯЕТСЯ ПРИЁМ ВЫЗОВОВ ПАЦИЕНТОВ НА ДОМ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721132-119F-47C5-A201-90FE89095908}"/>
              </a:ext>
            </a:extLst>
          </p:cNvPr>
          <p:cNvSpPr txBox="1"/>
          <p:nvPr/>
        </p:nvSpPr>
        <p:spPr>
          <a:xfrm>
            <a:off x="1097618" y="1649541"/>
            <a:ext cx="794078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 НАСТОЯЩЕЕ ВРЕМЯ НАГРУЗКА НА КОЛЛ-ЦЕНТРЫ ПОЛИКЛИНИК В РЕГИОНАХ УВЕЛИЧИЛАСЬ В НЕСКОЛЬКО РАЗ И ПРОДОЛЖАЕТ РАСТИ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48660A-1A33-4471-AE88-4AF7AE93C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2" y="2234317"/>
            <a:ext cx="1969194" cy="19691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C33525-8C2F-4CF7-BD1D-D42757A02056}"/>
              </a:ext>
            </a:extLst>
          </p:cNvPr>
          <p:cNvSpPr txBox="1"/>
          <p:nvPr/>
        </p:nvSpPr>
        <p:spPr>
          <a:xfrm>
            <a:off x="2389856" y="2411306"/>
            <a:ext cx="418836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ОСНОВНЫЕ ФУНКЦИИ ОПЕРАТОРА: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43F82A-B211-425B-BE0D-A71BE0EA8DA2}"/>
              </a:ext>
            </a:extLst>
          </p:cNvPr>
          <p:cNvSpPr txBox="1"/>
          <p:nvPr/>
        </p:nvSpPr>
        <p:spPr>
          <a:xfrm>
            <a:off x="2389856" y="2782669"/>
            <a:ext cx="418836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ПРИЕМ ВЫЗОВОВ НА ДОМ ОТ ПАЦИЕНТОВ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08641C-3A54-4B6F-A17A-F65F3506FEF5}"/>
              </a:ext>
            </a:extLst>
          </p:cNvPr>
          <p:cNvSpPr txBox="1"/>
          <p:nvPr/>
        </p:nvSpPr>
        <p:spPr>
          <a:xfrm>
            <a:off x="2389856" y="3482878"/>
            <a:ext cx="4188365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РЕГИСТРАЦИЯ ПОСТУПАЮЩИХ ВЫЗОВОВ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E94137-8EE4-4512-8F2D-60E93919FE96}"/>
              </a:ext>
            </a:extLst>
          </p:cNvPr>
          <p:cNvSpPr txBox="1"/>
          <p:nvPr/>
        </p:nvSpPr>
        <p:spPr>
          <a:xfrm>
            <a:off x="2389856" y="3971056"/>
            <a:ext cx="418836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РАСПРЕДЕЛЕНИЕ ВЫЗОВОВ МЕЖДУ УЧАСТКОВЫМИ ВРАЧАМИ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446104-E7F0-4C20-8C8C-B73B27C2808E}"/>
              </a:ext>
            </a:extLst>
          </p:cNvPr>
          <p:cNvSpPr txBox="1"/>
          <p:nvPr/>
        </p:nvSpPr>
        <p:spPr>
          <a:xfrm>
            <a:off x="420662" y="4674677"/>
            <a:ext cx="913277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СРЕДНЕЕ ВРЕМЯ ОБРАБОТКИ ВЫЗОВА ОТ ПОСТУПЛЕНИЯ ДО ПОЛУЧЕНИЯ УЧАСТКОВЫМ ВРАЧОМ 7 МИНУТ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9811ED-6C09-4714-B73C-773F385EFC47}"/>
              </a:ext>
            </a:extLst>
          </p:cNvPr>
          <p:cNvSpPr txBox="1"/>
          <p:nvPr/>
        </p:nvSpPr>
        <p:spPr>
          <a:xfrm>
            <a:off x="785714" y="5346140"/>
            <a:ext cx="18075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ПРИЁМ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РАЗГОВОР С ПАЦИЕНТОМ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26E53B-F964-409A-ABBD-D8D7B76F6036}"/>
              </a:ext>
            </a:extLst>
          </p:cNvPr>
          <p:cNvSpPr txBox="1"/>
          <p:nvPr/>
        </p:nvSpPr>
        <p:spPr>
          <a:xfrm>
            <a:off x="3730592" y="5441877"/>
            <a:ext cx="180758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РЕГИСТРАЦИЯ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ВЫЗОВА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1F27BD-0898-44D2-B3E5-2A76F4645CC6}"/>
              </a:ext>
            </a:extLst>
          </p:cNvPr>
          <p:cNvSpPr txBox="1"/>
          <p:nvPr/>
        </p:nvSpPr>
        <p:spPr>
          <a:xfrm>
            <a:off x="6633030" y="5346140"/>
            <a:ext cx="18075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ПЕРЕДАЧА ВЫЗОВА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ВРАЧУ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93823B-4DC6-4BCC-8540-19EF04548091}"/>
              </a:ext>
            </a:extLst>
          </p:cNvPr>
          <p:cNvSpPr txBox="1"/>
          <p:nvPr/>
        </p:nvSpPr>
        <p:spPr>
          <a:xfrm>
            <a:off x="969070" y="6225468"/>
            <a:ext cx="144086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 МИНУТЫ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593C0C-4B3A-4382-A23C-9EE48A617105}"/>
              </a:ext>
            </a:extLst>
          </p:cNvPr>
          <p:cNvSpPr txBox="1"/>
          <p:nvPr/>
        </p:nvSpPr>
        <p:spPr>
          <a:xfrm>
            <a:off x="6578221" y="6289686"/>
            <a:ext cx="144086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 МИНУТЫ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37BFFE-D261-4F08-8347-EEA2AADB1D54}"/>
              </a:ext>
            </a:extLst>
          </p:cNvPr>
          <p:cNvSpPr txBox="1"/>
          <p:nvPr/>
        </p:nvSpPr>
        <p:spPr>
          <a:xfrm>
            <a:off x="3913948" y="6249816"/>
            <a:ext cx="144086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 МИНУТЫ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BEDF72-5A52-42D2-A6BC-DF5588A703A8}"/>
              </a:ext>
            </a:extLst>
          </p:cNvPr>
          <p:cNvSpPr/>
          <p:nvPr/>
        </p:nvSpPr>
        <p:spPr>
          <a:xfrm>
            <a:off x="553923" y="5208458"/>
            <a:ext cx="8180644" cy="141978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2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3721132-119F-47C5-A201-90FE89095908}"/>
              </a:ext>
            </a:extLst>
          </p:cNvPr>
          <p:cNvSpPr txBox="1"/>
          <p:nvPr/>
        </p:nvSpPr>
        <p:spPr>
          <a:xfrm>
            <a:off x="5099789" y="1791268"/>
            <a:ext cx="2306472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ОДИН ОПЕРАТОР КОЛЛ-ЦЕНТРА ЗА 8-ЧАСОВОЙ РАБОЧИЙ ДЕНЬ МАКСИМАЛЬНО МОЖЕТ ПРИНЯТЬ 68 ВЫЗОВОВ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3992D252-EC05-4457-920F-0C1DF263C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r="6961"/>
          <a:stretch/>
        </p:blipFill>
        <p:spPr bwMode="auto">
          <a:xfrm>
            <a:off x="7241312" y="1858296"/>
            <a:ext cx="2461128" cy="1902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C1D5C9-266D-4EFD-BC70-078E6257B4AF}"/>
              </a:ext>
            </a:extLst>
          </p:cNvPr>
          <p:cNvSpPr txBox="1"/>
          <p:nvPr/>
        </p:nvSpPr>
        <p:spPr>
          <a:xfrm>
            <a:off x="767876" y="608257"/>
            <a:ext cx="8389772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ПРИ КРАТНОМ УВЕЛИЧЕНИИ КОЛИЧЕСТВА ОБРАЩЕНИЙ НЕОБХОДИМО БЫСТРОЕ УВЕЛИЧЕНИЕ КОЛИЧЕСТВА ОПЕРАТОРОВ, ЧТО ПРИ ДЕФИЦИТЕ КАДРОВ В ЗДРАВООХРАНЕНИИ ТРУДНО РЕАЛИЗУЕМО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9CD167-8895-4BF1-A795-5E4C2A881D95}"/>
              </a:ext>
            </a:extLst>
          </p:cNvPr>
          <p:cNvSpPr txBox="1"/>
          <p:nvPr/>
        </p:nvSpPr>
        <p:spPr>
          <a:xfrm>
            <a:off x="767875" y="1668158"/>
            <a:ext cx="4331914" cy="20621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ЧАСТО РЕШЕНИЕМ НЕХВАТКИ ОПЕРАТОРОВ РУКОВОДИТЕЛИ МО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ИСПОЛЬЗУЮТ ДРУГИХ СОТРУДНИКОВ ИЛИ ВОЛОНТЕРОВ,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ЧТО В УСЛОВИЯХ УВЕЛИЧЕНИЯ НАГРУЗКИ НА ПОЛИКЛИНИКИ ВЛЕЧЕТ СНИЖЕНИЕ КАЧЕСТВА МЕДИЦИНСКОЙ ПОМОЩИ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C8C863-6324-46EE-9ACB-A2B6D273B301}"/>
              </a:ext>
            </a:extLst>
          </p:cNvPr>
          <p:cNvSpPr txBox="1"/>
          <p:nvPr/>
        </p:nvSpPr>
        <p:spPr>
          <a:xfrm>
            <a:off x="767875" y="4149303"/>
            <a:ext cx="8389773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ТОЛЬКО МАКСИМАЛЬНАЯ АВТОМАТИЗАЦИЯ ПРОЦЕССА ПРИЕМА ВЫЗОВОВ НА ДОМ ПАЦИЕНТОВ МОЖЕТ РЕШИТЬ ПРОБЛЕМУ И РАЗГРУЗИТЬ СИСТЕМУ В ЭТОЙ ЧАСТИ</a:t>
            </a:r>
          </a:p>
        </p:txBody>
      </p:sp>
    </p:spTree>
    <p:extLst>
      <p:ext uri="{BB962C8B-B14F-4D97-AF65-F5344CB8AC3E}">
        <p14:creationId xmlns:p14="http://schemas.microsoft.com/office/powerpoint/2010/main" val="263687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D4B1BB5-B8AB-4434-B897-CC18643C1438}"/>
              </a:ext>
            </a:extLst>
          </p:cNvPr>
          <p:cNvCxnSpPr>
            <a:cxnSpLocks/>
          </p:cNvCxnSpPr>
          <p:nvPr/>
        </p:nvCxnSpPr>
        <p:spPr>
          <a:xfrm>
            <a:off x="926322" y="802007"/>
            <a:ext cx="466059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Таблица 5">
            <a:extLst>
              <a:ext uri="{FF2B5EF4-FFF2-40B4-BE49-F238E27FC236}">
                <a16:creationId xmlns:a16="http://schemas.microsoft.com/office/drawing/2014/main" id="{7624C4E2-89E2-43EA-9AB3-92D2F329B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115124"/>
              </p:ext>
            </p:extLst>
          </p:nvPr>
        </p:nvGraphicFramePr>
        <p:xfrm>
          <a:off x="926322" y="963342"/>
          <a:ext cx="7303278" cy="5316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75054">
                  <a:extLst>
                    <a:ext uri="{9D8B030D-6E8A-4147-A177-3AD203B41FA5}">
                      <a16:colId xmlns:a16="http://schemas.microsoft.com/office/drawing/2014/main" val="4170462994"/>
                    </a:ext>
                  </a:extLst>
                </a:gridCol>
                <a:gridCol w="1028224">
                  <a:extLst>
                    <a:ext uri="{9D8B030D-6E8A-4147-A177-3AD203B41FA5}">
                      <a16:colId xmlns:a16="http://schemas.microsoft.com/office/drawing/2014/main" val="3366566590"/>
                    </a:ext>
                  </a:extLst>
                </a:gridCol>
              </a:tblGrid>
              <a:tr h="3613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0697718"/>
                  </a:ext>
                </a:extLst>
              </a:tr>
              <a:tr h="50558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населения, использующего мобильные телефоны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смартфоны, в общей численности населения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6808307"/>
                  </a:ext>
                </a:extLst>
              </a:tr>
              <a:tr h="48090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населения, использующего сеть Интернет, в общей численности населения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629490"/>
                  </a:ext>
                </a:extLst>
              </a:tr>
              <a:tr h="36135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Городская местность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4545706"/>
                  </a:ext>
                </a:extLst>
              </a:tr>
              <a:tr h="36135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Сельская местность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2040306"/>
                  </a:ext>
                </a:extLst>
              </a:tr>
              <a:tr h="36135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Женщин, использующих сеть Интернет, всего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498663"/>
                  </a:ext>
                </a:extLst>
              </a:tr>
              <a:tr h="36135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-15-24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9764903"/>
                  </a:ext>
                </a:extLst>
              </a:tr>
              <a:tr h="36135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- 25-34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0732992"/>
                  </a:ext>
                </a:extLst>
              </a:tr>
              <a:tr h="36135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- 35-44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5222617"/>
                  </a:ext>
                </a:extLst>
              </a:tr>
              <a:tr h="36135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социальных сетей, всего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18931"/>
                  </a:ext>
                </a:extLst>
              </a:tr>
              <a:tr h="36135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женщины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818932"/>
                  </a:ext>
                </a:extLst>
              </a:tr>
              <a:tr h="2505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Цели использования населением сети Интернет: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840831"/>
                  </a:ext>
                </a:extLst>
              </a:tr>
              <a:tr h="361356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Социальные сети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76,7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1432339"/>
                  </a:ext>
                </a:extLst>
              </a:tr>
              <a:tr h="361356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Мессенджеры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60,1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99682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5C8D53-B9D5-4120-A1EC-86BA9C4168B2}"/>
              </a:ext>
            </a:extLst>
          </p:cNvPr>
          <p:cNvSpPr txBox="1"/>
          <p:nvPr/>
        </p:nvSpPr>
        <p:spPr>
          <a:xfrm>
            <a:off x="5887048" y="6446550"/>
            <a:ext cx="3147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* По данным Росстата России на 2019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14A65-918C-4B43-B4BD-15004AB949C4}"/>
              </a:ext>
            </a:extLst>
          </p:cNvPr>
          <p:cNvSpPr txBox="1"/>
          <p:nvPr/>
        </p:nvSpPr>
        <p:spPr>
          <a:xfrm>
            <a:off x="907232" y="288568"/>
            <a:ext cx="6256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683C6"/>
                </a:solidFill>
                <a:latin typeface="Arial Black" panose="020B0A04020102020204" pitchFamily="34" charset="0"/>
              </a:rPr>
              <a:t>ЦЕЛЕВАЯ 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288586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4C1D5C9-266D-4EFD-BC70-078E6257B4AF}"/>
              </a:ext>
            </a:extLst>
          </p:cNvPr>
          <p:cNvSpPr txBox="1"/>
          <p:nvPr/>
        </p:nvSpPr>
        <p:spPr>
          <a:xfrm>
            <a:off x="767876" y="608257"/>
            <a:ext cx="8389772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 РАМКАХ ПРОЕКТА ЦЕНТРА РАЗВИТИЯ ЦИФРОВЫХ ТЕХНОЛОГИЙ СОВМЕСТНО С ГАУЗ ДГКП №8 Г. ЧЕЛЯБИНСКА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РАЗРАБОТАН АВТОМАТИЗИРОВАННЫЙ СЕРВИС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ПРИЕМА ВЫЗОВОВ НА ДОМ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8D5E2-6030-46C9-B2B2-02CBBAB06DCF}"/>
              </a:ext>
            </a:extLst>
          </p:cNvPr>
          <p:cNvSpPr txBox="1"/>
          <p:nvPr/>
        </p:nvSpPr>
        <p:spPr>
          <a:xfrm>
            <a:off x="767876" y="1859340"/>
            <a:ext cx="867637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НА СТОРОНЕ ПОЛЬЗОВАТЕЛЯ ЭТО ЧАТ-БОТЫ,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РАЗВЕРНУТЫЕ В МЕССЕНДЖЕРЕ ТЕЛЕГРАМ И СОЦИАЛЬНОЙ СЕТИ ВКОНТАКТЕ ДЛЯ ПРИЕМА </a:t>
            </a:r>
            <a:r>
              <a:rPr lang="ru-RU" sz="160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ВЫЗОВОВ ПАЦИЕНТОВ</a:t>
            </a:r>
            <a:endParaRPr lang="ru-RU" sz="1600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6CE9D2-C312-46B8-AE07-3AEC57F5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39" y="2779023"/>
            <a:ext cx="1713988" cy="37121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D2A8FD-EE06-41AF-A0B9-C76B2D6B8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679" y="2779023"/>
            <a:ext cx="1713988" cy="37121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584088-E111-4A1F-B09A-3C8F1AC6D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94" t="20284" r="33172"/>
          <a:stretch/>
        </p:blipFill>
        <p:spPr>
          <a:xfrm>
            <a:off x="4970780" y="2791716"/>
            <a:ext cx="3381649" cy="37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C8D5E2-6030-46C9-B2B2-02CBBAB06DCF}"/>
              </a:ext>
            </a:extLst>
          </p:cNvPr>
          <p:cNvSpPr txBox="1"/>
          <p:nvPr/>
        </p:nvSpPr>
        <p:spPr>
          <a:xfrm>
            <a:off x="604103" y="590098"/>
            <a:ext cx="86763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ЧТО ДЕЛАЕТ СИСТЕМА ПРИ ПРИЕМЕ ВЫЗОВА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3283B-9F04-4CAD-886B-88D531ED03F4}"/>
              </a:ext>
            </a:extLst>
          </p:cNvPr>
          <p:cNvSpPr txBox="1"/>
          <p:nvPr/>
        </p:nvSpPr>
        <p:spPr>
          <a:xfrm>
            <a:off x="1409320" y="1064908"/>
            <a:ext cx="7598202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ФИЛЬТРУЕТ ВЫЗОВЫ, ПО ВИДАМ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2F579-0CC0-4E9D-81D2-64A716F495DB}"/>
              </a:ext>
            </a:extLst>
          </p:cNvPr>
          <p:cNvSpPr txBox="1"/>
          <p:nvPr/>
        </p:nvSpPr>
        <p:spPr>
          <a:xfrm>
            <a:off x="1409319" y="1728780"/>
            <a:ext cx="3189974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СКОРАЯ ПОМОЩЬ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44EDFA-3D38-4898-9A04-782B5C7B66FF}"/>
              </a:ext>
            </a:extLst>
          </p:cNvPr>
          <p:cNvSpPr txBox="1"/>
          <p:nvPr/>
        </p:nvSpPr>
        <p:spPr>
          <a:xfrm>
            <a:off x="1409318" y="2218441"/>
            <a:ext cx="3189975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НЕОТЛОЖНАЯ ПОМОЩЬ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2ED7E1-086F-4658-9B1C-DB8F4C991FFD}"/>
              </a:ext>
            </a:extLst>
          </p:cNvPr>
          <p:cNvSpPr txBox="1"/>
          <p:nvPr/>
        </p:nvSpPr>
        <p:spPr>
          <a:xfrm>
            <a:off x="5817549" y="1744171"/>
            <a:ext cx="3189973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ВЫЗОВ НА ДОМ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9EA17E-0FF3-4A3A-811B-81944AE9C85E}"/>
              </a:ext>
            </a:extLst>
          </p:cNvPr>
          <p:cNvSpPr/>
          <p:nvPr/>
        </p:nvSpPr>
        <p:spPr>
          <a:xfrm>
            <a:off x="1128117" y="1552548"/>
            <a:ext cx="3776829" cy="210728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8A8C1-714D-4090-9C74-A1292BC656CB}"/>
              </a:ext>
            </a:extLst>
          </p:cNvPr>
          <p:cNvSpPr txBox="1"/>
          <p:nvPr/>
        </p:nvSpPr>
        <p:spPr>
          <a:xfrm>
            <a:off x="2025270" y="2592712"/>
            <a:ext cx="26440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РЕКОМЕНДУЮТСЯ НОМЕРА ТЕЛЕФОНОВ ДЛЯ ОБРАЩЕНИЯ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3D066C-50BA-4A46-B489-EC385CDAB5A2}"/>
              </a:ext>
            </a:extLst>
          </p:cNvPr>
          <p:cNvSpPr txBox="1"/>
          <p:nvPr/>
        </p:nvSpPr>
        <p:spPr>
          <a:xfrm>
            <a:off x="1128117" y="2998243"/>
            <a:ext cx="38860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C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ОПЦИОНАЛЬНО ВОЗМОЖНО АВТОМАТИЧЕСКОЕ ОТПРАВЛЕНИЕ ВЫЗОВОВ В ЭТИ СЛУЖБЫ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15E908-2E0F-48C7-9196-1930A0D0050A}"/>
              </a:ext>
            </a:extLst>
          </p:cNvPr>
          <p:cNvSpPr txBox="1"/>
          <p:nvPr/>
        </p:nvSpPr>
        <p:spPr>
          <a:xfrm>
            <a:off x="5817547" y="2254158"/>
            <a:ext cx="3189973" cy="338554"/>
          </a:xfrm>
          <a:prstGeom prst="rect">
            <a:avLst/>
          </a:prstGeom>
          <a:noFill/>
          <a:ln>
            <a:solidFill>
              <a:srgbClr val="1D629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D629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КОНТАКТНЫЕ С </a:t>
            </a:r>
            <a:r>
              <a:rPr lang="en-US" sz="1600" dirty="0">
                <a:solidFill>
                  <a:srgbClr val="1D629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COVID-19</a:t>
            </a:r>
            <a:endParaRPr lang="ru-RU" sz="1600" dirty="0">
              <a:solidFill>
                <a:srgbClr val="1D6295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2F0584-0D59-41D2-99A8-F64F593EB4FD}"/>
              </a:ext>
            </a:extLst>
          </p:cNvPr>
          <p:cNvSpPr txBox="1"/>
          <p:nvPr/>
        </p:nvSpPr>
        <p:spPr>
          <a:xfrm>
            <a:off x="5817547" y="2741897"/>
            <a:ext cx="3189973" cy="338554"/>
          </a:xfrm>
          <a:prstGeom prst="rect">
            <a:avLst/>
          </a:prstGeom>
          <a:noFill/>
          <a:ln>
            <a:solidFill>
              <a:srgbClr val="1D629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D629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ДЕТИ ДО 1 ГОДА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38483C-5E21-4A54-ACDF-23E28C780E60}"/>
              </a:ext>
            </a:extLst>
          </p:cNvPr>
          <p:cNvSpPr txBox="1"/>
          <p:nvPr/>
        </p:nvSpPr>
        <p:spPr>
          <a:xfrm>
            <a:off x="5817547" y="3216608"/>
            <a:ext cx="3189973" cy="338554"/>
          </a:xfrm>
          <a:prstGeom prst="rect">
            <a:avLst/>
          </a:prstGeom>
          <a:noFill/>
          <a:ln>
            <a:solidFill>
              <a:srgbClr val="1D629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D629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ОСТАЛЬНЫЕ КАТЕГОРИИ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2E47D37-F55C-42BE-9343-C29C334AA977}"/>
              </a:ext>
            </a:extLst>
          </p:cNvPr>
          <p:cNvSpPr/>
          <p:nvPr/>
        </p:nvSpPr>
        <p:spPr>
          <a:xfrm>
            <a:off x="5398641" y="1552548"/>
            <a:ext cx="3776829" cy="210728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F7F7E3-E4EA-4B6A-AA91-C586C7FA3544}"/>
              </a:ext>
            </a:extLst>
          </p:cNvPr>
          <p:cNvSpPr txBox="1"/>
          <p:nvPr/>
        </p:nvSpPr>
        <p:spPr>
          <a:xfrm>
            <a:off x="1409318" y="3987171"/>
            <a:ext cx="7598202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ПОСЛЕ ПОЛУЧЕНИЯ ОТВЕТОВ НА ВСЕ ВОПРОСЫ ПАЦИЕНТА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E66A2-1014-4639-9DA0-B611FD6A68B6}"/>
              </a:ext>
            </a:extLst>
          </p:cNvPr>
          <p:cNvSpPr txBox="1"/>
          <p:nvPr/>
        </p:nvSpPr>
        <p:spPr>
          <a:xfrm>
            <a:off x="604103" y="4582307"/>
            <a:ext cx="28433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РЕГИСТРИРУЕТ ВЫЗОВ В ЭЛЕКТРОННЫЙ ЖУРНАЛ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7C2D87-FFE8-47C7-A661-D82A94408087}"/>
              </a:ext>
            </a:extLst>
          </p:cNvPr>
          <p:cNvSpPr txBox="1"/>
          <p:nvPr/>
        </p:nvSpPr>
        <p:spPr>
          <a:xfrm>
            <a:off x="3720767" y="4567049"/>
            <a:ext cx="28433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НАПРАВЛЯЕТ ВЫЗОВ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УЧАСТОВОМУ ВРАЧУ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F0C9F3-A070-4205-9FEA-D50E2E414AB9}"/>
              </a:ext>
            </a:extLst>
          </p:cNvPr>
          <p:cNvSpPr txBox="1"/>
          <p:nvPr/>
        </p:nvSpPr>
        <p:spPr>
          <a:xfrm>
            <a:off x="6837431" y="4567049"/>
            <a:ext cx="28433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НАПРАВЛЯЕТ ВЫЗОВ КОВИД-БРИГАДЕ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626E8C-D692-4B4A-8CCB-440734318AA0}"/>
              </a:ext>
            </a:extLst>
          </p:cNvPr>
          <p:cNvSpPr txBox="1"/>
          <p:nvPr/>
        </p:nvSpPr>
        <p:spPr>
          <a:xfrm>
            <a:off x="1409318" y="5299532"/>
            <a:ext cx="7598202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ВЕДЕТ СТАТИСТИКУ В РЕЖИМЕ РЕАЛЬНОГО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9655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03283B-9F04-4CAD-886B-88D531ED03F4}"/>
              </a:ext>
            </a:extLst>
          </p:cNvPr>
          <p:cNvSpPr txBox="1"/>
          <p:nvPr/>
        </p:nvSpPr>
        <p:spPr>
          <a:xfrm>
            <a:off x="3490600" y="893031"/>
            <a:ext cx="3875965" cy="5847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СЕКУНДА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FBA94C-F742-4D89-B7B1-4F59E75EADAC}"/>
              </a:ext>
            </a:extLst>
          </p:cNvPr>
          <p:cNvSpPr txBox="1"/>
          <p:nvPr/>
        </p:nvSpPr>
        <p:spPr>
          <a:xfrm>
            <a:off x="1354727" y="1586019"/>
            <a:ext cx="7598202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УЧИТЫВАЯ, ЧТО ПРИ ОРГАНИЗАЦИИ ЛОГИСТИКИ УЧАСТКОВОГО ВРАЧА, РАБОТАЮЩЕГО НА УЧАСТКЕ ПО ОБСЛУЖИВАНИЮ ВЫЗОВОВ, ДЛЯ МАКСИМАЛЬНОЙ ЭФФЕКТИВНОСТИ РАБОТЫ ЯВЛЯЕТСЯ СКОРОСТЬ ПОЛУЧЕНИЯ ВЫЗОВОВ, СООТВЕТСТВЕННО РАБОТА СИСТЕМЫ ЭФФЕКТИВНЕЕ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F9EDB-CB08-48C6-A35F-F36EEC36A66A}"/>
              </a:ext>
            </a:extLst>
          </p:cNvPr>
          <p:cNvSpPr txBox="1"/>
          <p:nvPr/>
        </p:nvSpPr>
        <p:spPr>
          <a:xfrm>
            <a:off x="3490600" y="3004528"/>
            <a:ext cx="3875965" cy="5847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 420 РАЗ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52F34D-0214-4889-BB69-19F4630E87A9}"/>
              </a:ext>
            </a:extLst>
          </p:cNvPr>
          <p:cNvSpPr txBox="1"/>
          <p:nvPr/>
        </p:nvSpPr>
        <p:spPr>
          <a:xfrm>
            <a:off x="1354727" y="3713946"/>
            <a:ext cx="7598202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МИНИМАЛЬНОЕ КОЛИЧЕСТВО ВЫЗОВОВ, КОТОРЫЕ СПОСОБНА ПРИНЯТЬ СИСТЕМА (ПРИ МОДЕЛИРОВАНИИ, ЧТО ВЫЗОВ ИДЕТ 1 ЗА ДРУГИМ, КАК У ОПЕРАТОРА)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A1D20D-F728-4E1D-A333-AE151C808D04}"/>
              </a:ext>
            </a:extLst>
          </p:cNvPr>
          <p:cNvSpPr txBox="1"/>
          <p:nvPr/>
        </p:nvSpPr>
        <p:spPr>
          <a:xfrm>
            <a:off x="3490600" y="4657990"/>
            <a:ext cx="3875965" cy="5847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28 800 ВЫЗОВОВ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37AD80-AF48-4BE2-B75B-82BC266AA865}"/>
              </a:ext>
            </a:extLst>
          </p:cNvPr>
          <p:cNvSpPr txBox="1"/>
          <p:nvPr/>
        </p:nvSpPr>
        <p:spPr>
          <a:xfrm>
            <a:off x="1287390" y="5355812"/>
            <a:ext cx="759820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ПРИ МНОГОПОТОЧНОЙ СИСТЕМЕ ПРИЕМА ВЫЗОВОВ, ИСПОЛЬЗУЕМОЙ В СИСТЕМЕ, ЗА СУТКИ МОЖНО ПРИНЯТЬ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AAC97B-8047-4C45-9081-A7417B7DA2E1}"/>
              </a:ext>
            </a:extLst>
          </p:cNvPr>
          <p:cNvSpPr txBox="1"/>
          <p:nvPr/>
        </p:nvSpPr>
        <p:spPr>
          <a:xfrm>
            <a:off x="2704862" y="6062822"/>
            <a:ext cx="5447440" cy="5847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ДО 200 000 ВЫЗОВОВ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470E83-6B75-4D6E-B6EC-53E4F9C0F872}"/>
              </a:ext>
            </a:extLst>
          </p:cNvPr>
          <p:cNvSpPr txBox="1"/>
          <p:nvPr/>
        </p:nvSpPr>
        <p:spPr>
          <a:xfrm>
            <a:off x="1287390" y="210403"/>
            <a:ext cx="759820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ОБЩЕЕ ЗАТРАЧЕННОЕ ВРЕМЯ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ОТ ПРИЕМА ВЫЗОВА ДО ПОЛУЧЕНИЯ ВРАЧОМ</a:t>
            </a:r>
          </a:p>
        </p:txBody>
      </p:sp>
    </p:spTree>
    <p:extLst>
      <p:ext uri="{BB962C8B-B14F-4D97-AF65-F5344CB8AC3E}">
        <p14:creationId xmlns:p14="http://schemas.microsoft.com/office/powerpoint/2010/main" val="126502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03283B-9F04-4CAD-886B-88D531ED03F4}"/>
              </a:ext>
            </a:extLst>
          </p:cNvPr>
          <p:cNvSpPr txBox="1"/>
          <p:nvPr/>
        </p:nvSpPr>
        <p:spPr>
          <a:xfrm>
            <a:off x="1396573" y="4714779"/>
            <a:ext cx="7598202" cy="107721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ПРИ ПОДКЛЮЧЕНИИ ВСЕХ ПОЛИКЛИНИК РЕГИОНА ФОРМИРУЕТСЯ РЕГИОНАЛЬНЫЙ </a:t>
            </a:r>
            <a:r>
              <a:rPr lang="en-US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DASHBORD</a:t>
            </a:r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ОТРАЖАЮЩИЙ В РЕЖИМЕ РЕАЛЬНОГО ВРЕМЕНИ СТАТИСТИКУ ПРИЕМА И ОБРАБОТКИ ВЫЗОВОВ НА ДОМ С РАСПРЕДЕЛЕНИЕМ ПО КАТЕГОРИЯМ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FBA94C-F742-4D89-B7B1-4F59E75EADAC}"/>
              </a:ext>
            </a:extLst>
          </p:cNvPr>
          <p:cNvSpPr txBox="1"/>
          <p:nvPr/>
        </p:nvSpPr>
        <p:spPr>
          <a:xfrm>
            <a:off x="1396573" y="5932323"/>
            <a:ext cx="759820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ПОЛУЧЕНИЕ СВОЕВРЕМЕННОЙ ИНФОРМАЦИИ, ПОЗВОЛЯЕТ СОКРАТИТЬ ДО 0 РАСХОДЫ НА СБОР И ВЕДЕНИЕ СТАТИСТИКИ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470E83-6B75-4D6E-B6EC-53E4F9C0F872}"/>
              </a:ext>
            </a:extLst>
          </p:cNvPr>
          <p:cNvSpPr txBox="1"/>
          <p:nvPr/>
        </p:nvSpPr>
        <p:spPr>
          <a:xfrm>
            <a:off x="1396573" y="426187"/>
            <a:ext cx="7598202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СТАТИСТИКА ФОРМИРУЕТСЯ В РЕЖИМЕ РЕАЛЬНОГО ВРЕМЕНИ, ЧТО ПОЗВОЛЯЕТ РУКОВОДСТВУ ПРИНИМАТЬ МАКСИМАЛЬНО СВОЕВРЕМЕННЫЕ РЕШЕНИЯ ПО ЛОГИСТИКЕ ВЫЗОВОВ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F7A491-DEAE-47AD-920F-08D03851C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030" y="1397510"/>
            <a:ext cx="5647899" cy="31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6415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2831</TotalTime>
  <Words>833</Words>
  <Application>Microsoft Office PowerPoint</Application>
  <PresentationFormat>Широкоэкранный</PresentationFormat>
  <Paragraphs>125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NotoSans</vt:lpstr>
      <vt:lpstr>Segoe UI Black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34</cp:revision>
  <dcterms:created xsi:type="dcterms:W3CDTF">2021-11-20T21:21:13Z</dcterms:created>
  <dcterms:modified xsi:type="dcterms:W3CDTF">2022-02-02T19:17:44Z</dcterms:modified>
</cp:coreProperties>
</file>