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hZR5dYwJgdaI1Rw/+k0vavioEV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836DFC9-4CEC-42B0-B7E3-5973BEFE47CB}">
  <a:tblStyle styleId="{6836DFC9-4CEC-42B0-B7E3-5973BEFE47CB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4" d="100"/>
          <a:sy n="134" d="100"/>
        </p:scale>
        <p:origin x="144" y="8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2" name="Google Shape;7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9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9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5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6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8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>
            <a:spLocks noGrp="1"/>
          </p:cNvSpPr>
          <p:nvPr>
            <p:ph type="ctrTitle"/>
          </p:nvPr>
        </p:nvSpPr>
        <p:spPr>
          <a:xfrm>
            <a:off x="317886" y="523939"/>
            <a:ext cx="8520600" cy="1391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ru-RU" sz="2800" dirty="0"/>
              <a:t>Санкт-Петербургская </a:t>
            </a:r>
            <a:br>
              <a:rPr lang="ru-RU" sz="2800" dirty="0"/>
            </a:br>
            <a:r>
              <a:rPr lang="ru-RU" sz="2800" dirty="0"/>
              <a:t>Общественная благотворительная организация</a:t>
            </a:r>
            <a:br>
              <a:rPr lang="ru-RU" sz="2800" dirty="0"/>
            </a:br>
            <a:r>
              <a:rPr lang="en" sz="2800" dirty="0"/>
              <a:t> «Общество Свт.Иоасафа»</a:t>
            </a:r>
            <a:endParaRPr sz="2800" dirty="0"/>
          </a:p>
        </p:txBody>
      </p:sp>
      <p:sp>
        <p:nvSpPr>
          <p:cNvPr id="55" name="Google Shape;55;p1"/>
          <p:cNvSpPr txBox="1">
            <a:spLocks noGrp="1"/>
          </p:cNvSpPr>
          <p:nvPr>
            <p:ph type="subTitle" idx="1"/>
          </p:nvPr>
        </p:nvSpPr>
        <p:spPr>
          <a:xfrm>
            <a:off x="311700" y="2433872"/>
            <a:ext cx="8520600" cy="1565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81818"/>
              <a:buNone/>
            </a:pPr>
            <a:r>
              <a:rPr lang="en" b="1" dirty="0">
                <a:solidFill>
                  <a:schemeClr val="dk1"/>
                </a:solidFill>
              </a:rPr>
              <a:t>“Детство в больнице”:</a:t>
            </a:r>
            <a:r>
              <a:rPr lang="en" dirty="0">
                <a:solidFill>
                  <a:schemeClr val="dk1"/>
                </a:solidFill>
              </a:rPr>
              <a:t> </a:t>
            </a:r>
            <a:endParaRPr lang="ru-RU" dirty="0">
              <a:solidFill>
                <a:schemeClr val="dk1"/>
              </a:solidFill>
            </a:endParaRPr>
          </a:p>
          <a:p>
            <a: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81818"/>
              <a:buNone/>
            </a:pPr>
            <a:endParaRPr lang="ru-RU" dirty="0">
              <a:solidFill>
                <a:schemeClr val="dk1"/>
              </a:solidFill>
            </a:endParaRPr>
          </a:p>
          <a:p>
            <a:pPr marL="457200" lvl="0" indent="-34290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81818"/>
              <a:buNone/>
            </a:pPr>
            <a:r>
              <a:rPr lang="en" dirty="0">
                <a:solidFill>
                  <a:schemeClr val="dk1"/>
                </a:solidFill>
              </a:rPr>
              <a:t>сопровождение семей с детьми, проходящими длительное стационарное лечение от туберкулеза и реабилитацию</a:t>
            </a:r>
            <a:endParaRPr dirty="0">
              <a:solidFill>
                <a:schemeClr val="dk1"/>
              </a:solidFill>
            </a:endParaRPr>
          </a:p>
          <a:p>
            <a:pPr marL="457200" lvl="0" indent="-34290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81818"/>
              <a:buNone/>
            </a:pP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81818"/>
              <a:buNone/>
            </a:pPr>
            <a:endParaRPr dirty="0"/>
          </a:p>
        </p:txBody>
      </p:sp>
      <p:sp>
        <p:nvSpPr>
          <p:cNvPr id="56" name="Google Shape;56;p1"/>
          <p:cNvSpPr txBox="1"/>
          <p:nvPr/>
        </p:nvSpPr>
        <p:spPr>
          <a:xfrm>
            <a:off x="3095367" y="4275439"/>
            <a:ext cx="2854411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2021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Благополучатели и их проблемы</a:t>
            </a:r>
            <a:endParaRPr/>
          </a:p>
        </p:txBody>
      </p:sp>
      <p:graphicFrame>
        <p:nvGraphicFramePr>
          <p:cNvPr id="62" name="Google Shape;62;p2"/>
          <p:cNvGraphicFramePr/>
          <p:nvPr/>
        </p:nvGraphicFramePr>
        <p:xfrm>
          <a:off x="952500" y="1236810"/>
          <a:ext cx="7239000" cy="3191196"/>
        </p:xfrm>
        <a:graphic>
          <a:graphicData uri="http://schemas.openxmlformats.org/drawingml/2006/table">
            <a:tbl>
              <a:tblPr>
                <a:noFill/>
                <a:tableStyleId>{6836DFC9-4CEC-42B0-B7E3-5973BEFE47CB}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08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>
                          <a:solidFill>
                            <a:schemeClr val="dk1"/>
                          </a:solidFill>
                        </a:rPr>
                        <a:t>Родители детей, проходящих длительное стационарное лечение от туберкулеза и реабилитацию, из кризисных кровных семей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762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solidFill>
                            <a:schemeClr val="dk1"/>
                          </a:solidFill>
                        </a:rPr>
                        <a:t>Кризисное состояние семей, усугубленное заболеванием ребенка туберкулезом и длительным лечением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solidFill>
                            <a:schemeClr val="dk1"/>
                          </a:solidFill>
                        </a:rPr>
                        <a:t>Низкий уровень педагогических компетенций и непонимание особенностей длительного пребывания ребенка в стационаре</a:t>
                      </a:r>
                      <a:endParaRPr sz="1400" u="none" strike="noStrike" cap="none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1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>
                          <a:solidFill>
                            <a:schemeClr val="dk1"/>
                          </a:solidFill>
                        </a:rPr>
                        <a:t>Дети</a:t>
                      </a:r>
                      <a:r>
                        <a:rPr lang="en" sz="1200">
                          <a:solidFill>
                            <a:schemeClr val="dk1"/>
                          </a:solidFill>
                        </a:rPr>
                        <a:t>, проходящие длительное стационарное лечение от туберкулеза и реабилитацию, из кризисных кровных семей (Дети с ТБ)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solidFill>
                            <a:schemeClr val="dk1"/>
                          </a:solidFill>
                        </a:rPr>
                        <a:t>Синдром госпитализма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solidFill>
                            <a:schemeClr val="dk1"/>
                          </a:solidFill>
                        </a:rPr>
                        <a:t>Снижение образовательных возможностей и возможностей для развития в связи с особенностями стационарных условий, отсутствием дошкольного образования и недостаточностью школьного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599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225"/>
              <a:buNone/>
            </a:pPr>
            <a:endParaRPr sz="1225"/>
          </a:p>
          <a:p>
            <a:pPr marL="45720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688"/>
              <a:buNone/>
            </a:pPr>
            <a:endParaRPr sz="1125"/>
          </a:p>
        </p:txBody>
      </p:sp>
      <p:pic>
        <p:nvPicPr>
          <p:cNvPr id="68" name="Google Shape;68;p3" descr="F:\DOCUMENT\фонд тимченко\2021_рдп\праткика\Untitled Jam 1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9497" y="462585"/>
            <a:ext cx="7498079" cy="421833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"/>
          <p:cNvSpPr txBox="1"/>
          <p:nvPr/>
        </p:nvSpPr>
        <p:spPr>
          <a:xfrm>
            <a:off x="5431695" y="649662"/>
            <a:ext cx="252825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Дерево проблем детей с ТБ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"/>
          <p:cNvSpPr txBox="1">
            <a:spLocks noGrp="1"/>
          </p:cNvSpPr>
          <p:nvPr>
            <p:ph type="title"/>
          </p:nvPr>
        </p:nvSpPr>
        <p:spPr>
          <a:xfrm>
            <a:off x="24992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Результаты</a:t>
            </a:r>
            <a:endParaRPr/>
          </a:p>
        </p:txBody>
      </p:sp>
      <p:grpSp>
        <p:nvGrpSpPr>
          <p:cNvPr id="75" name="Google Shape;75;p4"/>
          <p:cNvGrpSpPr/>
          <p:nvPr/>
        </p:nvGrpSpPr>
        <p:grpSpPr>
          <a:xfrm>
            <a:off x="521056" y="1158101"/>
            <a:ext cx="8220075" cy="3419475"/>
            <a:chOff x="521056" y="1158101"/>
            <a:chExt cx="8220075" cy="3419475"/>
          </a:xfrm>
        </p:grpSpPr>
        <p:pic>
          <p:nvPicPr>
            <p:cNvPr id="76" name="Google Shape;76;p4" descr="F:\Downloads\Untitled Jam 9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21056" y="1158101"/>
              <a:ext cx="8220075" cy="341947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7" name="Google Shape;77;p4"/>
            <p:cNvGrpSpPr/>
            <p:nvPr/>
          </p:nvGrpSpPr>
          <p:grpSpPr>
            <a:xfrm>
              <a:off x="2945583" y="2231136"/>
              <a:ext cx="3101650" cy="1561789"/>
              <a:chOff x="2945583" y="2231136"/>
              <a:chExt cx="3101650" cy="1561789"/>
            </a:xfrm>
          </p:grpSpPr>
          <p:cxnSp>
            <p:nvCxnSpPr>
              <p:cNvPr id="78" name="Google Shape;78;p4"/>
              <p:cNvCxnSpPr/>
              <p:nvPr/>
            </p:nvCxnSpPr>
            <p:spPr>
              <a:xfrm>
                <a:off x="2955339" y="2231136"/>
                <a:ext cx="396000" cy="0"/>
              </a:xfrm>
              <a:prstGeom prst="straightConnector1">
                <a:avLst/>
              </a:pr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stealth" w="med" len="med"/>
              </a:ln>
              <a:effectLst>
                <a:outerShdw blurRad="40000" dist="20000" dir="5400000" rotWithShape="0">
                  <a:srgbClr val="000000">
                    <a:alpha val="37647"/>
                  </a:srgbClr>
                </a:outerShdw>
              </a:effectLst>
            </p:spPr>
          </p:cxnSp>
          <p:cxnSp>
            <p:nvCxnSpPr>
              <p:cNvPr id="79" name="Google Shape;79;p4"/>
              <p:cNvCxnSpPr/>
              <p:nvPr/>
            </p:nvCxnSpPr>
            <p:spPr>
              <a:xfrm>
                <a:off x="2945583" y="3780739"/>
                <a:ext cx="396000" cy="0"/>
              </a:xfrm>
              <a:prstGeom prst="straightConnector1">
                <a:avLst/>
              </a:pr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stealth" w="med" len="med"/>
              </a:ln>
              <a:effectLst>
                <a:outerShdw blurRad="40000" dist="20000" dir="5400000" rotWithShape="0">
                  <a:srgbClr val="000000">
                    <a:alpha val="37647"/>
                  </a:srgbClr>
                </a:outerShdw>
              </a:effectLst>
            </p:spPr>
          </p:cxnSp>
          <p:cxnSp>
            <p:nvCxnSpPr>
              <p:cNvPr id="80" name="Google Shape;80;p4"/>
              <p:cNvCxnSpPr/>
              <p:nvPr/>
            </p:nvCxnSpPr>
            <p:spPr>
              <a:xfrm rot="10800000">
                <a:off x="5654649" y="2259177"/>
                <a:ext cx="379169" cy="0"/>
              </a:xfrm>
              <a:prstGeom prst="straightConnector1">
                <a:avLst/>
              </a:pr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stealth" w="med" len="med"/>
              </a:ln>
              <a:effectLst>
                <a:outerShdw blurRad="40000" dist="20000" dir="5400000" rotWithShape="0">
                  <a:srgbClr val="000000">
                    <a:alpha val="37647"/>
                  </a:srgbClr>
                </a:outerShdw>
              </a:effectLst>
            </p:spPr>
          </p:cxnSp>
          <p:cxnSp>
            <p:nvCxnSpPr>
              <p:cNvPr id="81" name="Google Shape;81;p4"/>
              <p:cNvCxnSpPr/>
              <p:nvPr/>
            </p:nvCxnSpPr>
            <p:spPr>
              <a:xfrm rot="10800000">
                <a:off x="5668064" y="3792925"/>
                <a:ext cx="379169" cy="0"/>
              </a:xfrm>
              <a:prstGeom prst="straightConnector1">
                <a:avLst/>
              </a:pr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stealth" w="med" len="med"/>
              </a:ln>
              <a:effectLst>
                <a:outerShdw blurRad="40000" dist="20000" dir="5400000" rotWithShape="0">
                  <a:srgbClr val="000000">
                    <a:alpha val="37647"/>
                  </a:srgbClr>
                </a:outerShdw>
              </a:effectLst>
            </p:spPr>
          </p:cxn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"/>
          <p:cNvSpPr txBox="1">
            <a:spLocks noGrp="1"/>
          </p:cNvSpPr>
          <p:nvPr>
            <p:ph type="title"/>
          </p:nvPr>
        </p:nvSpPr>
        <p:spPr>
          <a:xfrm>
            <a:off x="323575" y="1362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Дерево результатов</a:t>
            </a:r>
            <a:endParaRPr/>
          </a:p>
        </p:txBody>
      </p:sp>
      <p:pic>
        <p:nvPicPr>
          <p:cNvPr id="100" name="Google Shape;100;p7" descr="F:\Downloads\Untitled Jam 9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3974" y="695862"/>
            <a:ext cx="7578128" cy="4263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-RU" dirty="0"/>
              <a:t>Трудности в реализации практики:</a:t>
            </a:r>
            <a:endParaRPr dirty="0"/>
          </a:p>
        </p:txBody>
      </p:sp>
      <p:sp>
        <p:nvSpPr>
          <p:cNvPr id="106" name="Google Shape;106;p8"/>
          <p:cNvSpPr txBox="1">
            <a:spLocks noGrp="1"/>
          </p:cNvSpPr>
          <p:nvPr>
            <p:ph type="body" idx="1"/>
          </p:nvPr>
        </p:nvSpPr>
        <p:spPr>
          <a:xfrm>
            <a:off x="311700" y="1326653"/>
            <a:ext cx="8520600" cy="3198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342900" lvl="0" algn="ctr">
              <a:spcAft>
                <a:spcPts val="1200"/>
              </a:spcAft>
              <a:buAutoNum type="arabicPeriod"/>
            </a:pPr>
            <a:r>
              <a:rPr lang="ru-RU" dirty="0"/>
              <a:t>Отказ или нежелание семей проходить все этапы реабилитации, чтобы выйти из кризисной ситуации.</a:t>
            </a:r>
          </a:p>
          <a:p>
            <a:pPr marL="342900" lvl="0" algn="ctr">
              <a:spcAft>
                <a:spcPts val="1200"/>
              </a:spcAft>
              <a:buAutoNum type="arabicPeriod"/>
            </a:pPr>
            <a:r>
              <a:rPr lang="ru-RU" dirty="0"/>
              <a:t>Риск </a:t>
            </a:r>
            <a:r>
              <a:rPr lang="ru-RU" dirty="0" err="1"/>
              <a:t>ретравматизации</a:t>
            </a:r>
            <a:r>
              <a:rPr lang="ru-RU" dirty="0"/>
              <a:t> ребенка. Например, в случае, если ребенок был ранее госпитализирован на длительный срок или был изъят из семьи по каким-либо другим причинам, негативный эффект от разлуки с семьей и пребывания в новой среде с каждым разом усиливается, что отражается на его психоэмоциональном состоянии.</a:t>
            </a:r>
          </a:p>
          <a:p>
            <a:pPr marL="342900" lvl="0" algn="ctr">
              <a:spcAft>
                <a:spcPts val="1200"/>
              </a:spcAft>
              <a:buAutoNum type="arabicPeriod"/>
            </a:pPr>
            <a:r>
              <a:rPr lang="ru-RU" dirty="0"/>
              <a:t>Изменение социального окружения семьи. Например, если одному из родителей требуется прохождение реабилитации в связи с алкогольной или наркотической зависимостью. После успешного прохождения реабилитации часть привычной для него среды становится не доступной для общения.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6C8B95-02A5-4CEE-8443-E4F7C808F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Постбольничное</a:t>
            </a:r>
            <a:r>
              <a:rPr lang="ru-RU" dirty="0"/>
              <a:t> сопровождение – РЦ «Китеж-град»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A6F76C-DEB1-4D7C-96FA-880A9C0E3D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ru-RU" dirty="0"/>
              <a:t>Педагогические занятия для детей дошкольного и младшего школьного возраста индивидуально и в малых группах</a:t>
            </a:r>
          </a:p>
          <a:p>
            <a:pPr>
              <a:buAutoNum type="arabicPeriod"/>
            </a:pPr>
            <a:r>
              <a:rPr lang="ru-RU" dirty="0"/>
              <a:t>Психологические консультации детей и родителей</a:t>
            </a:r>
          </a:p>
          <a:p>
            <a:pPr>
              <a:buAutoNum type="arabicPeriod"/>
            </a:pPr>
            <a:r>
              <a:rPr lang="ru-RU" dirty="0"/>
              <a:t>Социализация для детей в малых группах </a:t>
            </a:r>
            <a:r>
              <a:rPr lang="ru-RU" dirty="0" err="1"/>
              <a:t>разновозратных</a:t>
            </a:r>
            <a:r>
              <a:rPr lang="ru-RU" dirty="0"/>
              <a:t> детей – пространство для безопасных игр, общения, установления личных границ</a:t>
            </a:r>
          </a:p>
          <a:p>
            <a:pPr>
              <a:buAutoNum type="arabicPeriod"/>
            </a:pPr>
            <a:r>
              <a:rPr lang="ru-RU" dirty="0"/>
              <a:t>Групповые занятия для родителей с психологом</a:t>
            </a:r>
          </a:p>
          <a:p>
            <a:pPr>
              <a:buAutoNum type="arabicPeriod"/>
            </a:pPr>
            <a:r>
              <a:rPr lang="ru-RU" dirty="0"/>
              <a:t>Арт-терапия и творческие занятия</a:t>
            </a:r>
          </a:p>
          <a:p>
            <a:pPr>
              <a:buAutoNum type="arabicPeriod"/>
            </a:pPr>
            <a:r>
              <a:rPr lang="ru-RU" dirty="0"/>
              <a:t>Поздравления с днем рождения, праздники, спектакли</a:t>
            </a:r>
          </a:p>
          <a:p>
            <a:pPr>
              <a:buAutoNum type="arabicPeriod"/>
            </a:pPr>
            <a:r>
              <a:rPr lang="ru-RU" dirty="0"/>
              <a:t>Ведения случая.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202302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298</Words>
  <Application>Microsoft Office PowerPoint</Application>
  <PresentationFormat>Экран (16:9)</PresentationFormat>
  <Paragraphs>29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Arial</vt:lpstr>
      <vt:lpstr>Simple Light</vt:lpstr>
      <vt:lpstr>Санкт-Петербургская  Общественная благотворительная организация  «Общество Свт.Иоасафа»</vt:lpstr>
      <vt:lpstr>Благополучатели и их проблемы</vt:lpstr>
      <vt:lpstr>Презентация PowerPoint</vt:lpstr>
      <vt:lpstr>Результаты</vt:lpstr>
      <vt:lpstr>Дерево результатов</vt:lpstr>
      <vt:lpstr>Трудности в реализации практики:</vt:lpstr>
      <vt:lpstr>Постбольничное сопровождение – РЦ «Китеж-град»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СПБОБО «Общество Свт.Иоасафа»</dc:title>
  <dc:creator>Alex</dc:creator>
  <cp:lastModifiedBy>Александр Румянцев</cp:lastModifiedBy>
  <cp:revision>8</cp:revision>
  <dcterms:modified xsi:type="dcterms:W3CDTF">2021-12-05T15:28:57Z</dcterms:modified>
</cp:coreProperties>
</file>