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68" r:id="rId3"/>
    <p:sldId id="309" r:id="rId4"/>
    <p:sldId id="310" r:id="rId5"/>
    <p:sldId id="312" r:id="rId6"/>
    <p:sldId id="313" r:id="rId7"/>
    <p:sldId id="314" r:id="rId8"/>
    <p:sldId id="260" r:id="rId9"/>
    <p:sldId id="292" r:id="rId10"/>
    <p:sldId id="291" r:id="rId11"/>
    <p:sldId id="293" r:id="rId12"/>
    <p:sldId id="270" r:id="rId13"/>
    <p:sldId id="282" r:id="rId14"/>
    <p:sldId id="283" r:id="rId15"/>
    <p:sldId id="284" r:id="rId16"/>
    <p:sldId id="287" r:id="rId17"/>
    <p:sldId id="288" r:id="rId18"/>
    <p:sldId id="285" r:id="rId19"/>
    <p:sldId id="271" r:id="rId20"/>
    <p:sldId id="272" r:id="rId21"/>
    <p:sldId id="289" r:id="rId22"/>
    <p:sldId id="278" r:id="rId23"/>
    <p:sldId id="279" r:id="rId24"/>
    <p:sldId id="290" r:id="rId25"/>
    <p:sldId id="281" r:id="rId26"/>
    <p:sldId id="294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66"/>
    <a:srgbClr val="FF9933"/>
    <a:srgbClr val="2E1692"/>
    <a:srgbClr val="1D5B93"/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14" autoAdjust="0"/>
  </p:normalViewPr>
  <p:slideViewPr>
    <p:cSldViewPr>
      <p:cViewPr varScale="1">
        <p:scale>
          <a:sx n="80" d="100"/>
          <a:sy n="80" d="100"/>
        </p:scale>
        <p:origin x="108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7615D-AB53-4267-802A-70FB136A098C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1E505-A58B-436D-9DA7-4988F63D0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3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1E505-A58B-436D-9DA7-4988F63D0A3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0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1E505-A58B-436D-9DA7-4988F63D0A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1E505-A58B-436D-9DA7-4988F63D0A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4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1E505-A58B-436D-9DA7-4988F63D0A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25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1E505-A58B-436D-9DA7-4988F63D0A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39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1E505-A58B-436D-9DA7-4988F63D0A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3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1E505-A58B-436D-9DA7-4988F63D0A3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6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1E505-A58B-436D-9DA7-4988F63D0A3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1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1E505-A58B-436D-9DA7-4988F63D0A3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9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8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2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6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2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72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50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91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0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84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9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80FE-D831-49B9-9DA1-B7960CB51B70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A059-8619-4118-84C7-8D9A7CF2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3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1924" y="1556792"/>
            <a:ext cx="59766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5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«ЯСЛЕГРАД»</a:t>
            </a:r>
            <a:endParaRPr lang="ru-RU" sz="6500" dirty="0">
              <a:solidFill>
                <a:srgbClr val="FF99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786" y="2996952"/>
            <a:ext cx="6174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концепция проекта Тюменской области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 организации ясельных групп для детей младенческого и раннего дошкольного возраста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19120" y="6520259"/>
            <a:ext cx="26139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7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t="5394" r="2271" b="833"/>
          <a:stretch/>
        </p:blipFill>
        <p:spPr bwMode="auto">
          <a:xfrm>
            <a:off x="2411760" y="151735"/>
            <a:ext cx="6596039" cy="657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94" y="307667"/>
            <a:ext cx="1918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rgbClr val="003399"/>
                </a:solidFill>
                <a:latin typeface="Comic Sans MS" panose="030F0702030302020204" pitchFamily="66" charset="0"/>
              </a:rPr>
              <a:t>Необходимо:</a:t>
            </a:r>
          </a:p>
          <a:p>
            <a:endParaRPr lang="ru-RU" sz="12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ru-RU" sz="1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1. Уйти от закрепления участков за конкретными группами</a:t>
            </a:r>
            <a:endParaRPr lang="ru-RU" sz="1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857" y="1700808"/>
            <a:ext cx="163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Создать единое пространство-парк для игр детей на свежем воздухе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94" y="4199521"/>
            <a:ext cx="2007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4. Предусмотреть дорожки не только вокруг здания детского сада, но и по периметру территории для прогулок с колясками</a:t>
            </a:r>
            <a:endParaRPr lang="ru-RU" sz="1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856" y="2809147"/>
            <a:ext cx="1990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В парке для игр детей необходимо  обеспечить </a:t>
            </a:r>
            <a:r>
              <a:rPr lang="ru-RU" sz="12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сюжетность</a:t>
            </a:r>
            <a:r>
              <a:rPr lang="ru-RU" sz="1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пространства</a:t>
            </a:r>
            <a:endParaRPr lang="ru-RU" sz="1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http://uh-zabava.ru/img/article/693_n_1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53" y="454481"/>
            <a:ext cx="2505602" cy="1418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98853" y="456509"/>
            <a:ext cx="252028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98853" y="5222916"/>
            <a:ext cx="2520280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news.ykt.ru/upload/image/2015/08/34749/55dbbd9f4649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53" y="5124951"/>
            <a:ext cx="2601139" cy="1636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12410" y="150293"/>
            <a:ext cx="259228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«Территория-парк»</a:t>
            </a:r>
            <a:endParaRPr lang="ru-RU" sz="1600" b="1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33" y="675387"/>
            <a:ext cx="719788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u="sng" dirty="0" smtClean="0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u="sng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в группе для детей от 2 мес. до 1 года</a:t>
            </a:r>
            <a:endParaRPr kumimoji="0" lang="ru-RU" sz="1500" b="1" i="0" u="sng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приемной:</a:t>
            </a:r>
          </a:p>
          <a:p>
            <a:pPr lvl="0"/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умывальника для взрослых с локтевым смесителем;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места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раздевания родителей и кормления грудных детей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матерями;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раскладных </a:t>
            </a:r>
            <a:r>
              <a:rPr lang="ru-RU" sz="1300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пеленальных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столов, стула, подставки для ног, ширмы;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ячеек для размещения одежды 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 в туалетной комнате: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душевого поддона для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проведения закаливающих процедур;</a:t>
            </a:r>
            <a:endParaRPr lang="ru-RU" sz="13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ванночки для купания детей;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- 3-х умывальных раковин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 подводкой горячей и холодной воды для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 детей;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- 1-ой умывальной раковины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персонала;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</a:t>
            </a:r>
            <a:r>
              <a:rPr lang="ru-RU" sz="1300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полотенцесушителя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шкафа с ячейками для горшков;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утилизатора для подгузников;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 в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игровой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комнате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безопасной горки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 высотой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не более 0,8 м и длиной ската 0,9 м;</a:t>
            </a:r>
            <a:endParaRPr lang="ru-RU" sz="13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манежа 6,0 х 5,0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 с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высотой ограждения 0,4 м;</a:t>
            </a:r>
            <a:endParaRPr lang="ru-RU" sz="13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стульчиков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кормления (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высота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0,7-0,75 м);</a:t>
            </a:r>
          </a:p>
          <a:p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ростовых стульчиков и столов для детей;</a:t>
            </a:r>
          </a:p>
          <a:p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качалок/шезлонгов для младенцев;</a:t>
            </a:r>
          </a:p>
          <a:p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ходунков;</a:t>
            </a:r>
          </a:p>
          <a:p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развивающего оборудования </a:t>
            </a:r>
            <a:r>
              <a:rPr lang="ru-RU" sz="11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(погремушки, </a:t>
            </a:r>
            <a:r>
              <a:rPr lang="ru-RU" sz="1100" i="1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бизиборды</a:t>
            </a:r>
            <a:r>
              <a:rPr lang="ru-RU" sz="11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тактильные доски и др.)</a:t>
            </a:r>
            <a:r>
              <a:rPr lang="ru-RU" sz="13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;</a:t>
            </a:r>
            <a:endParaRPr lang="ru-RU" sz="1300" i="1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 в спальне:</a:t>
            </a:r>
          </a:p>
          <a:p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кроваток на колесиках для младенцев;</a:t>
            </a:r>
          </a:p>
          <a:p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стола и стула для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педагога;</a:t>
            </a:r>
          </a:p>
          <a:p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кресла-качалки для педагога (для укачивания детей);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раскладного </a:t>
            </a:r>
            <a:r>
              <a:rPr lang="ru-RU" sz="1300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пеленального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стола;</a:t>
            </a:r>
          </a:p>
          <a:p>
            <a:pPr lvl="0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шкафа для хранения подгузников и гигиенических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средств.</a:t>
            </a:r>
            <a:endParaRPr lang="ru-RU" sz="13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endParaRPr lang="ru-RU" sz="14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97280" y="6492875"/>
            <a:ext cx="69344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pic>
        <p:nvPicPr>
          <p:cNvPr id="7" name="Picture 4" descr="C:\Users\Shmidtee\Desktop\Ясли ДС 183\пеленальный ст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83" y="332656"/>
            <a:ext cx="1852175" cy="1339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hmidtee\Desktop\Ясли ДС 183\туалет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83" y="2025280"/>
            <a:ext cx="1819060" cy="1350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Shmidtee\Desktop\Ясли ДС 183\игровое пространство для детей  от 1 до 2 л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81" y="5013176"/>
            <a:ext cx="1800086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82" y="3619735"/>
            <a:ext cx="1800085" cy="1198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458" y="186740"/>
            <a:ext cx="692383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Условия: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7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612304"/>
          </a:xfrm>
        </p:spPr>
        <p:txBody>
          <a:bodyPr>
            <a:normAutofit/>
          </a:bodyPr>
          <a:lstStyle/>
          <a:p>
            <a:pPr lvl="0"/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</a:rPr>
              <a:t>Условия: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6696744" cy="532859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1600" b="1" u="sng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в </a:t>
            </a:r>
            <a:r>
              <a:rPr lang="ru-RU" sz="1600" b="1" u="sng" dirty="0">
                <a:solidFill>
                  <a:srgbClr val="FF9933"/>
                </a:solidFill>
                <a:latin typeface="Comic Sans MS" panose="030F0702030302020204" pitchFamily="66" charset="0"/>
              </a:rPr>
              <a:t>группе для детей от 1 года до 2 </a:t>
            </a:r>
            <a:r>
              <a:rPr lang="ru-RU" sz="1600" b="1" u="sng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лет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в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приемной: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ячеек для размещения одежды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детей;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скамеечек для детей;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сушилок для детской обуви;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в туалетной комнате: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- 2-х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детских умывальников и 1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взрослого;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- 1-го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детского унитаза с сиденьем (гигиенической накладкой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шкафа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 ячейками для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горшков;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настенных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или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навесных вешалок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 индивидуальными </a:t>
            </a:r>
            <a:endParaRPr lang="ru-RU" sz="15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ячейками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детских полотенец и предметов личной </a:t>
            </a:r>
            <a:endParaRPr lang="ru-RU" sz="15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гигиены;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хозяйственных шкафов, в том числе для уборочного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инвентаря;</a:t>
            </a:r>
            <a:endParaRPr lang="ru-RU" sz="15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игровой комнате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</a:t>
            </a:r>
            <a:r>
              <a:rPr lang="ru-RU" sz="1500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степлерующихся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/раскладных ростовых столов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стульев по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числу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детей в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группах;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развивающего оборудования 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ru-RU" sz="1500" i="1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бизиборды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/</a:t>
            </a:r>
            <a:r>
              <a:rPr lang="ru-RU" sz="1500" i="1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бизибоксы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endParaRPr lang="ru-RU" sz="1500" i="1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песочница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ru-RU" sz="1500" i="1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Монтессори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-оборудование, </a:t>
            </a:r>
            <a:r>
              <a:rPr lang="ru-RU" sz="1500" i="1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грифельно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-маркерные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стены и др.);</a:t>
            </a:r>
            <a:endParaRPr lang="ru-RU" sz="1500" i="1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физкультурного оборудования 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лестница-стремянка 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(высота 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–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1,0 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м, ширина - 0,9 м, расстояние между перекладинами - 0,13 </a:t>
            </a:r>
            <a:endParaRPr lang="ru-RU" sz="1500" i="1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м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), 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гимнастическая стенка 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(высота - 1,5 м, ширина - 1,3 м, </a:t>
            </a:r>
            <a:endParaRPr lang="ru-RU" sz="1500" i="1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расстояние 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между перекладинами - 0,15 м), снаряды для </a:t>
            </a:r>
            <a:endParaRPr lang="ru-RU" sz="1500" i="1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</a:t>
            </a:r>
            <a:r>
              <a:rPr lang="ru-RU" sz="1500" i="1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пролезания</a:t>
            </a:r>
            <a:r>
              <a:rPr lang="ru-RU" sz="15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ребристые </a:t>
            </a:r>
            <a:r>
              <a:rPr lang="ru-RU" sz="15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доски и т.п.);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спальне: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мобильных/трансформируемых кроваток по численности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детей;</a:t>
            </a:r>
            <a:endParaRPr lang="ru-RU" sz="15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стола и стула для педагога.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pic>
        <p:nvPicPr>
          <p:cNvPr id="8195" name="Picture 3" descr="C:\Users\Shmidtee\Desktop\Ясли ДС 183\развивающее оборудов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52" y="5229200"/>
            <a:ext cx="1962533" cy="1250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hmidtee\Desktop\Ясли ДС 183\раздевал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t="22100"/>
          <a:stretch/>
        </p:blipFill>
        <p:spPr bwMode="auto">
          <a:xfrm>
            <a:off x="7069885" y="624625"/>
            <a:ext cx="1876399" cy="1305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hmidtee\Desktop\Ясли ДС 183\тактильная стен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5"/>
          <a:stretch/>
        </p:blipFill>
        <p:spPr bwMode="auto">
          <a:xfrm>
            <a:off x="7426638" y="3576295"/>
            <a:ext cx="1209079" cy="1436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hmidtee\Desktop\Ясли ДС 183\групповая для детей от 1 до 2 ле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86" y="2064127"/>
            <a:ext cx="1876399" cy="1251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3284" y="6492875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3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0350"/>
            <a:ext cx="8229600" cy="612304"/>
          </a:xfrm>
        </p:spPr>
        <p:txBody>
          <a:bodyPr>
            <a:normAutofit/>
          </a:bodyPr>
          <a:lstStyle/>
          <a:p>
            <a:pPr lvl="0"/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</a:rPr>
              <a:t>Условия: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6856" y="1196752"/>
            <a:ext cx="6480720" cy="552216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00" b="1" u="sng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в </a:t>
            </a:r>
            <a:r>
              <a:rPr lang="ru-RU" sz="1500" b="1" u="sng" dirty="0">
                <a:solidFill>
                  <a:srgbClr val="FF9933"/>
                </a:solidFill>
                <a:latin typeface="Comic Sans MS" panose="030F0702030302020204" pitchFamily="66" charset="0"/>
              </a:rPr>
              <a:t>группе для детей от 2 до 3 лет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приемной: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ячеек для размещения одежды детей;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скамеечек для детей;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сушилок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детской обуви;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туалетной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комнате: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- 4-х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детских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раковин;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- 1-ой умывальной раковины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взрослых;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- 4-х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детских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унитаза;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- 1-го </a:t>
            </a:r>
            <a:r>
              <a:rPr lang="ru-RU" sz="1500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полотенцесушителя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настенных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или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навесных вешалок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 индивидуальными </a:t>
            </a:r>
            <a:endParaRPr lang="ru-RU" sz="15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ячейками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детских полотенец и предметов личной </a:t>
            </a:r>
            <a:endParaRPr lang="ru-RU" sz="15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гигиены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хозяйственных шкафов,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том числе для уборочного </a:t>
            </a:r>
            <a:endParaRPr lang="ru-RU" sz="15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инвентаря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игровой комнате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</a:t>
            </a:r>
            <a:r>
              <a:rPr lang="ru-RU" sz="1400" dirty="0" err="1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степлерующихся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/раскладных ростовых столов и стульев по </a:t>
            </a:r>
            <a:endParaRPr lang="ru-RU" sz="14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 числу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детей в группах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;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развивающего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оборудования 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ru-RU" sz="1200" i="1" dirty="0" err="1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бизиборды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/</a:t>
            </a:r>
            <a:r>
              <a:rPr lang="ru-RU" sz="1200" i="1" dirty="0" err="1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бизибоксы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песочница</a:t>
            </a:r>
            <a:r>
              <a:rPr lang="ru-RU" sz="12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2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     стол для экспериментирования, </a:t>
            </a:r>
            <a:r>
              <a:rPr lang="ru-RU" sz="1200" i="1" dirty="0" err="1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Монтессори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-оборудование, </a:t>
            </a:r>
            <a:r>
              <a:rPr lang="ru-RU" sz="1200" i="1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грифельно</a:t>
            </a:r>
            <a:r>
              <a:rPr lang="ru-RU" sz="12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2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     маркерные 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стены и др.);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физкультурного </a:t>
            </a: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оборудования 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(лестница-стремянка (высота - 1,0 м, </a:t>
            </a:r>
            <a:endParaRPr lang="ru-RU" sz="1200" i="1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2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     ширина 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- 0,9 м, расстояние между перекладинами - 0,13 м), гимнастическая </a:t>
            </a:r>
            <a:endParaRPr lang="ru-RU" sz="1200" i="1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2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     стенка 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(высота - 1,5 м, ширина - 1,3 м, расстояние между перекладинами </a:t>
            </a:r>
            <a:r>
              <a:rPr lang="ru-RU" sz="12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–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2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                       0,15 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м), снаряды для </a:t>
            </a:r>
            <a:r>
              <a:rPr lang="ru-RU" sz="1200" i="1" dirty="0" err="1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пролезания</a:t>
            </a:r>
            <a:r>
              <a:rPr lang="ru-RU" sz="12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ребристые доски и т.п.);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наличие </a:t>
            </a: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спальне: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мобильных/трансформируемых кроваток по численности детей;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	- стола и стула для педагога.</a:t>
            </a: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pic>
        <p:nvPicPr>
          <p:cNvPr id="9218" name="Picture 2" descr="C:\Users\Shmidtee\Desktop\Ясли ДС 183\обустройство игрового угол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50" y="2060848"/>
            <a:ext cx="2030063" cy="1418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hmidtee\Desktop\Ясли ДС 183\степлерующиеся крова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01" y="3695067"/>
            <a:ext cx="2086695" cy="1390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hmidtee\Desktop\Ясли ДС 183\грифельные стен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50" y="440350"/>
            <a:ext cx="2045646" cy="1404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Shmidtee\Desktop\Ясли ДС 183\хранение спальных принадлежност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30" y="5301208"/>
            <a:ext cx="2084579" cy="1417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3284" y="6492875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2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12304"/>
          </a:xfrm>
        </p:spPr>
        <p:txBody>
          <a:bodyPr>
            <a:noAutofit/>
          </a:bodyPr>
          <a:lstStyle/>
          <a:p>
            <a:pPr lvl="0"/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</a:rPr>
              <a:t>Нормы питания детей для детей до 1 года: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26729"/>
              </p:ext>
            </p:extLst>
          </p:nvPr>
        </p:nvGraphicFramePr>
        <p:xfrm>
          <a:off x="1187624" y="1268760"/>
          <a:ext cx="6552728" cy="5112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107">
                <a:tc gridSpan="3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I. Схема вскармливания ребенка 2-3 месяцев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 часов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женское молоко или молочная смесь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("Виталакт", "Детолакт", "Ладушка" и др.)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120-150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9 час. 30 мин.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женское молоко или смесь,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100-120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фруктовый сок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20-40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13 часов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женское молоко или смесь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120-150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16 час. 30 мин.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женское молоко или смесь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100-120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фруктовое пюре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20-40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желток (с 3 месяцев)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1/4 шт.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 часов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женское молоко или смесь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120-150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23 час. 30 мин.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120-150 мл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107">
                <a:tc gridSpan="3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</a:rPr>
                        <a:t>ll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. Схема вскармливания ребенка 4 месяцев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 часов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женское молоко или смесь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160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9 час. 30 мин.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овощное пюре (с 4,5 мес.) 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130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желток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1/2 шт.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женское молоко или смесь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фруктовый сок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13 часов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женское молоко или смесь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120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фруктовое пюре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50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16 час. 30 мин.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женское молоко или смесь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130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творог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 г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фруктовый сок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30 мл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 часов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женское молоко или смесь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160 мл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23 час. 30 мин.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женское молоко или смесь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160 мл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686145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(Методические </a:t>
            </a:r>
            <a:r>
              <a:rPr lang="ru-RU" sz="13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рекомендации по питанию детей в детских дошкольных учреждениях, утверждены Минздравом СССР, 14.06.1984 г</a:t>
            </a:r>
            <a:r>
              <a:rPr lang="ru-RU" sz="1300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.)</a:t>
            </a:r>
            <a:endParaRPr lang="ru-RU" sz="1300" i="1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3284" y="6492875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7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70199"/>
              </p:ext>
            </p:extLst>
          </p:nvPr>
        </p:nvGraphicFramePr>
        <p:xfrm>
          <a:off x="1115616" y="260648"/>
          <a:ext cx="6624736" cy="647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120">
                <a:tc gridSpan="3"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III. Схема вскармливания ребенка 5-6 месяцев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6 часов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женское молоко или смесь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180-200 мл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10 часов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каша из разных круп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150 г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женское молоко или смесь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50 мл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522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фруктовый сок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30 мл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14 часов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овощное пюре 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150 г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522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желток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1/2 шт.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растительное масло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2-5 г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фруктовый сок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20-40 мл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18 часов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творог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20 г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фруктовое пюре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60 г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женское молоко или смесь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100-130 мл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22 часа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180-200 мл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120">
                <a:tc gridSpan="3"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IV. Схема вскармливания ребенка 7-9 месяцев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6 часов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женское молоко или смесь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200 мл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10 часов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каша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150 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желток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1/2 шт.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растительное масло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2-3 г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фруктовый сок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40 мл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14 часов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бульон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10-30 мл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овощное пюре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150 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мясное пюре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30-40 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растительное масло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5 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фруктовый сок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40-60 мл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кефир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18 часов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женское молоко, кефир или смесь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130 мл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творог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40 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сливки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20 мл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фруктовое пюре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40-50 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2998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сухарь или печенье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5-10 г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>
                          <a:effectLst/>
                          <a:latin typeface="+mn-lt"/>
                        </a:rPr>
                        <a:t>22 часа</a:t>
                      </a:r>
                      <a:endParaRPr kumimoji="0"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женское молоко, кефир или смесь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effectLst/>
                          <a:latin typeface="+mn-lt"/>
                        </a:rPr>
                        <a:t>200 мл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347" marR="64347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3284" y="6492875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9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619540"/>
              </p:ext>
            </p:extLst>
          </p:nvPr>
        </p:nvGraphicFramePr>
        <p:xfrm>
          <a:off x="899592" y="476670"/>
          <a:ext cx="7200801" cy="5760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033">
                <a:tc gridSpan="3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V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. Схема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вскармливания ребенка 10-12 месяцев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3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7 час. 30 мин.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каша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180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желток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1/2 шт.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фруктовый сок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86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12 часов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салат из вареных или свежих мелкоизмельченных овощей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растительное масло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овощной или мясной бульон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овощное пюре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130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мясное пюре, соте, фрикадельки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40-50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сухари или хлеб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фруктовый сок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33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16 часов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творог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40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сливки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фруктовое пюре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50-60 г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кефир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100 мл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печенье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 г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033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 часов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овощное пюре или каша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 г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растительное масло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 г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фруктовое пюре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50 г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кефир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 г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033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 час. 30 мин.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смесь или кефир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200 г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3284" y="6492875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6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04056"/>
          </a:xfrm>
        </p:spPr>
        <p:txBody>
          <a:bodyPr>
            <a:noAutofit/>
          </a:bodyPr>
          <a:lstStyle/>
          <a:p>
            <a:pPr lvl="0"/>
            <a:r>
              <a:rPr lang="ru-RU" sz="2500" b="1" dirty="0">
                <a:solidFill>
                  <a:srgbClr val="FF9933"/>
                </a:solidFill>
                <a:latin typeface="Comic Sans MS" panose="030F0702030302020204" pitchFamily="66" charset="0"/>
              </a:rPr>
              <a:t>Нормы питания детей для детей от 1 года до 3 лет: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070"/>
              </p:ext>
            </p:extLst>
          </p:nvPr>
        </p:nvGraphicFramePr>
        <p:xfrm>
          <a:off x="971600" y="1196752"/>
          <a:ext cx="7128792" cy="5112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8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1-1,5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года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1,5-3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года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22"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Завтрак: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Каша или овощное блюдо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180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Омлет или мясное, рыбное блюдо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Кофе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22"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Обед: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Салат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Суп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Мясная котлета, суфле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Гарнир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Компот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822"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Полдник: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Кефир, молоко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Печенье, булочка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15/45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Фрукты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822"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Ужин: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Овощное блюдо или каша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180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Молоко, чай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822"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Хлеб на весь день: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Пшеничный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70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Ржаной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813"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Суточный объем пищи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1000-1200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1200-1400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757" marR="33757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1256" y="620688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(Методические рекомендации по питанию детей в детских дошкольных учреждениях, утверждены Минздравом СССР, 14.06.1984 г.)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6520600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1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2885"/>
            <a:ext cx="8928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Примерный режим дня для детей от 2 </a:t>
            </a:r>
            <a:r>
              <a:rPr lang="ru-RU" sz="2500" b="1" dirty="0" smtClean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мес. до </a:t>
            </a:r>
            <a:r>
              <a:rPr lang="ru-RU" sz="25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1 года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96716"/>
              </p:ext>
            </p:extLst>
          </p:nvPr>
        </p:nvGraphicFramePr>
        <p:xfrm>
          <a:off x="1259633" y="764704"/>
          <a:ext cx="6623152" cy="590465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5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3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Режимные процессы (моменты)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от 2-3 до 5-6 мес.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</a:rPr>
                        <a:t>от </a:t>
                      </a:r>
                      <a:r>
                        <a:rPr lang="ru-RU" sz="1300" dirty="0">
                          <a:effectLst/>
                          <a:latin typeface="+mn-lt"/>
                        </a:rPr>
                        <a:t>5-6 до 9-10 мес.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от 9-10 до 12 мес.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дома</a:t>
                      </a:r>
                      <a:endParaRPr lang="ru-RU" sz="13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Подъем по мере пробуждения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 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 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 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Кормление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6.00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6.00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7.30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Бодрствование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6.00-7.30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6.00-8.00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6.30-9.00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56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в дошкольном образовательном </a:t>
                      </a:r>
                      <a:r>
                        <a:rPr lang="ru-RU" sz="13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учреждении</a:t>
                      </a:r>
                      <a:endParaRPr lang="ru-RU" sz="1300" dirty="0">
                        <a:solidFill>
                          <a:srgbClr val="00B05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Приём детей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7.00-8.00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7.00-8.00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7.00-8.00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Сон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7.30-9.30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8.00-10.00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-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Кормление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9.30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10.00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7.30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Бодрствование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9.30-11.00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10.00-12.00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7.30-9.00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Игры-занятия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10.00-10.30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10.30-11.30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8.00-8.40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Сон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11.00-13.00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12.00-14.00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9.00-11.30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Кормление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13.00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14.00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11.30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Бодрствование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13.00-14.30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14.00-16.00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11.30-14.00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Игры-занятия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13.30-14.00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14.30-15.30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12.00-13.30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Сон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14.30-16.30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16.00-18.00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14.00-16.00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Кормление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16.30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18.00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16.00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Уход домой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17.00-19.00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18.00-19.00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17.00-19.00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56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дома</a:t>
                      </a:r>
                      <a:endParaRPr lang="ru-RU" sz="1300" dirty="0">
                        <a:solidFill>
                          <a:srgbClr val="00B05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Кормление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-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-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19.00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Бодрствование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16.30-18.00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18.00-20.00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16.00-20.00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Сон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18.00-19.30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-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-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Бодрствование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19.30-21.00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-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-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Купание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20.30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19.40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19.45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Кормление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20.45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-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-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Ночной сон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21.00-6.00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</a:rPr>
                        <a:t>20.00-6.00</a:t>
                      </a:r>
                      <a:endParaRPr lang="ru-RU" sz="13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20.00-6.00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525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Ночное кормление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23.30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22.00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</a:rPr>
                        <a:t>23.00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61718" marR="61718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Примерный режим дня для детей от 1 года до 2 лет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45202"/>
              </p:ext>
            </p:extLst>
          </p:nvPr>
        </p:nvGraphicFramePr>
        <p:xfrm>
          <a:off x="1115616" y="548680"/>
          <a:ext cx="6408712" cy="622836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509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Режимные процессы (моменты)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1 года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 1 </a:t>
                      </a:r>
                      <a:r>
                        <a:rPr lang="ru-RU" sz="1200" dirty="0">
                          <a:effectLst/>
                        </a:rPr>
                        <a:t>года 6 мес.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1 года 6 мес.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 </a:t>
                      </a:r>
                      <a:r>
                        <a:rPr lang="ru-RU" sz="1200" dirty="0">
                          <a:effectLst/>
                        </a:rPr>
                        <a:t>2 лет.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5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дома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Подъем, утренний туалет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6.00-7.30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6.00-7.30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4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в дошкольном образовательном </a:t>
                      </a:r>
                      <a:r>
                        <a:rPr lang="ru-RU" sz="1200" dirty="0" smtClean="0">
                          <a:solidFill>
                            <a:srgbClr val="00B050"/>
                          </a:solidFill>
                          <a:effectLst/>
                        </a:rPr>
                        <a:t>учреждении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Приём детей, игра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7.00-8.00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7.00-7.50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Утренняя гимнастика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2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завтраку, завтрак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7.30-8.30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8.00-8.30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 (самостоятельная деятельность)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8.30-9.30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8.30-9.20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Игра-занятие (по подгруппам)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8.50-9.05-9.20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ко сну, сон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9.30-12.00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прогулке, прогулка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9.20-11.00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1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Возвращение с прогулки, игры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11.00-11.30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обеду, обед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12.00-12.30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11.30.12.00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0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ко сну, сон (постепенный подъем)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12.00-15.00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12.30-14.10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1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Игра-занятие 1 (по подгруппам)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13.00-13.10-13.20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Игра-занятие 2 (по подгруппам)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13.50-14.00-14.10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ко сну, сон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14.00-16.00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Постепенный подъем, полдник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16.00-16.30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15.00-15.30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16.30-17.00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15.30-16.30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0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Игра-занятие 2 (по подгруппам)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16.00-16.15-16.30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прогулке, прогулка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17.00-18.00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16.30-18.00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Возвращение с прогулки, игры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18.00-18.20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18.00-18.20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ужину, ужин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18.20-18.40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18.20-18.40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Уход домой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18.40-19.00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18.40-19.00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34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дома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Прогулка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19.00-20.00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19.00-20.00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74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Возвращение с прогулки, спокойные игры, гигиенические процедуры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20.00-20.30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20.00-20.30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42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ко сну, ночной сон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20.30-6.30-7.30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20.30-6.30-7.30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ourier New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8592" y="6492875"/>
            <a:ext cx="40540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4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946344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804863"/>
            <a:r>
              <a:rPr lang="ru-RU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ЦЕЛЬ: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создание условий для полноценного развития детей младенческого и раннего возраста в рамках государственных гарантий на получение дошкольного образования </a:t>
            </a:r>
          </a:p>
          <a:p>
            <a:endParaRPr lang="ru-RU" sz="900" b="1" dirty="0" smtClean="0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Открытие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базе нового корпуса детского сада № 183 города Тюмени по адресу: ул. Мурманская, 19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1-ой группы для детей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младенческого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возраста (от 2 мес. до 1 года);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4-х групп для детей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раннего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возраста (от 1 года до 2 лет);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8-ми групп для детей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младшего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дошкольного возраста (от 2 до 3 лет);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создание предметно-пространственной развивающей среды, соответствующей возрастным особенностям детей, специфике раннего развития;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специализированная подготовка кадров для работы с детьми младенческого и раннего возраста;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уточнение порядка комплектования ясельных групп </a:t>
            </a:r>
          </a:p>
          <a:p>
            <a:pPr marL="273050" lvl="0" algn="just"/>
            <a:r>
              <a:rPr lang="ru-RU" sz="1400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(с определением приоритетов приёма детей из семей работающих одиноких родителей, учащихся матерей, а также из семей, оказавшихся в трудной жизненной ситуации, и т.п.)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реализация комплексной образовательной программы на основе программ «Кроха» (для детей до 1 года), «Первые шаги» (для детей от 1 до 3 лет);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вовлечение родителей в образование детей на ранних этапах их развития, повышение родительской компетентности и ответственности в вопросах воспитания детей младенческого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раннего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возраста.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79136" y="6484161"/>
            <a:ext cx="54942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0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Примерный режим дня для детей от 2 до 3 лет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0540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69247"/>
              </p:ext>
            </p:extLst>
          </p:nvPr>
        </p:nvGraphicFramePr>
        <p:xfrm>
          <a:off x="1115616" y="692696"/>
          <a:ext cx="6336704" cy="575232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0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Режимные процессы (моменты)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2 до 3 лет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дома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Подъем, утренний туалет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6.30-7.30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7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в дошкольном образовательном учреждении (организации)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Приём детей, игра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7.00-7.50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Утренняя гимнастика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7.50-8.00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завтраку, завтрак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8.00-8.20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 (самостоятельная деятельность)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8.20-9.00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Игра-занятие (по подгруппам)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8.30-8.45-9.00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прогулке, прогулка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9.00-11.20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Возвращение с прогулки, игры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11.20-11.45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обеду, обед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11.45-12.20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ко сну, сон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12.20-15.00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Постепенный подъем, игра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15.00-15.15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Полдник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15.15-15.25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15.25-16.15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Игра-занятие (по подгруппам)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15.45-16.00-16.15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прогулке, прогулка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16.15-17.30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Возвращение с прогулки, игры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17.30-18.00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 ужину, ужин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18.00-18.30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Уход  домой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18.30-19.00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7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дома</a:t>
                      </a:r>
                      <a:endParaRPr lang="ru-RU" sz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Прогулка 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18.30-19.30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3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Возвращение с прогулки, лёгкий ужин, спокойные игры, гигиенические процедуры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19.30-20.30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Подготовка ко сну, ночной сон</a:t>
                      </a:r>
                      <a:endParaRPr lang="ru-RU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20.30-6.30-7.30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0" marR="6718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7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4564" y="18864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Задачи развития и воспитания детей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ясельного (младенческого) возраста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97280" y="6484161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23000" y="1290821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Сохранение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 укрепление здоровья детей, обеспечение полноценного физического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развития. 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Поддержание эмоционально-положительного состояния каждого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ребёнка. 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Формирование (развитие) движений руки, помощь в овладении ползанием и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ходьбой.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Формирование зрительной и слуховой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ориентации.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Расширение и обогащение сенсорного опыта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детей.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Развитие умения понимать речь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взрослого.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Поощрение попыток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самообслуживания.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Поддержка эмоциональной отзывчивости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детей.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Формирование предпосылок эстетического восприятия, поддержка интереса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картинкам, музыке, пению, активности ребёнка при выполнении простейших плясовых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движений.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Ранняя коррекционная помощь и профилактика нарушений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развития.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4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Задачи развития и воспитания детей </a:t>
            </a:r>
          </a:p>
          <a:p>
            <a:pPr algn="ctr">
              <a:defRPr/>
            </a:pPr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ясельного (раннего) возраста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41509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24660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Поощрение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ориентировочно-исследовательского поведения при действиях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предметами и игрушками, при ознакомлении с окружающим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пространством.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Знакомство с действиями (ложкой - едят, расчёской - причёсываются, карандашом - рисуют и т.п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.).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Активизация речи (произношение слов и фраз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).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Закрепление простейших навыков самообслуживания,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поддержка самостоятельности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ребёнка в бытовом и игровом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поведении.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Воспитание эмоционального отношения к музыкальным и художественным произведениям, поддержка активности ребёнка при выполнении простейших движений под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музыку.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Обеспечение физического развития и здоровья ребёнка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Совершенствование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основных движений: ходьбы, ползания, лазания, катания, бросания мяча,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бега.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Ранняя коррекционная помощь и профилактика нарушений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развития.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1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Задачи развития и воспитания детей </a:t>
            </a:r>
          </a:p>
          <a:p>
            <a:pPr algn="ctr">
              <a:defRPr/>
            </a:pPr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младшего возраста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Формирование навыков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самообслуживания и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действий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 бытовыми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предметами (умение одеваться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застегивать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пуговицы,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завязывать шнурки, расчесывать волосы, мыть руки и вытирать полотенцем).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Развитие игровых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навыков (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самостоятельное выполнение игровых действий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 предметами,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перенос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действий с объекта на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объект).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Стимулирование к использованию в речи правил элементарной вежливости («спасибо», «пожалуйста», «здравствуйте», «до свидания» и др.).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Знакомство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 элементарными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правилами безопасного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поведения в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помещении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 на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улице.</a:t>
            </a:r>
            <a:endParaRPr lang="ru-RU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Развитие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воображения и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творческой активности. 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Формирование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первичных представлений о себе, других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людях, объектах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окружающего мира, о свойствах и отношениях объектов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окружающего мира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(форме, цвете, размере, материале, звучании, ритме, темпе,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количестве, числе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части и целом, пространстве и времени, движении и покое, причинах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 следствиях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 др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.).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232" y="1412776"/>
            <a:ext cx="616066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многофункциональность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 безопасность пространства и оборудования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предметная наполняемость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группы (в том числе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сезонная), должна быть развивающей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тематики </a:t>
            </a:r>
            <a:endParaRPr lang="ru-RU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здоровьесберегающий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 развивающий эффект на каждом этапе использования предметной среды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должны быть созданы  условия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получения ранней коррекционной помощи с привлечением узких специалистов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должна быть создана возможность для проведения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обучающих занятий с родителями </a:t>
            </a: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целях 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формирования навыков развития и обустройства жизненного пространства детей в домашних условиях   </a:t>
            </a:r>
          </a:p>
          <a:p>
            <a:endParaRPr lang="ru-RU" sz="1600" b="1" u="sng" dirty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1784" y="6489198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0231" y="44624"/>
            <a:ext cx="876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Ключевые принципы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обустройства пространства для развития и воспитания детей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я</a:t>
            </a:r>
            <a:r>
              <a:rPr lang="ru-RU" sz="2200" b="1" dirty="0" smtClean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сельного и </a:t>
            </a:r>
            <a:r>
              <a:rPr lang="ru-RU" sz="22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младшего возраста</a:t>
            </a:r>
          </a:p>
        </p:txBody>
      </p:sp>
      <p:pic>
        <p:nvPicPr>
          <p:cNvPr id="12290" name="Picture 2" descr="ÐÐ°ÑÑÐ¸Ð½ÐºÐ¸ Ð¿Ð¾ Ð·Ð°Ð¿ÑÐ¾ÑÑ INFANT &amp; BABY CAREcent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40104"/>
            <a:ext cx="2188252" cy="1612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fb.ru/misc/i/gallery/27191/1867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54529"/>
            <a:ext cx="2166927" cy="1558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sdn-uk.com/wp-content/uploads/2018/03/Mums-Group-1024x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11495"/>
            <a:ext cx="2195833" cy="1569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760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Дополнительные материалы к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дизайну, зонированию и оснащению помещений</a:t>
            </a:r>
            <a:endParaRPr lang="ru-RU" sz="2200" b="1" dirty="0">
              <a:solidFill>
                <a:srgbClr val="FF9933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3820" y="148478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Экологичность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и </a:t>
            </a:r>
            <a:r>
              <a:rPr lang="ru-RU" sz="1600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природосообразность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игровых площадок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8" y="3016197"/>
            <a:ext cx="2371581" cy="1484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3540" y="3022417"/>
            <a:ext cx="3796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Мобильность и безопасность оборудования, вариативность в создании образовательного пространства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8" y="4758196"/>
            <a:ext cx="2381542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3540" y="4869160"/>
            <a:ext cx="3766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Прозрачные или перфорированные перегородки для наблюдения за детьми во время самостоятельной игровой деятельности и сна</a:t>
            </a:r>
            <a:endParaRPr lang="ru-RU" sz="16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14" y="1268759"/>
            <a:ext cx="2333149" cy="1448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www.remontbp.com/wp-content/uploads/2017/07/66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9" y="1268759"/>
            <a:ext cx="2371581" cy="1448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01" y="4756652"/>
            <a:ext cx="2407161" cy="1391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14" y="2950673"/>
            <a:ext cx="2373696" cy="1550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69645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Развивающая и </a:t>
            </a:r>
            <a:r>
              <a:rPr lang="ru-RU" sz="1600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смысловя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нагрузка интерьеров</a:t>
            </a:r>
            <a:endParaRPr lang="ru-RU" sz="16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386545" cy="1437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0" y="1340768"/>
            <a:ext cx="2453988" cy="1453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ttps://magmasterby.s3-eu-central-1.amazonaws.com/work_images/images/000/000/087/original/magnitno-markernaya-imagnitnogrifelnaya-v-detskoj34.jpg?14874414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2" y="3059629"/>
            <a:ext cx="2483686" cy="152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9152/42675631.9f/0_b405d_24e2fc3d_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26757"/>
            <a:ext cx="2420585" cy="1554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3265334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Оборудование, позволяющее решать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разнообразные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образовательные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6118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97" y="476672"/>
            <a:ext cx="867808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Нормативная численность детей в группах: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Группа для детей младенческого возраста (от 2 мес. до 1 года)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детей.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Группа для детей раннего возраста (от 1 года до 2 лет)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детей.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Группа для детей младшего возраста (от 2 до 3 лет) – </a:t>
            </a:r>
            <a:r>
              <a:rPr lang="ru-RU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25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детей.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3284" y="6492875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610808"/>
            <a:ext cx="32054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ЯСЕЛЬНАЯ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Воспитатель –2 ст.</a:t>
            </a: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Помощник воспитателя –2 ст.</a:t>
            </a: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Медицинская сестра – 0,5 ст.</a:t>
            </a: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Врач-педиатр – 0,25 ст.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08920"/>
            <a:ext cx="705678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Кадровое обеспечение </a:t>
            </a:r>
          </a:p>
          <a:p>
            <a:pPr lvl="0" algn="ctr">
              <a:defRPr/>
            </a:pPr>
            <a:r>
              <a:rPr lang="ru-RU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ru-RU" i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расчете на одну </a:t>
            </a:r>
            <a:r>
              <a:rPr lang="ru-RU" i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группу)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3605735"/>
            <a:ext cx="31683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РАННЕГО ВОЗРАСТА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Воспитатель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– 2 ст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Помощник воспитателя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– 1,5 ст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Медицинская сестра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– 0,25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ст.</a:t>
            </a: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Врач-педиатр –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0,15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76214" y="3605735"/>
            <a:ext cx="31683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МЛАДШЕГО ВОЗРАСТА</a:t>
            </a:r>
            <a:endParaRPr lang="ru-RU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Воспитатель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– 1,5 ст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Помощник воспитателя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– 1,5 ст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Медицинская сестра –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0,25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 </a:t>
            </a:r>
            <a:endParaRPr lang="ru-RU" sz="14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>
              <a:defRPr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Врач-педиатр –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0,15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ст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8488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 проектировании помещений предусмотреть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Высоту подоконников, позволяющую функционально их использовать в качестве столов для игр.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Разновысотный </a:t>
            </a:r>
            <a:r>
              <a:rPr lang="ru-RU" dirty="0" err="1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подиумный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 пол многофункционального использования.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От пола в рост ребёнка – </a:t>
            </a:r>
            <a:r>
              <a:rPr lang="ru-RU" dirty="0" err="1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маркерно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-магнитно-грифельные стены (фрагменты стен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). </a:t>
            </a:r>
            <a:endParaRPr lang="ru-RU" dirty="0">
              <a:solidFill>
                <a:srgbClr val="1F497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Наличие колясочных в соответствии с потребностью (достаточное количество </a:t>
            </a:r>
            <a:r>
              <a:rPr lang="ru-RU" dirty="0" err="1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коляско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-мест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Comic Sans MS" panose="030F0702030302020204" pitchFamily="66" charset="0"/>
              </a:rPr>
              <a:t>).</a:t>
            </a:r>
            <a:endParaRPr lang="ru-RU" dirty="0">
              <a:solidFill>
                <a:srgbClr val="1F497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Возможность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частичного остекления стены, разделяющей игровую и спальню.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Размещение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сантехнического оборудования в туалетных комнатах с ориентацией на ранее действующие санитарные правила СП 2.4.2.782-99.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Установку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глубокого душевого поддона вместо ванны в туалетной комнате первой ясельной группы (для детей от 2 мес. до 1 года) с возможностью использования детской ванночки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69344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7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809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 благоустройстве территории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предусмотреть: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Реализацию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принципа «Территория-парк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Наличие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дорожек для движения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колясок,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скамеек для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взрослых.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Размещение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веранд без перегораживания уличной территории (желательно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 периметру забора)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 обеспечением максимального обзора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улицы.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Устройство трансформируемой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веранды для организации сна на улице (с возможностью использования как теневой навес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Исключение привязки групп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 конкретной прогулочной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площадке.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Образовательно-содержательное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зонирование территории (игровые зоны: «Домашние животные», «Транспорт», «Лесные звери», «Сенсорные эталоны (цвет, форма, размер)», «Русские сказки» и т.д.)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Рассмотрение каждого предмета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оборудования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точки зрения его развивающего эффекта (как он работает на ребенка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Возможность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размещения 1-2-х аттракционов (например: «Паровозик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», карусель «Шапито»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(для детей), «Бамперные машинки» (для детей и родителей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69344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9928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 оснащении мебелью предусмотреть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Максимальную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трансформируемость (складные-раскладные, подвесные-навесные, вставляющиеся-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степлерующиеся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выкатные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-задвижные, откидные-приставные и т.п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.).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Многофункциональность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(возможность гибкого использования для детей разного роста и возраста,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 также использования спален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период бодрствования и наоборот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Возможность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использования мягко-модульных кроватей для высвобождения дополнительной площади спален на период бодрствования детей.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Компактность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 вместительность (максимальное высвобождение площади для движения и игр детей).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Возможность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мамам при необходимости находиться рядом с ребенком (покормить, успокоить, поиграть), т.е. наличие складных стульев для взрослых, ширм для организации кормления и т.п.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69344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651" y="1196752"/>
            <a:ext cx="590969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Группы для детей младенческого и раннего возраста  должны располагаться на первом этаже с отдельным входом в группы.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Колясочные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должны располагаться при входе в ясельные группы (из расчёта 15 одноместных колясок, 5 колясок для тройни).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составе групповой ячейки предусмотреть: </a:t>
            </a:r>
          </a:p>
          <a:p>
            <a:pPr lvl="1"/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-    приемную;</a:t>
            </a:r>
          </a:p>
          <a:p>
            <a:pPr marL="742950" lvl="1" indent="-285750">
              <a:buFontTx/>
              <a:buChar char="-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игровую;</a:t>
            </a:r>
          </a:p>
          <a:p>
            <a:pPr marL="742950" lvl="1" indent="-285750">
              <a:buFontTx/>
              <a:buChar char="-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спальню; </a:t>
            </a:r>
          </a:p>
          <a:p>
            <a:pPr marL="742950" lvl="1" indent="-285750">
              <a:buFontTx/>
              <a:buChar char="-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туалетную; </a:t>
            </a:r>
          </a:p>
          <a:p>
            <a:pPr marL="742950" lvl="1" indent="-285750">
              <a:buFontTx/>
              <a:buChar char="-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буфетную.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ясельной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группе между спальней и игровой необходимо предусмотреть </a:t>
            </a:r>
            <a:r>
              <a:rPr lang="ru-RU" sz="1300" b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прозрачные перегородки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(полностью или частично).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буфетной для ясельной группы предусмотреть размещение 2-х секционной мойки, холодильника, подогревателя для питания детей, посудомоечной машины, </a:t>
            </a:r>
            <a:r>
              <a:rPr lang="ru-RU" sz="1300" dirty="0" err="1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куллера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для питья, стерилизатора для пустышек.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Предусмотреть </a:t>
            </a:r>
            <a:r>
              <a:rPr lang="ru-RU" sz="1300" b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подогрев полов,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используемых детьми в период бодрствования.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Дизайн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 помещений должен быть выполнен </a:t>
            </a:r>
            <a:r>
              <a:rPr lang="ru-RU" sz="1300" b="1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однотонных спокойных тонах с геометрическими рисунками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 набор помещений ясельного корпуса включить:</a:t>
            </a:r>
          </a:p>
          <a:p>
            <a:pPr marL="742950" lvl="1" indent="-285750">
              <a:buFontTx/>
              <a:buChar char="-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медицинский блок,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включающий </a:t>
            </a: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медицинский кабинет, процедурную, изолятор, массажный кабинет;</a:t>
            </a:r>
          </a:p>
          <a:p>
            <a:pPr marL="742950" lvl="1" indent="-285750">
              <a:buFontTx/>
              <a:buChar char="-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прачечная;</a:t>
            </a:r>
          </a:p>
          <a:p>
            <a:pPr marL="742950" lvl="1" indent="-285750">
              <a:buFontTx/>
              <a:buChar char="-"/>
            </a:pPr>
            <a:r>
              <a:rPr lang="ru-RU" sz="13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пищеблок.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6095" y="6492875"/>
            <a:ext cx="47741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8792" y="122953"/>
            <a:ext cx="84499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rgbClr val="FF9933"/>
                </a:solidFill>
                <a:latin typeface="Comic Sans MS" panose="030F0702030302020204" pitchFamily="66" charset="0"/>
                <a:ea typeface="+mj-ea"/>
                <a:cs typeface="+mj-cs"/>
              </a:rPr>
              <a:t>Особенности планировочных решений:</a:t>
            </a:r>
          </a:p>
        </p:txBody>
      </p:sp>
      <p:pic>
        <p:nvPicPr>
          <p:cNvPr id="11267" name="Picture 3" descr="C:\Users\Shmidtee\Desktop\Ясли ДС 183\закрытая веран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2" y="678000"/>
            <a:ext cx="2550422" cy="1700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t.weblancer.net/download/2152368_935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2" y="4653136"/>
            <a:ext cx="2541255" cy="1701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prikolnye-kartinki.ru/img/picture/Jan/18/7f425ffd1df2e4fa6cce7a83f2f48981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frino.ru/wp-content/uploads/2014/12/detskij-tsentr_Futuristichnyj-stil_FRINO_ru_2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i.pinimg.com/originals/76/5d/4e/765d4e8b5d3db9d99619459b5daa6f3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81" y="2636913"/>
            <a:ext cx="2550421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5" y="218367"/>
            <a:ext cx="79724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32" y="4735597"/>
            <a:ext cx="38732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400" b="1" dirty="0">
                <a:solidFill>
                  <a:srgbClr val="FF9933"/>
                </a:solidFill>
                <a:latin typeface="Comic Sans MS" panose="030F0702030302020204" pitchFamily="66" charset="0"/>
              </a:rPr>
              <a:t>Трансформируемое многофункциональное </a:t>
            </a:r>
            <a:r>
              <a:rPr lang="ru-RU" sz="14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пространство групп</a:t>
            </a:r>
            <a:endParaRPr lang="ru-RU" sz="1400" b="1" dirty="0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400" b="1" dirty="0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b="1" dirty="0">
                <a:solidFill>
                  <a:srgbClr val="FF9933"/>
                </a:solidFill>
                <a:latin typeface="Comic Sans MS" panose="030F0702030302020204" pitchFamily="66" charset="0"/>
              </a:rPr>
              <a:t>Инновационные интерьерные решения</a:t>
            </a:r>
          </a:p>
          <a:p>
            <a:pPr marL="228600" indent="-228600">
              <a:buFont typeface="+mj-lt"/>
              <a:buAutoNum type="arabicPeriod"/>
            </a:pPr>
            <a:endParaRPr lang="ru-RU" sz="1400" b="1" dirty="0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b="1" dirty="0">
                <a:solidFill>
                  <a:srgbClr val="FF9933"/>
                </a:solidFill>
                <a:latin typeface="Comic Sans MS" panose="030F0702030302020204" pitchFamily="66" charset="0"/>
              </a:rPr>
              <a:t>Современное мобильное оборудование</a:t>
            </a:r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770061" y="1988840"/>
            <a:ext cx="1249909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22917" y="3284984"/>
            <a:ext cx="1249909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5484132"/>
            <a:ext cx="1249909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100392" y="3140968"/>
            <a:ext cx="288032" cy="10801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5004048" y="5733256"/>
            <a:ext cx="864096" cy="3269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ideasmarket.ru/wp-content/uploads/2013/05/IMG_3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16" y="5416659"/>
            <a:ext cx="1447364" cy="1326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ovacia72.ru/d/383128/d/rmd-0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45" y="1880828"/>
            <a:ext cx="1373939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19518.selcdn.ru/xdeco/resize_cache/20911/6904311f28a25a588793c605403ddf71/iblock/e4d/e4d670201eb590aadb148fbf20724a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24" y="3202655"/>
            <a:ext cx="1449693" cy="1316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H="1" flipV="1">
            <a:off x="2139730" y="2283900"/>
            <a:ext cx="465611" cy="1027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s://cdn.ambientedirect.com/chameleon/mediapool/thumbs/b/82/none_1200x1200-ID993914-f5513c0854fcf68319484086413f9f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71" y="136147"/>
            <a:ext cx="1348637" cy="1348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144461" y="191491"/>
            <a:ext cx="1249909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985761" y="949367"/>
            <a:ext cx="1187554" cy="3098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934230" y="2321585"/>
            <a:ext cx="1249909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https://mk-avtograf.ru/wp-content/uploads/2017/07/800x506_Quality97_08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78" y="2225697"/>
            <a:ext cx="1381204" cy="1343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6641097" y="3473713"/>
            <a:ext cx="945797" cy="7473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372535" y="208710"/>
            <a:ext cx="1263361" cy="1267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stCxn id="20" idx="3"/>
          </p:cNvCxnSpPr>
          <p:nvPr/>
        </p:nvCxnSpPr>
        <p:spPr>
          <a:xfrm flipH="1">
            <a:off x="1475656" y="1290636"/>
            <a:ext cx="1081894" cy="9109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www.addawards.ru/upload/iblock/040/gruppa_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16" y="164990"/>
            <a:ext cx="1380043" cy="14262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122717" y="3284984"/>
            <a:ext cx="1352939" cy="1261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279472" y="3140968"/>
            <a:ext cx="392331" cy="332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http://borackabn.com/wp-content/uploads/2017/11/Luxurius-Interior-Design-Schools-In-Bc-R32-On-Stylish-Decor-Ideas-with-Interior-Design-Schools-In-B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26" y="3189233"/>
            <a:ext cx="1545041" cy="14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211960" y="4077072"/>
            <a:ext cx="115212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1349344" cy="1218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6095" y="6492875"/>
            <a:ext cx="33588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2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80" y="404664"/>
            <a:ext cx="8229600" cy="468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Прогулочные участки: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55446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Рекомендуемые размеры прогулочных зон:</a:t>
            </a:r>
            <a:endParaRPr lang="ru-RU" sz="1400" u="sng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не менее 7,2 </a:t>
            </a:r>
            <a:r>
              <a:rPr lang="ru-RU" sz="1400" dirty="0" err="1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кв.м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 на 1 ребенка от 0 до 2 лет;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не менее 9,0 </a:t>
            </a:r>
            <a:r>
              <a:rPr lang="ru-RU" sz="1400" dirty="0" err="1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кв.м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 на 1 ребенка от 2 до 3 лет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Прогулочные участки не должны быть жёстко </a:t>
            </a:r>
            <a:r>
              <a:rPr lang="ru-RU" sz="1400" b="1" dirty="0" err="1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зонированы</a:t>
            </a:r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sz="10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r>
              <a:rPr lang="ru-RU" sz="1400" u="sng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детей ясельных групп предусмотреть</a:t>
            </a:r>
            <a:r>
              <a:rPr lang="ru-RU" sz="1400" u="sng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трансформируемые веранды для организации сна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воздухе;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травяное покрытие прогулочных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участков;</a:t>
            </a:r>
          </a:p>
          <a:p>
            <a:pPr marL="285750" lvl="0" indent="-285750">
              <a:buFontTx/>
              <a:buChar char="-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манеж.</a:t>
            </a:r>
          </a:p>
          <a:p>
            <a:pPr lvl="0"/>
            <a:endParaRPr lang="ru-RU" sz="10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400" u="sng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Для детей младшего дошкольного возраста:</a:t>
            </a:r>
            <a:endParaRPr lang="ru-RU" sz="1400" u="sng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травяное покрытие прогулочных участков;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сюжетные малые архитектурные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формы (игровые зоны: «Домашние животные», «Транспорт», «Лесные звери», «Сенсорные эталоны (цвет, форма, размер)», «Русские сказки» и т.д.).</a:t>
            </a:r>
            <a:endParaRPr lang="ru-RU" sz="14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endParaRPr lang="ru-RU" sz="1000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r>
              <a:rPr lang="ru-RU" sz="1400" u="sng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На </a:t>
            </a:r>
            <a:r>
              <a:rPr lang="ru-RU" sz="1400" u="sng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территории следует предусмотреть: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специальное помещение кладовых для хранения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игрового оборудования (санок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каталок, велосипедов  и др. игрушек);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дорожки для прогулок с колясками;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скамейки для детей и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взрослых;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р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азмещение 2-х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аттракционов (например: «Паровозик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», карусель «Шапито»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(для детей), «Бамперные машинки» (для детей и родителей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7170" name="Picture 2" descr="C:\Users\Shmidtee\Desktop\Ясли ДС 183\прогулочные участки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58" y="4221088"/>
            <a:ext cx="3022950" cy="1859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hmidtee\Desktop\Ясли ДС 183\границы участ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58" y="1412776"/>
            <a:ext cx="2989312" cy="1985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3284" y="6492875"/>
            <a:ext cx="62143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2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1498</TotalTime>
  <Words>2757</Words>
  <Application>Microsoft Office PowerPoint</Application>
  <PresentationFormat>Экран (4:3)</PresentationFormat>
  <Paragraphs>743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Bookman Old Style</vt:lpstr>
      <vt:lpstr>Calibri</vt:lpstr>
      <vt:lpstr>Cambria</vt:lpstr>
      <vt:lpstr>Comic Sans MS</vt:lpstr>
      <vt:lpstr>Courier New</vt:lpstr>
      <vt:lpstr>Gill Sans MT</vt:lpstr>
      <vt:lpstr>Times New Roman</vt:lpstr>
      <vt:lpstr>Wingdings</vt:lpstr>
      <vt:lpstr>Wingdings 3</vt:lpstr>
      <vt:lpstr>Начальная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Прогулочные участки:</vt:lpstr>
      <vt:lpstr>Презентация PowerPoint</vt:lpstr>
      <vt:lpstr>Презентация PowerPoint</vt:lpstr>
      <vt:lpstr>Условия:</vt:lpstr>
      <vt:lpstr>Условия:</vt:lpstr>
      <vt:lpstr>Нормы питания детей для детей до 1 года:</vt:lpstr>
      <vt:lpstr>Презентация PowerPoint</vt:lpstr>
      <vt:lpstr>Презентация PowerPoint</vt:lpstr>
      <vt:lpstr>Нормы питания детей для детей от 1 года до 3 лет: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Шмидт Екатерина Евгеньевна</dc:creator>
  <cp:lastModifiedBy>Гребенкина Наталья Валентиновна</cp:lastModifiedBy>
  <cp:revision>265</cp:revision>
  <dcterms:created xsi:type="dcterms:W3CDTF">2018-06-22T04:48:25Z</dcterms:created>
  <dcterms:modified xsi:type="dcterms:W3CDTF">2018-08-06T04:56:52Z</dcterms:modified>
</cp:coreProperties>
</file>