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01" r:id="rId2"/>
    <p:sldId id="303" r:id="rId3"/>
    <p:sldId id="304" r:id="rId4"/>
    <p:sldId id="302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6lFpuDE7mVLaFOw4vyhahVBLP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82D"/>
    <a:srgbClr val="F08F2E"/>
    <a:srgbClr val="B80000"/>
    <a:srgbClr val="97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702" autoAdjust="0"/>
  </p:normalViewPr>
  <p:slideViewPr>
    <p:cSldViewPr snapToGrid="0">
      <p:cViewPr varScale="1">
        <p:scale>
          <a:sx n="83" d="100"/>
          <a:sy n="83" d="100"/>
        </p:scale>
        <p:origin x="66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4" y="172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34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36" Type="http://schemas.openxmlformats.org/officeDocument/2006/relationships/viewProps" Target="viewProps.xml"/><Relationship Id="rId4" Type="http://schemas.openxmlformats.org/officeDocument/2006/relationships/slide" Target="slides/slide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46686" t="24957" r="25421" b="15655"/>
          <a:stretch>
            <a:fillRect/>
          </a:stretch>
        </p:blipFill>
        <p:spPr bwMode="auto">
          <a:xfrm>
            <a:off x="0" y="640266"/>
            <a:ext cx="4765964" cy="57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 l="32781" t="25468" r="13792" b="34232"/>
          <a:stretch>
            <a:fillRect/>
          </a:stretch>
        </p:blipFill>
        <p:spPr bwMode="auto">
          <a:xfrm>
            <a:off x="5922325" y="240146"/>
            <a:ext cx="5594629" cy="23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5907639" y="2931712"/>
            <a:ext cx="62843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2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ЦЕЛЬ</a:t>
            </a:r>
            <a:r>
              <a:rPr lang="ru-RU" sz="2400" spc="-2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spc="-2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социального </a:t>
            </a:r>
            <a:r>
              <a:rPr lang="ru-RU" sz="2400" spc="-2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кластера Свердловской </a:t>
            </a:r>
            <a:r>
              <a:rPr lang="ru-RU" sz="2400" spc="-2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области </a:t>
            </a:r>
            <a:r>
              <a:rPr lang="ru-RU" sz="2400" spc="-2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- </a:t>
            </a:r>
            <a:r>
              <a:rPr lang="ru-RU" sz="2400" spc="-20" dirty="0" smtClean="0">
                <a:solidFill>
                  <a:schemeClr val="bg1">
                    <a:lumMod val="50000"/>
                  </a:schemeClr>
                </a:solidFill>
              </a:rPr>
              <a:t>улучшение качества жизни </a:t>
            </a:r>
            <a:r>
              <a:rPr lang="ru-RU" sz="2400" spc="-20" dirty="0" smtClean="0">
                <a:solidFill>
                  <a:schemeClr val="bg1">
                    <a:lumMod val="50000"/>
                  </a:schemeClr>
                </a:solidFill>
              </a:rPr>
              <a:t>людей оказавшихся в трудной жизненной ситуации,</a:t>
            </a:r>
            <a:r>
              <a:rPr lang="ru-RU" sz="2400" spc="-2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spc="-20" dirty="0" smtClean="0">
                <a:solidFill>
                  <a:schemeClr val="bg1">
                    <a:lumMod val="50000"/>
                  </a:schemeClr>
                </a:solidFill>
              </a:rPr>
              <a:t>за счет межведомственного,  </a:t>
            </a:r>
            <a:r>
              <a:rPr lang="ru-RU" sz="2400" spc="-20" dirty="0" err="1" smtClean="0">
                <a:solidFill>
                  <a:schemeClr val="bg1">
                    <a:lumMod val="50000"/>
                  </a:schemeClr>
                </a:solidFill>
              </a:rPr>
              <a:t>межсекторального</a:t>
            </a:r>
            <a:r>
              <a:rPr lang="ru-RU" sz="2400" spc="-20" dirty="0" smtClean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ru-RU" sz="2400" spc="-20" dirty="0" err="1" smtClean="0">
                <a:solidFill>
                  <a:schemeClr val="bg1">
                    <a:lumMod val="50000"/>
                  </a:schemeClr>
                </a:solidFill>
              </a:rPr>
              <a:t>межуровнего</a:t>
            </a:r>
            <a:r>
              <a:rPr lang="ru-RU" sz="2400" spc="-20" dirty="0" smtClean="0">
                <a:solidFill>
                  <a:schemeClr val="bg1">
                    <a:lumMod val="50000"/>
                  </a:schemeClr>
                </a:solidFill>
              </a:rPr>
              <a:t> взаимодействия                                 СО НКО, РОИВ, ОМС, государственных учреждений, соц. предпринимателей.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 l="10290" t="27824" r="10257" b="42806"/>
          <a:stretch>
            <a:fillRect/>
          </a:stretch>
        </p:blipFill>
        <p:spPr bwMode="auto">
          <a:xfrm>
            <a:off x="199643" y="172595"/>
            <a:ext cx="11696666" cy="243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 l="37247" t="37303" r="33680" b="37528"/>
          <a:stretch>
            <a:fillRect/>
          </a:stretch>
        </p:blipFill>
        <p:spPr bwMode="auto">
          <a:xfrm>
            <a:off x="9934441" y="5758666"/>
            <a:ext cx="2257559" cy="109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3"/>
          <p:cNvSpPr txBox="1">
            <a:spLocks/>
          </p:cNvSpPr>
          <p:nvPr/>
        </p:nvSpPr>
        <p:spPr>
          <a:xfrm>
            <a:off x="411981" y="3029083"/>
            <a:ext cx="11084821" cy="27674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lvl="0" algn="just">
              <a:spcBef>
                <a:spcPts val="100"/>
              </a:spcBef>
              <a:spcAft>
                <a:spcPts val="600"/>
              </a:spcAft>
              <a:buClrTx/>
              <a:defRPr/>
            </a:pPr>
            <a:r>
              <a:rPr lang="ru-RU" sz="2400" spc="-20" dirty="0" smtClean="0">
                <a:solidFill>
                  <a:srgbClr val="F17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Социальный кластер Свердловской области это – </a:t>
            </a:r>
          </a:p>
          <a:p>
            <a:pPr marL="12700" lvl="0" algn="just">
              <a:spcBef>
                <a:spcPts val="100"/>
              </a:spcBef>
              <a:spcAft>
                <a:spcPts val="600"/>
              </a:spcAft>
              <a:buClrTx/>
              <a:defRPr/>
            </a:pPr>
            <a:r>
              <a:rPr lang="ru-RU" sz="2000" spc="-2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</a:rPr>
              <a:t>онлайн-платформа, которая создана </a:t>
            </a:r>
            <a:r>
              <a:rPr lang="ru-RU" sz="2000" spc="-2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</a:rPr>
              <a:t>для:</a:t>
            </a:r>
            <a:endParaRPr lang="ru-RU" sz="2000" spc="-20" dirty="0" smtClean="0">
              <a:solidFill>
                <a:schemeClr val="bg1">
                  <a:lumMod val="50000"/>
                </a:schemeClr>
              </a:solidFill>
              <a:latin typeface="+mn-lt"/>
              <a:ea typeface="+mj-ea"/>
            </a:endParaRPr>
          </a:p>
          <a:p>
            <a:pPr marL="12700" algn="just">
              <a:spcBef>
                <a:spcPts val="100"/>
              </a:spcBef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ru-RU" sz="2000" spc="-2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</a:rPr>
              <a:t> </a:t>
            </a: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</a:rPr>
              <a:t>объединения РОИВ и ОМС, государственных учреждений, СО НКО, социальных предпринимателей;</a:t>
            </a:r>
          </a:p>
          <a:p>
            <a:pPr marL="12700" algn="just">
              <a:spcBef>
                <a:spcPts val="100"/>
              </a:spcBef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</a:rPr>
              <a:t> представления информации гражданам в формате жизненных маршрутов с доступом ко всем необходимым </a:t>
            </a: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</a:rPr>
              <a:t>документам по типу «единого окна»;</a:t>
            </a:r>
            <a:endParaRPr lang="ru-RU" sz="1600" spc="-20" dirty="0" smtClean="0">
              <a:solidFill>
                <a:schemeClr val="bg1">
                  <a:lumMod val="50000"/>
                </a:schemeClr>
              </a:solidFill>
              <a:latin typeface="+mn-lt"/>
              <a:ea typeface="+mj-ea"/>
            </a:endParaRPr>
          </a:p>
          <a:p>
            <a:pPr marL="12700" algn="just">
              <a:spcBef>
                <a:spcPts val="100"/>
              </a:spcBef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</a:rPr>
              <a:t> маршрутизации по всем учреждениям и организациям в том числе в формате интерактивной карты;</a:t>
            </a:r>
          </a:p>
          <a:p>
            <a:pPr marL="12700" algn="just">
              <a:spcBef>
                <a:spcPts val="100"/>
              </a:spcBef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</a:rPr>
              <a:t> формирования реестров сервисов социальных услуг и реестров поставщиков социальных услуг;</a:t>
            </a:r>
          </a:p>
          <a:p>
            <a:pPr marL="12700" algn="just">
              <a:spcBef>
                <a:spcPts val="100"/>
              </a:spcBef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</a:rPr>
              <a:t>интерактивного картирования социальных услуг.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 l="37247" t="37303" r="33680" b="37528"/>
          <a:stretch>
            <a:fillRect/>
          </a:stretch>
        </p:blipFill>
        <p:spPr bwMode="auto">
          <a:xfrm>
            <a:off x="9934441" y="5758666"/>
            <a:ext cx="2257559" cy="109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10290" t="59034" r="11829" b="3430"/>
          <a:stretch>
            <a:fillRect/>
          </a:stretch>
        </p:blipFill>
        <p:spPr bwMode="auto">
          <a:xfrm>
            <a:off x="188598" y="0"/>
            <a:ext cx="11326068" cy="307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423270" y="3198417"/>
            <a:ext cx="11084821" cy="330090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lvl="0" algn="just">
              <a:spcBef>
                <a:spcPts val="100"/>
              </a:spcBef>
              <a:buClrTx/>
              <a:defRPr/>
            </a:pPr>
            <a:r>
              <a:rPr lang="ru-RU" sz="2400" spc="-20" dirty="0" smtClean="0">
                <a:solidFill>
                  <a:srgbClr val="F17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Социальный кластер Свердловской области это – </a:t>
            </a:r>
          </a:p>
          <a:p>
            <a:pPr marL="12700" lvl="0" algn="just">
              <a:spcBef>
                <a:spcPts val="100"/>
              </a:spcBef>
              <a:buClrTx/>
              <a:defRPr/>
            </a:pPr>
            <a:r>
              <a:rPr lang="ru-RU" sz="2000" spc="-2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</a:rPr>
              <a:t>социальные центры помощи и поддержки гражданских инициатив на территории региона и их дальнейшее тиражирование по России. </a:t>
            </a:r>
          </a:p>
          <a:p>
            <a:pPr marL="12700" lvl="0" algn="just">
              <a:spcBef>
                <a:spcPts val="100"/>
              </a:spcBef>
              <a:buClrTx/>
              <a:defRPr/>
            </a:pPr>
            <a:endParaRPr lang="ru-RU" sz="1600" spc="-20" dirty="0" smtClean="0">
              <a:solidFill>
                <a:schemeClr val="bg1">
                  <a:lumMod val="50000"/>
                </a:schemeClr>
              </a:solidFill>
              <a:latin typeface="+mn-lt"/>
              <a:ea typeface="+mj-ea"/>
            </a:endParaRPr>
          </a:p>
          <a:p>
            <a:pPr marL="12700" lvl="0" algn="just">
              <a:spcAft>
                <a:spcPts val="600"/>
              </a:spcAft>
              <a:buClrTx/>
              <a:defRPr/>
            </a:pPr>
            <a:r>
              <a:rPr lang="ru-RU" sz="1600" spc="-20" dirty="0" smtClean="0">
                <a:solidFill>
                  <a:srgbClr val="F17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Центр работает для: </a:t>
            </a:r>
          </a:p>
          <a:p>
            <a:pPr marL="12700" lvl="0" algn="just">
              <a:spcAft>
                <a:spcPts val="600"/>
              </a:spcAft>
              <a:buClrTx/>
              <a:defRPr/>
            </a:pPr>
            <a:r>
              <a:rPr lang="ru-RU" sz="1600" b="1" spc="-2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</a:rPr>
              <a:t>СО НКО </a:t>
            </a: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</a:rPr>
              <a:t>(обучение; развитие; площадка в виде ресурса для старта и реализации проектов; консультирование по юридическим и бухгалтерским вопросам; совместные проекты);</a:t>
            </a:r>
          </a:p>
          <a:p>
            <a:pPr marL="12700" lvl="0" algn="just">
              <a:spcAft>
                <a:spcPts val="600"/>
              </a:spcAft>
              <a:buClrTx/>
              <a:defRPr/>
            </a:pPr>
            <a:r>
              <a:rPr lang="ru-RU" sz="1600" b="1" spc="-2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</a:rPr>
              <a:t>РОИВ и ОМС </a:t>
            </a: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</a:rPr>
              <a:t>(совместные общественно-значимые мероприятия; разработка законодательных инициатив); </a:t>
            </a:r>
          </a:p>
          <a:p>
            <a:pPr>
              <a:spcAft>
                <a:spcPts val="600"/>
              </a:spcAft>
            </a:pPr>
            <a:r>
              <a:rPr lang="ru-RU" sz="1600" b="1" spc="-2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</a:rPr>
              <a:t>Социально-незащищенные категории граждан </a:t>
            </a: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</a:rPr>
              <a:t>(адаптивные и </a:t>
            </a:r>
            <a:r>
              <a:rPr lang="ru-RU" sz="1600" spc="-2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</a:rPr>
              <a:t>абилитационные</a:t>
            </a: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</a:rPr>
              <a:t> занятия;  сопровождаемое трудоустройство;  культура и досуг; информационная, поддержка; благотворительные акции);</a:t>
            </a:r>
          </a:p>
          <a:p>
            <a:pPr marL="12700" lvl="0" algn="just">
              <a:spcAft>
                <a:spcPts val="600"/>
              </a:spcAft>
              <a:buClrTx/>
              <a:defRPr/>
            </a:pPr>
            <a:r>
              <a:rPr lang="ru-RU" sz="1600" b="1" spc="-2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</a:rPr>
              <a:t>Социальные предприниматели </a:t>
            </a: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</a:rPr>
              <a:t>(совместные проекты; </a:t>
            </a: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</a:rPr>
              <a:t>обучение</a:t>
            </a:r>
            <a:r>
              <a:rPr lang="ru-RU" sz="1600" spc="-2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</a:rPr>
              <a:t>)</a:t>
            </a:r>
            <a:r>
              <a:rPr lang="ru-RU" sz="1600" spc="-20" dirty="0" smtClean="0">
                <a:solidFill>
                  <a:srgbClr val="921403"/>
                </a:solidFill>
                <a:latin typeface="+mj-lt"/>
                <a:ea typeface="+mj-ea"/>
              </a:rPr>
              <a:t>.</a:t>
            </a:r>
            <a:endParaRPr kumimoji="0" lang="ru-RU" sz="1600" i="0" u="none" strike="noStrike" kern="0" cap="none" spc="-5" normalizeH="0" baseline="0" noProof="0" dirty="0">
              <a:ln>
                <a:noFill/>
              </a:ln>
              <a:solidFill>
                <a:srgbClr val="921403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7247" t="37303" r="33680" b="37528"/>
          <a:stretch>
            <a:fillRect/>
          </a:stretch>
        </p:blipFill>
        <p:spPr bwMode="auto">
          <a:xfrm>
            <a:off x="9934441" y="5758666"/>
            <a:ext cx="2257559" cy="109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214</Words>
  <Application>Microsoft Office PowerPoint</Application>
  <PresentationFormat>Широкоэкранный</PresentationFormat>
  <Paragraphs>16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emz.metall@gmail.com</dc:creator>
  <cp:lastModifiedBy>Людмила Носкова</cp:lastModifiedBy>
  <cp:revision>84</cp:revision>
  <dcterms:created xsi:type="dcterms:W3CDTF">2019-02-20T19:21:15Z</dcterms:created>
  <dcterms:modified xsi:type="dcterms:W3CDTF">2022-01-21T14:10:50Z</dcterms:modified>
</cp:coreProperties>
</file>