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87" r:id="rId4"/>
    <p:sldId id="281" r:id="rId5"/>
    <p:sldId id="266" r:id="rId6"/>
    <p:sldId id="260" r:id="rId7"/>
    <p:sldId id="283" r:id="rId8"/>
    <p:sldId id="263" r:id="rId9"/>
    <p:sldId id="259" r:id="rId10"/>
    <p:sldId id="261" r:id="rId11"/>
    <p:sldId id="279" r:id="rId12"/>
    <p:sldId id="285" r:id="rId13"/>
    <p:sldId id="286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3D"/>
    <a:srgbClr val="3F3F3F"/>
    <a:srgbClr val="545556"/>
    <a:srgbClr val="FFAB03"/>
    <a:srgbClr val="F19F11"/>
    <a:srgbClr val="301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7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63F73-61FF-477F-B2F2-9C6BA38B022E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90929-5620-4458-989E-DD2B521B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6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1F5A6-AFC4-4491-AF62-14BA54519EF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3E0CC-DA7C-430C-AFB1-5279E762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422650"/>
            <a:ext cx="4059936" cy="3429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059936" y="3422650"/>
            <a:ext cx="4059936" cy="3429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119872" y="3422650"/>
            <a:ext cx="4059936" cy="3429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6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4464" y="6356350"/>
            <a:ext cx="2743200" cy="365125"/>
          </a:xfrm>
        </p:spPr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" y="3422650"/>
            <a:ext cx="4059936" cy="3429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066032" y="3422650"/>
            <a:ext cx="4059936" cy="3429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125968" y="3422650"/>
            <a:ext cx="4059936" cy="3429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6096" y="0"/>
            <a:ext cx="4059936" cy="3429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066032" y="0"/>
            <a:ext cx="4059936" cy="3429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8125968" y="0"/>
            <a:ext cx="4059936" cy="3429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83300" y="0"/>
            <a:ext cx="6108700" cy="6858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" y="-6757"/>
            <a:ext cx="5899149" cy="6864758"/>
          </a:xfrm>
          <a:custGeom>
            <a:avLst/>
            <a:gdLst>
              <a:gd name="connsiteX0" fmla="*/ 1492250 w 5899149"/>
              <a:gd name="connsiteY0" fmla="*/ 5969408 h 6864758"/>
              <a:gd name="connsiteX1" fmla="*/ 2914649 w 5899149"/>
              <a:gd name="connsiteY1" fmla="*/ 5969408 h 6864758"/>
              <a:gd name="connsiteX2" fmla="*/ 2914649 w 5899149"/>
              <a:gd name="connsiteY2" fmla="*/ 6864758 h 6864758"/>
              <a:gd name="connsiteX3" fmla="*/ 1492250 w 5899149"/>
              <a:gd name="connsiteY3" fmla="*/ 6864758 h 6864758"/>
              <a:gd name="connsiteX4" fmla="*/ 0 w 5899149"/>
              <a:gd name="connsiteY4" fmla="*/ 4445408 h 6864758"/>
              <a:gd name="connsiteX5" fmla="*/ 1422400 w 5899149"/>
              <a:gd name="connsiteY5" fmla="*/ 4445408 h 6864758"/>
              <a:gd name="connsiteX6" fmla="*/ 1422400 w 5899149"/>
              <a:gd name="connsiteY6" fmla="*/ 6864758 h 6864758"/>
              <a:gd name="connsiteX7" fmla="*/ 0 w 5899149"/>
              <a:gd name="connsiteY7" fmla="*/ 6864758 h 6864758"/>
              <a:gd name="connsiteX8" fmla="*/ 4476749 w 5899149"/>
              <a:gd name="connsiteY8" fmla="*/ 4438650 h 6864758"/>
              <a:gd name="connsiteX9" fmla="*/ 5899149 w 5899149"/>
              <a:gd name="connsiteY9" fmla="*/ 4438650 h 6864758"/>
              <a:gd name="connsiteX10" fmla="*/ 5899149 w 5899149"/>
              <a:gd name="connsiteY10" fmla="*/ 6858000 h 6864758"/>
              <a:gd name="connsiteX11" fmla="*/ 4476749 w 5899149"/>
              <a:gd name="connsiteY11" fmla="*/ 6858000 h 6864758"/>
              <a:gd name="connsiteX12" fmla="*/ 2984499 w 5899149"/>
              <a:gd name="connsiteY12" fmla="*/ 2495958 h 6864758"/>
              <a:gd name="connsiteX13" fmla="*/ 4406899 w 5899149"/>
              <a:gd name="connsiteY13" fmla="*/ 2495958 h 6864758"/>
              <a:gd name="connsiteX14" fmla="*/ 4406899 w 5899149"/>
              <a:gd name="connsiteY14" fmla="*/ 6864758 h 6864758"/>
              <a:gd name="connsiteX15" fmla="*/ 2984499 w 5899149"/>
              <a:gd name="connsiteY15" fmla="*/ 6864758 h 6864758"/>
              <a:gd name="connsiteX16" fmla="*/ 1492250 w 5899149"/>
              <a:gd name="connsiteY16" fmla="*/ 1522822 h 6864758"/>
              <a:gd name="connsiteX17" fmla="*/ 2914649 w 5899149"/>
              <a:gd name="connsiteY17" fmla="*/ 1522822 h 6864758"/>
              <a:gd name="connsiteX18" fmla="*/ 2914649 w 5899149"/>
              <a:gd name="connsiteY18" fmla="*/ 5891621 h 6864758"/>
              <a:gd name="connsiteX19" fmla="*/ 1492250 w 5899149"/>
              <a:gd name="connsiteY19" fmla="*/ 5891621 h 6864758"/>
              <a:gd name="connsiteX20" fmla="*/ 0 w 5899149"/>
              <a:gd name="connsiteY20" fmla="*/ 6759 h 6864758"/>
              <a:gd name="connsiteX21" fmla="*/ 1422400 w 5899149"/>
              <a:gd name="connsiteY21" fmla="*/ 6759 h 6864758"/>
              <a:gd name="connsiteX22" fmla="*/ 1422400 w 5899149"/>
              <a:gd name="connsiteY22" fmla="*/ 4375558 h 6864758"/>
              <a:gd name="connsiteX23" fmla="*/ 0 w 5899149"/>
              <a:gd name="connsiteY23" fmla="*/ 4375558 h 6864758"/>
              <a:gd name="connsiteX24" fmla="*/ 2984499 w 5899149"/>
              <a:gd name="connsiteY24" fmla="*/ 6758 h 6864758"/>
              <a:gd name="connsiteX25" fmla="*/ 4406899 w 5899149"/>
              <a:gd name="connsiteY25" fmla="*/ 6758 h 6864758"/>
              <a:gd name="connsiteX26" fmla="*/ 4406899 w 5899149"/>
              <a:gd name="connsiteY26" fmla="*/ 2421346 h 6864758"/>
              <a:gd name="connsiteX27" fmla="*/ 2984499 w 5899149"/>
              <a:gd name="connsiteY27" fmla="*/ 2421346 h 6864758"/>
              <a:gd name="connsiteX28" fmla="*/ 1492250 w 5899149"/>
              <a:gd name="connsiteY28" fmla="*/ 1 h 6864758"/>
              <a:gd name="connsiteX29" fmla="*/ 2914649 w 5899149"/>
              <a:gd name="connsiteY29" fmla="*/ 1 h 6864758"/>
              <a:gd name="connsiteX30" fmla="*/ 2914649 w 5899149"/>
              <a:gd name="connsiteY30" fmla="*/ 1445034 h 6864758"/>
              <a:gd name="connsiteX31" fmla="*/ 1492250 w 5899149"/>
              <a:gd name="connsiteY31" fmla="*/ 1445034 h 6864758"/>
              <a:gd name="connsiteX32" fmla="*/ 4476749 w 5899149"/>
              <a:gd name="connsiteY32" fmla="*/ 0 h 6864758"/>
              <a:gd name="connsiteX33" fmla="*/ 5899149 w 5899149"/>
              <a:gd name="connsiteY33" fmla="*/ 0 h 6864758"/>
              <a:gd name="connsiteX34" fmla="*/ 5899149 w 5899149"/>
              <a:gd name="connsiteY34" fmla="*/ 4368800 h 6864758"/>
              <a:gd name="connsiteX35" fmla="*/ 4476749 w 5899149"/>
              <a:gd name="connsiteY35" fmla="*/ 4368800 h 686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9149" h="6864758">
                <a:moveTo>
                  <a:pt x="1492250" y="5969408"/>
                </a:moveTo>
                <a:lnTo>
                  <a:pt x="2914649" y="5969408"/>
                </a:lnTo>
                <a:lnTo>
                  <a:pt x="2914649" y="6864758"/>
                </a:lnTo>
                <a:lnTo>
                  <a:pt x="1492250" y="6864758"/>
                </a:lnTo>
                <a:close/>
                <a:moveTo>
                  <a:pt x="0" y="4445408"/>
                </a:moveTo>
                <a:lnTo>
                  <a:pt x="1422400" y="4445408"/>
                </a:lnTo>
                <a:lnTo>
                  <a:pt x="1422400" y="6864758"/>
                </a:lnTo>
                <a:lnTo>
                  <a:pt x="0" y="6864758"/>
                </a:lnTo>
                <a:close/>
                <a:moveTo>
                  <a:pt x="4476749" y="4438650"/>
                </a:moveTo>
                <a:lnTo>
                  <a:pt x="5899149" y="4438650"/>
                </a:lnTo>
                <a:lnTo>
                  <a:pt x="5899149" y="6858000"/>
                </a:lnTo>
                <a:lnTo>
                  <a:pt x="4476749" y="6858000"/>
                </a:lnTo>
                <a:close/>
                <a:moveTo>
                  <a:pt x="2984499" y="2495958"/>
                </a:moveTo>
                <a:lnTo>
                  <a:pt x="4406899" y="2495958"/>
                </a:lnTo>
                <a:lnTo>
                  <a:pt x="4406899" y="6864758"/>
                </a:lnTo>
                <a:lnTo>
                  <a:pt x="2984499" y="6864758"/>
                </a:lnTo>
                <a:close/>
                <a:moveTo>
                  <a:pt x="1492250" y="1522822"/>
                </a:moveTo>
                <a:lnTo>
                  <a:pt x="2914649" y="1522822"/>
                </a:lnTo>
                <a:lnTo>
                  <a:pt x="2914649" y="5891621"/>
                </a:lnTo>
                <a:lnTo>
                  <a:pt x="1492250" y="5891621"/>
                </a:lnTo>
                <a:close/>
                <a:moveTo>
                  <a:pt x="0" y="6759"/>
                </a:moveTo>
                <a:lnTo>
                  <a:pt x="1422400" y="6759"/>
                </a:lnTo>
                <a:lnTo>
                  <a:pt x="1422400" y="4375558"/>
                </a:lnTo>
                <a:lnTo>
                  <a:pt x="0" y="4375558"/>
                </a:lnTo>
                <a:close/>
                <a:moveTo>
                  <a:pt x="2984499" y="6758"/>
                </a:moveTo>
                <a:lnTo>
                  <a:pt x="4406899" y="6758"/>
                </a:lnTo>
                <a:lnTo>
                  <a:pt x="4406899" y="2421346"/>
                </a:lnTo>
                <a:lnTo>
                  <a:pt x="2984499" y="2421346"/>
                </a:lnTo>
                <a:close/>
                <a:moveTo>
                  <a:pt x="1492250" y="1"/>
                </a:moveTo>
                <a:lnTo>
                  <a:pt x="2914649" y="1"/>
                </a:lnTo>
                <a:lnTo>
                  <a:pt x="2914649" y="1445034"/>
                </a:lnTo>
                <a:lnTo>
                  <a:pt x="1492250" y="1445034"/>
                </a:lnTo>
                <a:close/>
                <a:moveTo>
                  <a:pt x="4476749" y="0"/>
                </a:moveTo>
                <a:lnTo>
                  <a:pt x="5899149" y="0"/>
                </a:lnTo>
                <a:lnTo>
                  <a:pt x="5899149" y="4368800"/>
                </a:lnTo>
                <a:lnTo>
                  <a:pt x="4476749" y="43688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55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98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5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4381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238171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8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20738" y="1944688"/>
            <a:ext cx="3751262" cy="4097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2760663"/>
            <a:ext cx="12192000" cy="4097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054100" y="2327276"/>
            <a:ext cx="4965700" cy="30956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9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ofi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7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CD98-3D85-4239-8884-FF6AD3410187}" type="datetime1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13001" y="6341973"/>
            <a:ext cx="538720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B8443F1-7581-4396-BD9A-76B271687F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646420" y="1524000"/>
            <a:ext cx="89916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1150938"/>
            <a:ext cx="105156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156944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46428" y="6524535"/>
            <a:ext cx="16135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92809" y="2000250"/>
            <a:ext cx="1800225" cy="19875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522492" y="2000250"/>
            <a:ext cx="1800225" cy="19875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59468" y="2000250"/>
            <a:ext cx="1800225" cy="19875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4738" y="2000250"/>
            <a:ext cx="1800225" cy="19875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6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15E9-EA4D-4B85-85DA-B8E3F2A37CC2}" type="datetime1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43F1-7581-4396-BD9A-76B271687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61" r:id="rId4"/>
    <p:sldLayoutId id="2147483660" r:id="rId5"/>
    <p:sldLayoutId id="2147483656" r:id="rId6"/>
    <p:sldLayoutId id="2147483659" r:id="rId7"/>
    <p:sldLayoutId id="2147483658" r:id="rId8"/>
    <p:sldLayoutId id="2147483657" r:id="rId9"/>
    <p:sldLayoutId id="2147483654" r:id="rId10"/>
    <p:sldLayoutId id="2147483655" r:id="rId11"/>
    <p:sldLayoutId id="2147483652" r:id="rId12"/>
    <p:sldLayoutId id="214748365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2DB69F-7550-48B8-B8C4-53006F5979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" b="3186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5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301" y="2750588"/>
            <a:ext cx="7619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«Театр – мгновенье счастья»</a:t>
            </a:r>
            <a:endParaRPr lang="en-US" sz="44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096000" y="4048750"/>
            <a:ext cx="0" cy="2876306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99195" y="3553557"/>
            <a:ext cx="3793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/>
                </a:solidFill>
              </a:rPr>
              <a:t>Социокультурный проект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76" y="257004"/>
            <a:ext cx="10515600" cy="899795"/>
          </a:xfrm>
        </p:spPr>
        <p:txBody>
          <a:bodyPr>
            <a:noAutofit/>
          </a:bodyPr>
          <a:lstStyle/>
          <a:p>
            <a:r>
              <a:rPr lang="ru-RU" sz="3200" dirty="0"/>
              <a:t>Интегрированный спектакль «Девочка со спичками»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6176" y="1047145"/>
            <a:ext cx="10515600" cy="365125"/>
          </a:xfrm>
        </p:spPr>
        <p:txBody>
          <a:bodyPr/>
          <a:lstStyle/>
          <a:p>
            <a:r>
              <a:rPr lang="ru-RU" sz="1800" dirty="0"/>
              <a:t>По мотивам одноименной сказки Г. Х. Андерсена</a:t>
            </a:r>
            <a:endParaRPr lang="en-US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EC792E-F0CB-4617-BD50-33575ED889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10556"/>
          <a:stretch>
            <a:fillRect/>
          </a:stretch>
        </p:blipFill>
        <p:spPr>
          <a:xfrm>
            <a:off x="23469" y="3422650"/>
            <a:ext cx="4052418" cy="3422650"/>
          </a:xfrm>
          <a:ln w="19050">
            <a:solidFill>
              <a:srgbClr val="FFBE3D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CEB5B1-5D42-423A-A80D-29863C2597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0540"/>
          <a:stretch>
            <a:fillRect/>
          </a:stretch>
        </p:blipFill>
        <p:spPr>
          <a:xfrm>
            <a:off x="4074008" y="3429000"/>
            <a:ext cx="4059936" cy="3416300"/>
          </a:xfrm>
          <a:ln w="19050">
            <a:solidFill>
              <a:srgbClr val="FFBE3D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298672E-88F3-453F-A7AE-0ED106959DC7}"/>
              </a:ext>
            </a:extLst>
          </p:cNvPr>
          <p:cNvSpPr txBox="1">
            <a:spLocks/>
          </p:cNvSpPr>
          <p:nvPr/>
        </p:nvSpPr>
        <p:spPr>
          <a:xfrm>
            <a:off x="622935" y="1690877"/>
            <a:ext cx="5050861" cy="1486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Спектакль был дважды показан на главной сцене Уренгоя и собрал </a:t>
            </a:r>
          </a:p>
          <a:p>
            <a:r>
              <a:rPr lang="ru-RU" sz="2000" dirty="0"/>
              <a:t>620 зрителей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1E669F-06BF-4652-9E8C-B664DEBF323C}"/>
              </a:ext>
            </a:extLst>
          </p:cNvPr>
          <p:cNvSpPr txBox="1"/>
          <p:nvPr/>
        </p:nvSpPr>
        <p:spPr>
          <a:xfrm>
            <a:off x="7202844" y="1514655"/>
            <a:ext cx="4570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В связи с переходом на удаленный режим работы, видеоверсия спектакля была размещена сети интернет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F010B5-8936-4599-ADC4-6349F938B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764" y="115390"/>
            <a:ext cx="1341236" cy="32799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6FFBE9-81F8-4912-B735-7B6CCF708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05" y="2176516"/>
            <a:ext cx="2040728" cy="975337"/>
          </a:xfrm>
          <a:prstGeom prst="rect">
            <a:avLst/>
          </a:prstGeom>
          <a:solidFill>
            <a:srgbClr val="FFAB03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7E3FEA-6B6B-4986-9EEA-0D227D76ABD8}"/>
              </a:ext>
            </a:extLst>
          </p:cNvPr>
          <p:cNvSpPr txBox="1"/>
          <p:nvPr/>
        </p:nvSpPr>
        <p:spPr>
          <a:xfrm>
            <a:off x="9659710" y="2460649"/>
            <a:ext cx="1931876" cy="830997"/>
          </a:xfrm>
          <a:prstGeom prst="rect">
            <a:avLst/>
          </a:prstGeom>
          <a:solidFill>
            <a:srgbClr val="FFAB03"/>
          </a:solidFill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1">
                    <a:lumMod val="50000"/>
                  </a:schemeClr>
                </a:solidFill>
              </a:rPr>
              <a:t>интернет ресурс «</a:t>
            </a:r>
            <a:r>
              <a:rPr lang="ru-RU" sz="1600" b="1" i="1" dirty="0" err="1">
                <a:solidFill>
                  <a:schemeClr val="tx1">
                    <a:lumMod val="50000"/>
                  </a:schemeClr>
                </a:solidFill>
              </a:rPr>
              <a:t>YouTube</a:t>
            </a:r>
            <a:r>
              <a:rPr lang="ru-RU" sz="1600" b="1" i="1" dirty="0">
                <a:solidFill>
                  <a:schemeClr val="tx1">
                    <a:lumMod val="50000"/>
                  </a:schemeClr>
                </a:solidFill>
              </a:rPr>
              <a:t>» </a:t>
            </a:r>
          </a:p>
          <a:p>
            <a:r>
              <a:rPr lang="ru-RU" sz="1600" b="1" i="1" dirty="0">
                <a:solidFill>
                  <a:schemeClr val="tx1">
                    <a:lumMod val="50000"/>
                  </a:schemeClr>
                </a:solidFill>
              </a:rPr>
              <a:t>3 761 просмотра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184216F-EDAF-492C-98F2-C045A918C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827" y="647055"/>
            <a:ext cx="2767824" cy="17253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648AAF0-2597-49B1-9644-E53695C87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124" y="1938497"/>
            <a:ext cx="2255716" cy="24142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1D441F-95E8-4C3C-871A-92BEA0AB0F7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10549"/>
          <a:stretch/>
        </p:blipFill>
        <p:spPr>
          <a:xfrm>
            <a:off x="8132064" y="3429000"/>
            <a:ext cx="4059936" cy="3416300"/>
          </a:xfrm>
          <a:ln w="19050">
            <a:solidFill>
              <a:schemeClr val="accent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A163F7C-2AA5-48E6-A53E-F5D8E4F893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18" y="2984198"/>
            <a:ext cx="36579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4A14F75-D42E-4ECF-A567-B325C73DEFA1}"/>
              </a:ext>
            </a:extLst>
          </p:cNvPr>
          <p:cNvSpPr/>
          <p:nvPr/>
        </p:nvSpPr>
        <p:spPr>
          <a:xfrm>
            <a:off x="0" y="-32581"/>
            <a:ext cx="1438558" cy="1392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F381C8-2A90-4929-8D33-FE3F2EF5626A}"/>
              </a:ext>
            </a:extLst>
          </p:cNvPr>
          <p:cNvSpPr/>
          <p:nvPr/>
        </p:nvSpPr>
        <p:spPr>
          <a:xfrm>
            <a:off x="423081" y="504967"/>
            <a:ext cx="1511296" cy="1472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BB09C-ACC5-4D70-9F40-6B45A07C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Пластический спектакль «Сказание о Солнце и Луне»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3BF58-2174-4DBC-B39B-A4FD3AD6FA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/>
              <a:t>по мотивам древнеиндийского эпоса «Махабхарата»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AD4340-4A43-4930-911E-BA093D57E4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4" r="8813"/>
          <a:stretch/>
        </p:blipFill>
        <p:spPr>
          <a:xfrm>
            <a:off x="4059936" y="3422650"/>
            <a:ext cx="4059936" cy="3429000"/>
          </a:xfrm>
          <a:ln w="28575">
            <a:solidFill>
              <a:srgbClr val="FFBE3D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35872D-7162-474C-B6F7-321A02B8CF5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10509"/>
          <a:stretch>
            <a:fillRect/>
          </a:stretch>
        </p:blipFill>
        <p:spPr>
          <a:ln w="28575">
            <a:solidFill>
              <a:srgbClr val="FFBE3D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1A78BD-A0F0-41F4-8EF2-717519A10E4B}"/>
              </a:ext>
            </a:extLst>
          </p:cNvPr>
          <p:cNvSpPr txBox="1"/>
          <p:nvPr/>
        </p:nvSpPr>
        <p:spPr>
          <a:xfrm>
            <a:off x="4736911" y="1977807"/>
            <a:ext cx="745508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dirty="0"/>
              <a:t>Показ пластического спектакля «Сказание о Солнце и Луне» состоялся 3 раза: дважды в п. Уренгой и один раз в г. Новый Уренгой. Общее количество зрителей 520 человек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AE2C45-FC54-4F03-B02B-DA03CDF0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63873" y="1103869"/>
            <a:ext cx="1926503" cy="30665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6D0EBB-E6E5-4A3E-94B8-12A563912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7900" y="818804"/>
            <a:ext cx="3934357" cy="4318346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BBDC0-9FFE-4421-9E22-1267625656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" r="21097" b="370"/>
          <a:stretch/>
        </p:blipFill>
        <p:spPr>
          <a:xfrm>
            <a:off x="-17953" y="3429000"/>
            <a:ext cx="4059936" cy="3429000"/>
          </a:xfrm>
          <a:solidFill>
            <a:srgbClr val="FFAB03"/>
          </a:solidFill>
          <a:ln w="28575">
            <a:solidFill>
              <a:srgbClr val="FFBE3D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D879EE-5EE6-4F62-BCD0-E05EF971C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773037" y="1556349"/>
            <a:ext cx="45719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3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F9B1DE-2468-467E-A617-32D23BCA3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" b="12883"/>
          <a:stretch/>
        </p:blipFill>
        <p:spPr>
          <a:xfrm>
            <a:off x="0" y="-9479"/>
            <a:ext cx="12192000" cy="69075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0105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50000"/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03643" y="2967335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4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7361C0-DCCC-45F9-A00B-75BBE3433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70" y="3272690"/>
            <a:ext cx="3328670" cy="3328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2ECDBD-902C-44C3-845C-DE34FC344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0" y="-9477"/>
            <a:ext cx="3328670" cy="3328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65EC76-7F4B-4611-AAFB-F756CC58EF7C}"/>
              </a:ext>
            </a:extLst>
          </p:cNvPr>
          <p:cNvSpPr txBox="1"/>
          <p:nvPr/>
        </p:nvSpPr>
        <p:spPr>
          <a:xfrm>
            <a:off x="3642776" y="362266"/>
            <a:ext cx="35652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XI Международном заочном конкурсе, при поддержке Министерства культуры и Министерства просвещения, интегрированный спектакль «Девочка со спичками» стал Лауреатам I степени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6CF810-ED76-48BF-BC8F-6F6F5867C96B}"/>
              </a:ext>
            </a:extLst>
          </p:cNvPr>
          <p:cNvSpPr txBox="1"/>
          <p:nvPr/>
        </p:nvSpPr>
        <p:spPr>
          <a:xfrm>
            <a:off x="320842" y="3894719"/>
            <a:ext cx="3440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Наш опыт был признан одним из лучших на территории  Ямало-Ненецкого автономного округа и был представлен на XI Всероссийской выставке-форуме «Вместе – ради детей» (16 – 17 ноября 2020 г.)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ECC1C5-9146-44D9-B9C3-E2CA27740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368" y="-1657509"/>
            <a:ext cx="2871465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FE550-CD47-4102-9DAF-9EF063B696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40" b="9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48707F-C0D4-49EC-8FA6-475FCB5B6A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627" y="230271"/>
            <a:ext cx="11053010" cy="2634999"/>
          </a:xfrm>
        </p:spPr>
        <p:txBody>
          <a:bodyPr/>
          <a:lstStyle/>
          <a:p>
            <a:pPr algn="r"/>
            <a:r>
              <a:rPr lang="ru-RU" sz="2400" dirty="0"/>
              <a:t>Посредством интеграции здоровых людей и людей с физическими особенностями была создана благоприятная почва для появления уникальных творческих продуктов. </a:t>
            </a:r>
          </a:p>
          <a:p>
            <a:pPr algn="r"/>
            <a:r>
              <a:rPr lang="ru-RU" sz="2400" dirty="0"/>
              <a:t>Проект «Театр – мгновенье счастья» имеет инновационную и нетрадиционную форму, которая демонстрирует, что люди с ОВЗ не ограничены в творчестве и в общении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F6727B-43EB-4CBD-BCC5-BE99E1B4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478904" y="1275359"/>
            <a:ext cx="1926503" cy="30665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E58603-3623-42E1-AABC-ACA920E29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117"/>
            <a:ext cx="2255716" cy="2414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5A6DB4-6025-42BC-BBFE-FF6A40EED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858" y="3771888"/>
            <a:ext cx="365792" cy="335309"/>
          </a:xfrm>
          <a:prstGeom prst="rect">
            <a:avLst/>
          </a:prstGeom>
          <a:solidFill>
            <a:srgbClr val="FFBE3D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513429-FA50-4D26-BC69-A92D5C4FE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878" y="5894152"/>
            <a:ext cx="3606653" cy="9638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7A1A54-7A86-4226-A81F-2E0381F86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3945" y="-811442"/>
            <a:ext cx="4139543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8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B32F11-8FE2-4BCD-A396-0FD0213AFF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16051"/>
          <a:stretch/>
        </p:blipFill>
        <p:spPr>
          <a:xfrm>
            <a:off x="-288759" y="-90237"/>
            <a:ext cx="12480759" cy="6948237"/>
          </a:xfrm>
        </p:spPr>
      </p:pic>
      <p:sp>
        <p:nvSpPr>
          <p:cNvPr id="9" name="Rectangle 8"/>
          <p:cNvSpPr/>
          <p:nvPr/>
        </p:nvSpPr>
        <p:spPr>
          <a:xfrm>
            <a:off x="-288758" y="-90236"/>
            <a:ext cx="12480758" cy="7038474"/>
          </a:xfrm>
          <a:prstGeom prst="rect">
            <a:avLst/>
          </a:prstGeom>
          <a:gradFill flip="none" rotWithShape="1">
            <a:gsLst>
              <a:gs pos="23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50000"/>
                  <a:alpha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1428" y="221123"/>
            <a:ext cx="10343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BE3D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Ссылки на полные версии спектаклей</a:t>
            </a:r>
            <a:endParaRPr lang="en-US" sz="3600" dirty="0">
              <a:solidFill>
                <a:srgbClr val="FFBE3D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2AC424-743C-4FB0-98A1-C83197B89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40" y="1723018"/>
            <a:ext cx="3895682" cy="38956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B143E5-143D-4110-8443-4F0AEC79E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880" y="1723018"/>
            <a:ext cx="3889585" cy="3895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29B35-BC29-472B-A40B-5724BB1EB436}"/>
              </a:ext>
            </a:extLst>
          </p:cNvPr>
          <p:cNvSpPr txBox="1"/>
          <p:nvPr/>
        </p:nvSpPr>
        <p:spPr>
          <a:xfrm>
            <a:off x="7374880" y="5622663"/>
            <a:ext cx="3889585" cy="646331"/>
          </a:xfrm>
          <a:prstGeom prst="rect">
            <a:avLst/>
          </a:prstGeom>
          <a:solidFill>
            <a:srgbClr val="FFBE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F3F3F"/>
                </a:solidFill>
              </a:rPr>
              <a:t>Пластический спектакль «Сказание о Солнце и Луне»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BCEE9-A5ED-461C-BF10-5020BC7934AB}"/>
              </a:ext>
            </a:extLst>
          </p:cNvPr>
          <p:cNvSpPr txBox="1"/>
          <p:nvPr/>
        </p:nvSpPr>
        <p:spPr>
          <a:xfrm>
            <a:off x="921428" y="5618700"/>
            <a:ext cx="3889584" cy="646331"/>
          </a:xfrm>
          <a:prstGeom prst="rect">
            <a:avLst/>
          </a:prstGeom>
          <a:solidFill>
            <a:srgbClr val="FFBE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F3F3F"/>
                </a:solidFill>
              </a:rPr>
              <a:t>Интегрированный спектакль «Девочка со спичками»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0D36D-D925-47ED-B3CC-F8D055649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647" y="-1592132"/>
            <a:ext cx="2871465" cy="30726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B2A053-0834-4245-9541-FA9B6AE1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42440" y="4127694"/>
            <a:ext cx="3938357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5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61E6C7-BDF4-4A84-99C8-4CDB7B217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6096000" y="0"/>
            <a:ext cx="0" cy="1456944"/>
          </a:xfrm>
          <a:prstGeom prst="line">
            <a:avLst/>
          </a:prstGeom>
          <a:ln w="2222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50281" y="2359391"/>
            <a:ext cx="629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«Театр - мгновенье счастья»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8504" y="2833487"/>
            <a:ext cx="7174992" cy="263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bg2"/>
                </a:solidFill>
              </a:rPr>
              <a:t>реализуется в </a:t>
            </a:r>
            <a:r>
              <a:rPr lang="ru-RU" sz="1400" dirty="0" err="1">
                <a:solidFill>
                  <a:schemeClr val="bg2"/>
                </a:solidFill>
              </a:rPr>
              <a:t>уренгойском</a:t>
            </a:r>
            <a:r>
              <a:rPr lang="ru-RU" sz="1400" dirty="0">
                <a:solidFill>
                  <a:schemeClr val="bg2"/>
                </a:solidFill>
              </a:rPr>
              <a:t> Доме культуры «Маяк» муниципального округа Пуровский район с 2019 года.</a:t>
            </a: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schemeClr val="bg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bg2"/>
                </a:solidFill>
              </a:rPr>
              <a:t>Проект направлен на создание условий, способствующих социокультурной адаптации детей и взрослых с ограниченными возможностями здоровья, посредством вовлечения их в театральное творчество.</a:t>
            </a: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schemeClr val="bg2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801365" y="1613532"/>
            <a:ext cx="589270" cy="589270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3665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61E6C7-BDF4-4A84-99C8-4CDB7B217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1" y="-1614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75874" y="391427"/>
            <a:ext cx="8640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рамках проекта были созданы и представлены зрителям </a:t>
            </a:r>
          </a:p>
          <a:p>
            <a:pPr algn="ctr"/>
            <a:r>
              <a:rPr lang="ru-RU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две уникальные для Пуровского района сценические постановки: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423" y="5626135"/>
            <a:ext cx="5403336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BE3D"/>
                </a:solidFill>
              </a:rPr>
              <a:t>Интегрированный спектакль «Девочка со спичками»</a:t>
            </a:r>
          </a:p>
          <a:p>
            <a:pPr algn="ctr"/>
            <a:r>
              <a:rPr lang="ru-RU" sz="1400" b="1" dirty="0">
                <a:solidFill>
                  <a:srgbClr val="FFBE3D"/>
                </a:solidFill>
              </a:rPr>
              <a:t>по мотивам одноименной сказки Г. Х. Андерсена</a:t>
            </a:r>
          </a:p>
          <a:p>
            <a:pPr algn="ctr"/>
            <a:r>
              <a:rPr lang="ru-RU" sz="1400" b="1" dirty="0">
                <a:solidFill>
                  <a:srgbClr val="FFBE3D"/>
                </a:solidFill>
              </a:rPr>
              <a:t>(премьера 01.12.2019 г.)</a:t>
            </a: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DF27B-618A-405D-98C6-8FCAB9A5B35B}"/>
              </a:ext>
            </a:extLst>
          </p:cNvPr>
          <p:cNvSpPr txBox="1"/>
          <p:nvPr/>
        </p:nvSpPr>
        <p:spPr>
          <a:xfrm>
            <a:off x="6612881" y="5627012"/>
            <a:ext cx="5133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BE3D"/>
                </a:solidFill>
              </a:rPr>
              <a:t>Пластический спектакль «Сказание о Солнце и Луне» по мотивам древнеиндийского эпоса «Махабхарата»</a:t>
            </a:r>
          </a:p>
          <a:p>
            <a:pPr algn="ctr"/>
            <a:r>
              <a:rPr lang="ru-RU" sz="1400" b="1" dirty="0">
                <a:solidFill>
                  <a:srgbClr val="FFBE3D"/>
                </a:solidFill>
              </a:rPr>
              <a:t>(премьера 20.12.2020 г.)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BA1F3D-3944-4A30-A278-9C5F6994E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2" y="1665282"/>
            <a:ext cx="3880998" cy="38809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B687DB-84B3-4A37-B8C0-E3B6A3338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36" y="1544370"/>
            <a:ext cx="4081765" cy="40817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FB90FB-3D7C-4858-AD47-24CF9F995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614"/>
            <a:ext cx="237155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59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242D3B-B144-43F8-9D83-53EA5B75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57" y="93558"/>
            <a:ext cx="10515600" cy="899795"/>
          </a:xfrm>
        </p:spPr>
        <p:txBody>
          <a:bodyPr/>
          <a:lstStyle/>
          <a:p>
            <a:r>
              <a:rPr lang="ru-RU" dirty="0"/>
              <a:t>Идея создания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5194B5-521D-4AD8-A436-D9CF75F206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10456"/>
          <a:stretch/>
        </p:blipFill>
        <p:spPr>
          <a:xfrm>
            <a:off x="12192" y="3422650"/>
            <a:ext cx="4059936" cy="3429000"/>
          </a:xfrm>
          <a:ln w="76200">
            <a:solidFill>
              <a:srgbClr val="FFBE3D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E65D2F-5774-4F0A-BF7D-C9E045D08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10540"/>
          <a:stretch>
            <a:fillRect/>
          </a:stretch>
        </p:blipFill>
        <p:spPr>
          <a:ln w="76200">
            <a:solidFill>
              <a:srgbClr val="FFBE3D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48E581-505E-40D7-BAA7-83D7FBF932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503"/>
          <a:stretch/>
        </p:blipFill>
        <p:spPr>
          <a:xfrm>
            <a:off x="8119872" y="3422650"/>
            <a:ext cx="4059936" cy="3429000"/>
          </a:xfrm>
          <a:ln w="76200">
            <a:solidFill>
              <a:srgbClr val="FFBE3D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F72168-AE67-4957-A22D-99470D0BB0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2250" y="6342063"/>
            <a:ext cx="539750" cy="365125"/>
          </a:xfrm>
        </p:spPr>
        <p:txBody>
          <a:bodyPr/>
          <a:lstStyle/>
          <a:p>
            <a:fld id="{8B8443F1-7581-4396-BD9A-76B271687F6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EB2C3D-4AF9-4FF6-B296-63A4E0603563}"/>
              </a:ext>
            </a:extLst>
          </p:cNvPr>
          <p:cNvSpPr txBox="1"/>
          <p:nvPr/>
        </p:nvSpPr>
        <p:spPr>
          <a:xfrm>
            <a:off x="499876" y="1143923"/>
            <a:ext cx="11422249" cy="181588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В </a:t>
            </a:r>
            <a:r>
              <a:rPr lang="ru-RU" sz="1400" dirty="0"/>
              <a:t>2018 году, на базе Дома культуры «Маяк» было создано культурно - просветительское объединение «Калейдоскоп» для людей с ОВЗ. В процессе работы объединения был выявлен тот факт, что для людей с особенностями физического развития проживающих на территории п. Уренгой, не предусмотрены условия для реализации их творческого потенциала. </a:t>
            </a:r>
          </a:p>
          <a:p>
            <a:endParaRPr lang="ru-RU" sz="1400" dirty="0"/>
          </a:p>
          <a:p>
            <a:r>
              <a:rPr lang="ru-RU" sz="1400" dirty="0"/>
              <a:t>Для решения этой проблемы, в 2019 году, творческой группой ДК «Маяк» было принято решение создать проект «Театр – мгновенье счастья», основной идеей которого является развитие творческих способностей детей и взрослых с ОВЗ, путем их социальной интеграции с группами здоровых людей, используя возможности инновационных форм, помогающих адаптации и восстановлению нарушенных функций организма посредством их вовлечения в сценическое творчество.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F65302-AEE7-4AB5-ACF3-AAE18B951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5275" y="-2232679"/>
            <a:ext cx="3413450" cy="364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A061269-CE6E-4927-A4B7-4F3DE6DC5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317" y="-640605"/>
            <a:ext cx="908383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B10C4E9-6D6B-494D-9D3C-6EC354595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19883" y="5237410"/>
            <a:ext cx="3407548" cy="90832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86326" y="108875"/>
            <a:ext cx="10515600" cy="899795"/>
          </a:xfrm>
        </p:spPr>
        <p:txBody>
          <a:bodyPr/>
          <a:lstStyle/>
          <a:p>
            <a:r>
              <a:rPr lang="ru-RU" dirty="0"/>
              <a:t>Этапы подготовки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1263" y="974109"/>
            <a:ext cx="11325726" cy="430887"/>
          </a:xfrm>
        </p:spPr>
        <p:txBody>
          <a:bodyPr/>
          <a:lstStyle/>
          <a:p>
            <a:r>
              <a:rPr lang="ru-RU" sz="1600" b="1" dirty="0"/>
              <a:t>Прежде чем зрелищные постановки были представлены на суд зрителя, участники и организаторы проделали большой путь</a:t>
            </a:r>
            <a:endParaRPr lang="en-US" sz="1600" b="1" dirty="0"/>
          </a:p>
        </p:txBody>
      </p:sp>
      <p:sp>
        <p:nvSpPr>
          <p:cNvPr id="13" name="TextBox 23"/>
          <p:cNvSpPr txBox="1"/>
          <p:nvPr/>
        </p:nvSpPr>
        <p:spPr>
          <a:xfrm>
            <a:off x="921137" y="4099109"/>
            <a:ext cx="208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+mj-lt"/>
              </a:rPr>
              <a:t>Повышение квалификации</a:t>
            </a:r>
            <a:endParaRPr lang="id-ID" sz="16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327" y="5016874"/>
            <a:ext cx="10515600" cy="157462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600" b="1" dirty="0"/>
              <a:t>Одно из ярких событий</a:t>
            </a:r>
            <a:r>
              <a:rPr lang="ru-RU" sz="1600" b="1"/>
              <a:t>, ставшим </a:t>
            </a:r>
            <a:r>
              <a:rPr lang="ru-RU" sz="1600" b="1" dirty="0"/>
              <a:t>очень важной ступенькой на пути к полноценной реализации проекта стал мастер-класс «Практики инклюзивного танца: импровизация, композиция, интеграция», проведенный педагогом по движению инклюзивного театрального проекта «</a:t>
            </a:r>
            <a:r>
              <a:rPr lang="ru-RU" sz="1600" b="1" dirty="0" err="1"/>
              <a:t>ЗаЖивое</a:t>
            </a:r>
            <a:r>
              <a:rPr lang="ru-RU" sz="1600" b="1" dirty="0"/>
              <a:t>» г. Екатеринбург - Дарьей </a:t>
            </a:r>
            <a:r>
              <a:rPr lang="ru-RU" sz="1600" b="1" dirty="0" err="1"/>
              <a:t>Байдиной</a:t>
            </a:r>
            <a:r>
              <a:rPr lang="ru-RU" sz="1600" b="1" dirty="0"/>
              <a:t>, на базе дома культуры «Маяк», в ноябре 2020 года.</a:t>
            </a:r>
          </a:p>
        </p:txBody>
      </p:sp>
      <p:sp>
        <p:nvSpPr>
          <p:cNvPr id="15" name="TextBox 23"/>
          <p:cNvSpPr txBox="1"/>
          <p:nvPr/>
        </p:nvSpPr>
        <p:spPr>
          <a:xfrm>
            <a:off x="3654915" y="4099109"/>
            <a:ext cx="2087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+mj-lt"/>
              </a:rPr>
              <a:t>Мастер-классы</a:t>
            </a:r>
            <a:endParaRPr lang="id-ID" sz="1600" b="1" dirty="0">
              <a:latin typeface="+mj-lt"/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6385940" y="4072961"/>
            <a:ext cx="2087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+mj-lt"/>
              </a:rPr>
              <a:t>Мастер-классы</a:t>
            </a:r>
            <a:endParaRPr lang="id-ID" sz="1600" b="1" dirty="0">
              <a:latin typeface="+mj-lt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9119718" y="4090066"/>
            <a:ext cx="2087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+mj-lt"/>
              </a:rPr>
              <a:t>Занятия</a:t>
            </a:r>
            <a:endParaRPr lang="id-ID" sz="1600" b="1" dirty="0">
              <a:latin typeface="+mj-lt"/>
            </a:endParaRPr>
          </a:p>
        </p:txBody>
      </p:sp>
      <p:sp>
        <p:nvSpPr>
          <p:cNvPr id="30" name="TextBox 23"/>
          <p:cNvSpPr txBox="1"/>
          <p:nvPr/>
        </p:nvSpPr>
        <p:spPr>
          <a:xfrm>
            <a:off x="3654915" y="4411451"/>
            <a:ext cx="208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/>
              <a:t>по ритмопластике</a:t>
            </a:r>
            <a:endParaRPr lang="id-ID" sz="1100" dirty="0"/>
          </a:p>
        </p:txBody>
      </p:sp>
      <p:sp>
        <p:nvSpPr>
          <p:cNvPr id="35" name="TextBox 23"/>
          <p:cNvSpPr txBox="1"/>
          <p:nvPr/>
        </p:nvSpPr>
        <p:spPr>
          <a:xfrm>
            <a:off x="6385939" y="4344198"/>
            <a:ext cx="2087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/>
              <a:t>по актерскому мастерству и технике речи</a:t>
            </a:r>
            <a:endParaRPr lang="id-ID" sz="1100" dirty="0"/>
          </a:p>
        </p:txBody>
      </p:sp>
      <p:sp>
        <p:nvSpPr>
          <p:cNvPr id="40" name="TextBox 23"/>
          <p:cNvSpPr txBox="1"/>
          <p:nvPr/>
        </p:nvSpPr>
        <p:spPr>
          <a:xfrm>
            <a:off x="9119718" y="4411451"/>
            <a:ext cx="208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/>
              <a:t>по Арт-терапии</a:t>
            </a:r>
            <a:endParaRPr lang="id-ID" sz="11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752828" y="4759020"/>
            <a:ext cx="42418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86606" y="4759020"/>
            <a:ext cx="42418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203420" y="4759020"/>
            <a:ext cx="42418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951409" y="4759020"/>
            <a:ext cx="42418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561F94E-C126-4CED-971D-4C47A9A4EB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3" t="1106" r="24657" b="-1106"/>
          <a:stretch/>
        </p:blipFill>
        <p:spPr>
          <a:xfrm>
            <a:off x="1074738" y="2000250"/>
            <a:ext cx="1800225" cy="1987550"/>
          </a:xfrm>
          <a:ln w="76200">
            <a:solidFill>
              <a:srgbClr val="FFBE3D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18C32A8-BE91-4DBF-A64F-BF0D3BD510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3" r="24805"/>
          <a:stretch/>
        </p:blipFill>
        <p:spPr>
          <a:xfrm>
            <a:off x="3792809" y="2000250"/>
            <a:ext cx="1800225" cy="1987550"/>
          </a:xfrm>
          <a:ln w="76200">
            <a:solidFill>
              <a:srgbClr val="FFBE3D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ABD4F2A-85BF-406B-82D9-EF43E55E50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1273" r="22988" b="-1273"/>
          <a:stretch/>
        </p:blipFill>
        <p:spPr>
          <a:xfrm>
            <a:off x="6522492" y="2000250"/>
            <a:ext cx="1800225" cy="1987550"/>
          </a:xfrm>
          <a:ln w="76200">
            <a:solidFill>
              <a:srgbClr val="FFBE3D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766FCB-5848-4097-B18E-433C45D62C7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r="9194"/>
          <a:stretch/>
        </p:blipFill>
        <p:spPr>
          <a:xfrm>
            <a:off x="9259468" y="2000250"/>
            <a:ext cx="1800225" cy="1987550"/>
          </a:xfrm>
          <a:ln w="76200">
            <a:solidFill>
              <a:srgbClr val="FFBE3D"/>
            </a:solidFill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CC11514-B128-4019-BD4E-65BAB4BB6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18102">
            <a:off x="-644876" y="-410071"/>
            <a:ext cx="2867279" cy="312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7" grpId="0"/>
      <p:bldP spid="19" grpId="0"/>
      <p:bldP spid="30" grpId="0"/>
      <p:bldP spid="35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01F9507A-8B0B-43DC-9B0A-AF8436953A88}"/>
              </a:ext>
            </a:extLst>
          </p:cNvPr>
          <p:cNvSpPr/>
          <p:nvPr/>
        </p:nvSpPr>
        <p:spPr>
          <a:xfrm>
            <a:off x="-2211741" y="4738739"/>
            <a:ext cx="4423482" cy="27525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27"/>
          <p:cNvSpPr/>
          <p:nvPr/>
        </p:nvSpPr>
        <p:spPr>
          <a:xfrm>
            <a:off x="12700" y="1268141"/>
            <a:ext cx="12191999" cy="27525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DB3037-D53E-4F26-B910-718CBE961710}"/>
              </a:ext>
            </a:extLst>
          </p:cNvPr>
          <p:cNvSpPr txBox="1"/>
          <p:nvPr/>
        </p:nvSpPr>
        <p:spPr>
          <a:xfrm>
            <a:off x="516154" y="1369345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AB03"/>
                </a:solidFill>
              </a:rPr>
              <a:t>Грант Главы Пуровского района</a:t>
            </a:r>
          </a:p>
          <a:p>
            <a:r>
              <a:rPr lang="ru-RU" dirty="0">
                <a:solidFill>
                  <a:schemeClr val="bg1"/>
                </a:solidFill>
              </a:rPr>
              <a:t>380 000 рублей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45" y="181471"/>
            <a:ext cx="5095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Привлечение внебюджетных средств</a:t>
            </a:r>
            <a:endParaRPr lang="id-ID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Content Placeholder 11"/>
          <p:cNvSpPr txBox="1">
            <a:spLocks/>
          </p:cNvSpPr>
          <p:nvPr/>
        </p:nvSpPr>
        <p:spPr>
          <a:xfrm>
            <a:off x="479518" y="1850275"/>
            <a:ext cx="5095782" cy="1520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30" name="Title 20"/>
          <p:cNvSpPr txBox="1">
            <a:spLocks/>
          </p:cNvSpPr>
          <p:nvPr/>
        </p:nvSpPr>
        <p:spPr>
          <a:xfrm>
            <a:off x="431844" y="4401038"/>
            <a:ext cx="5504932" cy="2010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121893" tIns="60946" rIns="121893" bIns="60946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ru-RU" sz="1600" dirty="0">
                <a:solidFill>
                  <a:srgbClr val="3F3F3F"/>
                </a:solidFill>
                <a:latin typeface="+mn-lt"/>
                <a:cs typeface="Lato Light"/>
              </a:rPr>
              <a:t>Благодаря участию в проекте, один из актёров, инвалид-колясочник, при поддержке ДК «Маяк», в 2020 году одержал победу в конкурсном отборе местных инициатив и получил финансовую поддержку на дальнейшую реализацию проекта «Театр - мгновение счастья».</a:t>
            </a:r>
          </a:p>
        </p:txBody>
      </p:sp>
      <p:sp>
        <p:nvSpPr>
          <p:cNvPr id="35" name="Freeform 22"/>
          <p:cNvSpPr>
            <a:spLocks noEditPoints="1"/>
          </p:cNvSpPr>
          <p:nvPr/>
        </p:nvSpPr>
        <p:spPr bwMode="auto">
          <a:xfrm>
            <a:off x="56992" y="2326397"/>
            <a:ext cx="422526" cy="353578"/>
          </a:xfrm>
          <a:custGeom>
            <a:avLst/>
            <a:gdLst>
              <a:gd name="T0" fmla="*/ 138 w 202"/>
              <a:gd name="T1" fmla="*/ 143 h 169"/>
              <a:gd name="T2" fmla="*/ 142 w 202"/>
              <a:gd name="T3" fmla="*/ 154 h 169"/>
              <a:gd name="T4" fmla="*/ 126 w 202"/>
              <a:gd name="T5" fmla="*/ 154 h 169"/>
              <a:gd name="T6" fmla="*/ 97 w 202"/>
              <a:gd name="T7" fmla="*/ 149 h 169"/>
              <a:gd name="T8" fmla="*/ 86 w 202"/>
              <a:gd name="T9" fmla="*/ 151 h 169"/>
              <a:gd name="T10" fmla="*/ 71 w 202"/>
              <a:gd name="T11" fmla="*/ 147 h 169"/>
              <a:gd name="T12" fmla="*/ 60 w 202"/>
              <a:gd name="T13" fmla="*/ 147 h 169"/>
              <a:gd name="T14" fmla="*/ 60 w 202"/>
              <a:gd name="T15" fmla="*/ 73 h 169"/>
              <a:gd name="T16" fmla="*/ 80 w 202"/>
              <a:gd name="T17" fmla="*/ 70 h 169"/>
              <a:gd name="T18" fmla="*/ 101 w 202"/>
              <a:gd name="T19" fmla="*/ 48 h 169"/>
              <a:gd name="T20" fmla="*/ 122 w 202"/>
              <a:gd name="T21" fmla="*/ 21 h 169"/>
              <a:gd name="T22" fmla="*/ 133 w 202"/>
              <a:gd name="T23" fmla="*/ 4 h 169"/>
              <a:gd name="T24" fmla="*/ 144 w 202"/>
              <a:gd name="T25" fmla="*/ 29 h 169"/>
              <a:gd name="T26" fmla="*/ 132 w 202"/>
              <a:gd name="T27" fmla="*/ 67 h 169"/>
              <a:gd name="T28" fmla="*/ 131 w 202"/>
              <a:gd name="T29" fmla="*/ 92 h 169"/>
              <a:gd name="T30" fmla="*/ 123 w 202"/>
              <a:gd name="T31" fmla="*/ 113 h 169"/>
              <a:gd name="T32" fmla="*/ 135 w 202"/>
              <a:gd name="T33" fmla="*/ 98 h 169"/>
              <a:gd name="T34" fmla="*/ 141 w 202"/>
              <a:gd name="T35" fmla="*/ 71 h 169"/>
              <a:gd name="T36" fmla="*/ 145 w 202"/>
              <a:gd name="T37" fmla="*/ 67 h 169"/>
              <a:gd name="T38" fmla="*/ 142 w 202"/>
              <a:gd name="T39" fmla="*/ 77 h 169"/>
              <a:gd name="T40" fmla="*/ 148 w 202"/>
              <a:gd name="T41" fmla="*/ 90 h 169"/>
              <a:gd name="T42" fmla="*/ 146 w 202"/>
              <a:gd name="T43" fmla="*/ 99 h 169"/>
              <a:gd name="T44" fmla="*/ 148 w 202"/>
              <a:gd name="T45" fmla="*/ 108 h 169"/>
              <a:gd name="T46" fmla="*/ 142 w 202"/>
              <a:gd name="T47" fmla="*/ 121 h 169"/>
              <a:gd name="T48" fmla="*/ 144 w 202"/>
              <a:gd name="T49" fmla="*/ 129 h 169"/>
              <a:gd name="T50" fmla="*/ 138 w 202"/>
              <a:gd name="T51" fmla="*/ 143 h 169"/>
              <a:gd name="T52" fmla="*/ 202 w 202"/>
              <a:gd name="T53" fmla="*/ 99 h 169"/>
              <a:gd name="T54" fmla="*/ 190 w 202"/>
              <a:gd name="T55" fmla="*/ 88 h 169"/>
              <a:gd name="T56" fmla="*/ 185 w 202"/>
              <a:gd name="T57" fmla="*/ 88 h 169"/>
              <a:gd name="T58" fmla="*/ 194 w 202"/>
              <a:gd name="T59" fmla="*/ 77 h 169"/>
              <a:gd name="T60" fmla="*/ 182 w 202"/>
              <a:gd name="T61" fmla="*/ 66 h 169"/>
              <a:gd name="T62" fmla="*/ 159 w 202"/>
              <a:gd name="T63" fmla="*/ 66 h 169"/>
              <a:gd name="T64" fmla="*/ 148 w 202"/>
              <a:gd name="T65" fmla="*/ 77 h 169"/>
              <a:gd name="T66" fmla="*/ 160 w 202"/>
              <a:gd name="T67" fmla="*/ 88 h 169"/>
              <a:gd name="T68" fmla="*/ 161 w 202"/>
              <a:gd name="T69" fmla="*/ 88 h 169"/>
              <a:gd name="T70" fmla="*/ 152 w 202"/>
              <a:gd name="T71" fmla="*/ 99 h 169"/>
              <a:gd name="T72" fmla="*/ 161 w 202"/>
              <a:gd name="T73" fmla="*/ 110 h 169"/>
              <a:gd name="T74" fmla="*/ 160 w 202"/>
              <a:gd name="T75" fmla="*/ 110 h 169"/>
              <a:gd name="T76" fmla="*/ 148 w 202"/>
              <a:gd name="T77" fmla="*/ 121 h 169"/>
              <a:gd name="T78" fmla="*/ 157 w 202"/>
              <a:gd name="T79" fmla="*/ 132 h 169"/>
              <a:gd name="T80" fmla="*/ 156 w 202"/>
              <a:gd name="T81" fmla="*/ 132 h 169"/>
              <a:gd name="T82" fmla="*/ 144 w 202"/>
              <a:gd name="T83" fmla="*/ 143 h 169"/>
              <a:gd name="T84" fmla="*/ 156 w 202"/>
              <a:gd name="T85" fmla="*/ 154 h 169"/>
              <a:gd name="T86" fmla="*/ 167 w 202"/>
              <a:gd name="T87" fmla="*/ 154 h 169"/>
              <a:gd name="T88" fmla="*/ 179 w 202"/>
              <a:gd name="T89" fmla="*/ 154 h 169"/>
              <a:gd name="T90" fmla="*/ 191 w 202"/>
              <a:gd name="T91" fmla="*/ 143 h 169"/>
              <a:gd name="T92" fmla="*/ 181 w 202"/>
              <a:gd name="T93" fmla="*/ 132 h 169"/>
              <a:gd name="T94" fmla="*/ 186 w 202"/>
              <a:gd name="T95" fmla="*/ 132 h 169"/>
              <a:gd name="T96" fmla="*/ 198 w 202"/>
              <a:gd name="T97" fmla="*/ 121 h 169"/>
              <a:gd name="T98" fmla="*/ 189 w 202"/>
              <a:gd name="T99" fmla="*/ 110 h 169"/>
              <a:gd name="T100" fmla="*/ 190 w 202"/>
              <a:gd name="T101" fmla="*/ 110 h 169"/>
              <a:gd name="T102" fmla="*/ 202 w 202"/>
              <a:gd name="T103" fmla="*/ 99 h 169"/>
              <a:gd name="T104" fmla="*/ 0 w 202"/>
              <a:gd name="T105" fmla="*/ 67 h 169"/>
              <a:gd name="T106" fmla="*/ 53 w 202"/>
              <a:gd name="T107" fmla="*/ 67 h 169"/>
              <a:gd name="T108" fmla="*/ 53 w 202"/>
              <a:gd name="T109" fmla="*/ 169 h 169"/>
              <a:gd name="T110" fmla="*/ 0 w 202"/>
              <a:gd name="T111" fmla="*/ 169 h 169"/>
              <a:gd name="T112" fmla="*/ 0 w 202"/>
              <a:gd name="T113" fmla="*/ 67 h 169"/>
              <a:gd name="T114" fmla="*/ 32 w 202"/>
              <a:gd name="T115" fmla="*/ 153 h 169"/>
              <a:gd name="T116" fmla="*/ 38 w 202"/>
              <a:gd name="T117" fmla="*/ 159 h 169"/>
              <a:gd name="T118" fmla="*/ 45 w 202"/>
              <a:gd name="T119" fmla="*/ 153 h 169"/>
              <a:gd name="T120" fmla="*/ 38 w 202"/>
              <a:gd name="T121" fmla="*/ 146 h 169"/>
              <a:gd name="T122" fmla="*/ 32 w 202"/>
              <a:gd name="T123" fmla="*/ 15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2" h="169">
                <a:moveTo>
                  <a:pt x="138" y="143"/>
                </a:moveTo>
                <a:cubicBezTo>
                  <a:pt x="138" y="147"/>
                  <a:pt x="139" y="151"/>
                  <a:pt x="142" y="154"/>
                </a:cubicBezTo>
                <a:cubicBezTo>
                  <a:pt x="126" y="154"/>
                  <a:pt x="126" y="154"/>
                  <a:pt x="126" y="154"/>
                </a:cubicBezTo>
                <a:cubicBezTo>
                  <a:pt x="119" y="154"/>
                  <a:pt x="102" y="149"/>
                  <a:pt x="97" y="149"/>
                </a:cubicBezTo>
                <a:cubicBezTo>
                  <a:pt x="92" y="149"/>
                  <a:pt x="90" y="151"/>
                  <a:pt x="86" y="151"/>
                </a:cubicBezTo>
                <a:cubicBezTo>
                  <a:pt x="82" y="151"/>
                  <a:pt x="75" y="147"/>
                  <a:pt x="71" y="147"/>
                </a:cubicBezTo>
                <a:cubicBezTo>
                  <a:pt x="60" y="147"/>
                  <a:pt x="60" y="147"/>
                  <a:pt x="60" y="147"/>
                </a:cubicBezTo>
                <a:cubicBezTo>
                  <a:pt x="60" y="73"/>
                  <a:pt x="60" y="73"/>
                  <a:pt x="60" y="73"/>
                </a:cubicBezTo>
                <a:cubicBezTo>
                  <a:pt x="64" y="74"/>
                  <a:pt x="73" y="75"/>
                  <a:pt x="80" y="70"/>
                </a:cubicBezTo>
                <a:cubicBezTo>
                  <a:pt x="89" y="64"/>
                  <a:pt x="97" y="55"/>
                  <a:pt x="101" y="48"/>
                </a:cubicBezTo>
                <a:cubicBezTo>
                  <a:pt x="106" y="42"/>
                  <a:pt x="116" y="36"/>
                  <a:pt x="122" y="21"/>
                </a:cubicBezTo>
                <a:cubicBezTo>
                  <a:pt x="125" y="15"/>
                  <a:pt x="123" y="0"/>
                  <a:pt x="133" y="4"/>
                </a:cubicBezTo>
                <a:cubicBezTo>
                  <a:pt x="144" y="7"/>
                  <a:pt x="144" y="18"/>
                  <a:pt x="144" y="29"/>
                </a:cubicBezTo>
                <a:cubicBezTo>
                  <a:pt x="143" y="41"/>
                  <a:pt x="132" y="63"/>
                  <a:pt x="132" y="67"/>
                </a:cubicBezTo>
                <a:cubicBezTo>
                  <a:pt x="130" y="77"/>
                  <a:pt x="131" y="83"/>
                  <a:pt x="131" y="92"/>
                </a:cubicBezTo>
                <a:cubicBezTo>
                  <a:pt x="130" y="104"/>
                  <a:pt x="123" y="113"/>
                  <a:pt x="123" y="113"/>
                </a:cubicBezTo>
                <a:cubicBezTo>
                  <a:pt x="123" y="113"/>
                  <a:pt x="133" y="107"/>
                  <a:pt x="135" y="98"/>
                </a:cubicBezTo>
                <a:cubicBezTo>
                  <a:pt x="137" y="89"/>
                  <a:pt x="135" y="80"/>
                  <a:pt x="141" y="71"/>
                </a:cubicBezTo>
                <a:cubicBezTo>
                  <a:pt x="142" y="69"/>
                  <a:pt x="143" y="68"/>
                  <a:pt x="145" y="67"/>
                </a:cubicBezTo>
                <a:cubicBezTo>
                  <a:pt x="143" y="69"/>
                  <a:pt x="142" y="73"/>
                  <a:pt x="142" y="77"/>
                </a:cubicBezTo>
                <a:cubicBezTo>
                  <a:pt x="142" y="82"/>
                  <a:pt x="144" y="87"/>
                  <a:pt x="148" y="90"/>
                </a:cubicBezTo>
                <a:cubicBezTo>
                  <a:pt x="147" y="93"/>
                  <a:pt x="146" y="96"/>
                  <a:pt x="146" y="99"/>
                </a:cubicBezTo>
                <a:cubicBezTo>
                  <a:pt x="146" y="102"/>
                  <a:pt x="147" y="105"/>
                  <a:pt x="148" y="108"/>
                </a:cubicBezTo>
                <a:cubicBezTo>
                  <a:pt x="144" y="111"/>
                  <a:pt x="142" y="115"/>
                  <a:pt x="142" y="121"/>
                </a:cubicBezTo>
                <a:cubicBezTo>
                  <a:pt x="142" y="124"/>
                  <a:pt x="143" y="127"/>
                  <a:pt x="144" y="129"/>
                </a:cubicBezTo>
                <a:cubicBezTo>
                  <a:pt x="140" y="133"/>
                  <a:pt x="138" y="137"/>
                  <a:pt x="138" y="143"/>
                </a:cubicBezTo>
                <a:moveTo>
                  <a:pt x="202" y="99"/>
                </a:moveTo>
                <a:cubicBezTo>
                  <a:pt x="202" y="93"/>
                  <a:pt x="197" y="88"/>
                  <a:pt x="190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90" y="87"/>
                  <a:pt x="194" y="82"/>
                  <a:pt x="194" y="77"/>
                </a:cubicBezTo>
                <a:cubicBezTo>
                  <a:pt x="194" y="71"/>
                  <a:pt x="189" y="66"/>
                  <a:pt x="182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2" y="66"/>
                  <a:pt x="148" y="71"/>
                  <a:pt x="148" y="77"/>
                </a:cubicBezTo>
                <a:cubicBezTo>
                  <a:pt x="148" y="83"/>
                  <a:pt x="153" y="88"/>
                  <a:pt x="160" y="88"/>
                </a:cubicBezTo>
                <a:cubicBezTo>
                  <a:pt x="161" y="88"/>
                  <a:pt x="161" y="88"/>
                  <a:pt x="161" y="88"/>
                </a:cubicBezTo>
                <a:cubicBezTo>
                  <a:pt x="156" y="89"/>
                  <a:pt x="152" y="94"/>
                  <a:pt x="152" y="99"/>
                </a:cubicBezTo>
                <a:cubicBezTo>
                  <a:pt x="152" y="104"/>
                  <a:pt x="156" y="109"/>
                  <a:pt x="161" y="110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3" y="110"/>
                  <a:pt x="148" y="115"/>
                  <a:pt x="148" y="121"/>
                </a:cubicBezTo>
                <a:cubicBezTo>
                  <a:pt x="148" y="126"/>
                  <a:pt x="152" y="130"/>
                  <a:pt x="157" y="132"/>
                </a:cubicBezTo>
                <a:cubicBezTo>
                  <a:pt x="156" y="132"/>
                  <a:pt x="156" y="132"/>
                  <a:pt x="156" y="132"/>
                </a:cubicBezTo>
                <a:cubicBezTo>
                  <a:pt x="149" y="132"/>
                  <a:pt x="144" y="137"/>
                  <a:pt x="144" y="143"/>
                </a:cubicBezTo>
                <a:cubicBezTo>
                  <a:pt x="144" y="149"/>
                  <a:pt x="149" y="154"/>
                  <a:pt x="156" y="154"/>
                </a:cubicBezTo>
                <a:cubicBezTo>
                  <a:pt x="167" y="154"/>
                  <a:pt x="167" y="154"/>
                  <a:pt x="167" y="154"/>
                </a:cubicBezTo>
                <a:cubicBezTo>
                  <a:pt x="179" y="154"/>
                  <a:pt x="179" y="154"/>
                  <a:pt x="179" y="154"/>
                </a:cubicBezTo>
                <a:cubicBezTo>
                  <a:pt x="185" y="154"/>
                  <a:pt x="191" y="149"/>
                  <a:pt x="191" y="143"/>
                </a:cubicBezTo>
                <a:cubicBezTo>
                  <a:pt x="191" y="137"/>
                  <a:pt x="187" y="133"/>
                  <a:pt x="181" y="132"/>
                </a:cubicBezTo>
                <a:cubicBezTo>
                  <a:pt x="186" y="132"/>
                  <a:pt x="186" y="132"/>
                  <a:pt x="186" y="132"/>
                </a:cubicBezTo>
                <a:cubicBezTo>
                  <a:pt x="193" y="132"/>
                  <a:pt x="198" y="127"/>
                  <a:pt x="198" y="121"/>
                </a:cubicBezTo>
                <a:cubicBezTo>
                  <a:pt x="198" y="115"/>
                  <a:pt x="194" y="111"/>
                  <a:pt x="189" y="110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97" y="110"/>
                  <a:pt x="202" y="105"/>
                  <a:pt x="202" y="99"/>
                </a:cubicBezTo>
                <a:moveTo>
                  <a:pt x="0" y="67"/>
                </a:moveTo>
                <a:cubicBezTo>
                  <a:pt x="53" y="67"/>
                  <a:pt x="53" y="67"/>
                  <a:pt x="53" y="67"/>
                </a:cubicBezTo>
                <a:cubicBezTo>
                  <a:pt x="53" y="169"/>
                  <a:pt x="53" y="169"/>
                  <a:pt x="53" y="169"/>
                </a:cubicBezTo>
                <a:cubicBezTo>
                  <a:pt x="0" y="169"/>
                  <a:pt x="0" y="169"/>
                  <a:pt x="0" y="169"/>
                </a:cubicBezTo>
                <a:lnTo>
                  <a:pt x="0" y="67"/>
                </a:lnTo>
                <a:close/>
                <a:moveTo>
                  <a:pt x="32" y="153"/>
                </a:moveTo>
                <a:cubicBezTo>
                  <a:pt x="32" y="156"/>
                  <a:pt x="35" y="159"/>
                  <a:pt x="38" y="159"/>
                </a:cubicBezTo>
                <a:cubicBezTo>
                  <a:pt x="42" y="159"/>
                  <a:pt x="45" y="156"/>
                  <a:pt x="45" y="153"/>
                </a:cubicBezTo>
                <a:cubicBezTo>
                  <a:pt x="45" y="149"/>
                  <a:pt x="42" y="146"/>
                  <a:pt x="38" y="146"/>
                </a:cubicBezTo>
                <a:cubicBezTo>
                  <a:pt x="35" y="146"/>
                  <a:pt x="32" y="149"/>
                  <a:pt x="32" y="15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Freeform 55"/>
          <p:cNvSpPr>
            <a:spLocks noEditPoints="1"/>
          </p:cNvSpPr>
          <p:nvPr/>
        </p:nvSpPr>
        <p:spPr bwMode="auto">
          <a:xfrm>
            <a:off x="87565" y="1474211"/>
            <a:ext cx="401311" cy="368605"/>
          </a:xfrm>
          <a:custGeom>
            <a:avLst/>
            <a:gdLst>
              <a:gd name="T0" fmla="*/ 153 w 192"/>
              <a:gd name="T1" fmla="*/ 6 h 176"/>
              <a:gd name="T2" fmla="*/ 151 w 192"/>
              <a:gd name="T3" fmla="*/ 3 h 176"/>
              <a:gd name="T4" fmla="*/ 147 w 192"/>
              <a:gd name="T5" fmla="*/ 0 h 176"/>
              <a:gd name="T6" fmla="*/ 44 w 192"/>
              <a:gd name="T7" fmla="*/ 0 h 176"/>
              <a:gd name="T8" fmla="*/ 41 w 192"/>
              <a:gd name="T9" fmla="*/ 6 h 176"/>
              <a:gd name="T10" fmla="*/ 39 w 192"/>
              <a:gd name="T11" fmla="*/ 12 h 176"/>
              <a:gd name="T12" fmla="*/ 0 w 192"/>
              <a:gd name="T13" fmla="*/ 53 h 176"/>
              <a:gd name="T14" fmla="*/ 66 w 192"/>
              <a:gd name="T15" fmla="*/ 100 h 176"/>
              <a:gd name="T16" fmla="*/ 89 w 192"/>
              <a:gd name="T17" fmla="*/ 118 h 176"/>
              <a:gd name="T18" fmla="*/ 86 w 192"/>
              <a:gd name="T19" fmla="*/ 129 h 176"/>
              <a:gd name="T20" fmla="*/ 89 w 192"/>
              <a:gd name="T21" fmla="*/ 132 h 176"/>
              <a:gd name="T22" fmla="*/ 70 w 192"/>
              <a:gd name="T23" fmla="*/ 166 h 176"/>
              <a:gd name="T24" fmla="*/ 58 w 192"/>
              <a:gd name="T25" fmla="*/ 167 h 176"/>
              <a:gd name="T26" fmla="*/ 55 w 192"/>
              <a:gd name="T27" fmla="*/ 168 h 176"/>
              <a:gd name="T28" fmla="*/ 53 w 192"/>
              <a:gd name="T29" fmla="*/ 175 h 176"/>
              <a:gd name="T30" fmla="*/ 137 w 192"/>
              <a:gd name="T31" fmla="*/ 176 h 176"/>
              <a:gd name="T32" fmla="*/ 138 w 192"/>
              <a:gd name="T33" fmla="*/ 170 h 176"/>
              <a:gd name="T34" fmla="*/ 134 w 192"/>
              <a:gd name="T35" fmla="*/ 168 h 176"/>
              <a:gd name="T36" fmla="*/ 132 w 192"/>
              <a:gd name="T37" fmla="*/ 166 h 176"/>
              <a:gd name="T38" fmla="*/ 103 w 192"/>
              <a:gd name="T39" fmla="*/ 145 h 176"/>
              <a:gd name="T40" fmla="*/ 103 w 192"/>
              <a:gd name="T41" fmla="*/ 132 h 176"/>
              <a:gd name="T42" fmla="*/ 106 w 192"/>
              <a:gd name="T43" fmla="*/ 121 h 176"/>
              <a:gd name="T44" fmla="*/ 103 w 192"/>
              <a:gd name="T45" fmla="*/ 118 h 176"/>
              <a:gd name="T46" fmla="*/ 147 w 192"/>
              <a:gd name="T47" fmla="*/ 96 h 176"/>
              <a:gd name="T48" fmla="*/ 192 w 192"/>
              <a:gd name="T49" fmla="*/ 12 h 176"/>
              <a:gd name="T50" fmla="*/ 48 w 192"/>
              <a:gd name="T51" fmla="*/ 85 h 176"/>
              <a:gd name="T52" fmla="*/ 11 w 192"/>
              <a:gd name="T53" fmla="*/ 53 h 176"/>
              <a:gd name="T54" fmla="*/ 41 w 192"/>
              <a:gd name="T55" fmla="*/ 23 h 176"/>
              <a:gd name="T56" fmla="*/ 52 w 192"/>
              <a:gd name="T57" fmla="*/ 87 h 176"/>
              <a:gd name="T58" fmla="*/ 181 w 192"/>
              <a:gd name="T59" fmla="*/ 53 h 176"/>
              <a:gd name="T60" fmla="*/ 144 w 192"/>
              <a:gd name="T61" fmla="*/ 85 h 176"/>
              <a:gd name="T62" fmla="*/ 151 w 192"/>
              <a:gd name="T63" fmla="*/ 58 h 176"/>
              <a:gd name="T64" fmla="*/ 181 w 192"/>
              <a:gd name="T65" fmla="*/ 2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2" h="176">
                <a:moveTo>
                  <a:pt x="153" y="12"/>
                </a:moveTo>
                <a:cubicBezTo>
                  <a:pt x="153" y="6"/>
                  <a:pt x="153" y="6"/>
                  <a:pt x="153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1" y="3"/>
                  <a:pt x="151" y="3"/>
                  <a:pt x="151" y="3"/>
                </a:cubicBezTo>
                <a:cubicBezTo>
                  <a:pt x="151" y="1"/>
                  <a:pt x="150" y="0"/>
                  <a:pt x="14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0"/>
                  <a:pt x="41" y="1"/>
                  <a:pt x="41" y="3"/>
                </a:cubicBezTo>
                <a:cubicBezTo>
                  <a:pt x="41" y="6"/>
                  <a:pt x="41" y="6"/>
                  <a:pt x="41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12"/>
                  <a:pt x="39" y="12"/>
                  <a:pt x="39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43"/>
                  <a:pt x="0" y="53"/>
                </a:cubicBezTo>
                <a:cubicBezTo>
                  <a:pt x="0" y="73"/>
                  <a:pt x="26" y="91"/>
                  <a:pt x="45" y="96"/>
                </a:cubicBezTo>
                <a:cubicBezTo>
                  <a:pt x="53" y="98"/>
                  <a:pt x="60" y="99"/>
                  <a:pt x="66" y="100"/>
                </a:cubicBezTo>
                <a:cubicBezTo>
                  <a:pt x="77" y="108"/>
                  <a:pt x="87" y="114"/>
                  <a:pt x="89" y="118"/>
                </a:cubicBezTo>
                <a:cubicBezTo>
                  <a:pt x="89" y="118"/>
                  <a:pt x="89" y="118"/>
                  <a:pt x="89" y="118"/>
                </a:cubicBezTo>
                <a:cubicBezTo>
                  <a:pt x="87" y="118"/>
                  <a:pt x="86" y="120"/>
                  <a:pt x="86" y="121"/>
                </a:cubicBezTo>
                <a:cubicBezTo>
                  <a:pt x="86" y="129"/>
                  <a:pt x="86" y="129"/>
                  <a:pt x="86" y="129"/>
                </a:cubicBezTo>
                <a:cubicBezTo>
                  <a:pt x="86" y="130"/>
                  <a:pt x="87" y="132"/>
                  <a:pt x="89" y="132"/>
                </a:cubicBezTo>
                <a:cubicBezTo>
                  <a:pt x="89" y="132"/>
                  <a:pt x="89" y="132"/>
                  <a:pt x="89" y="132"/>
                </a:cubicBezTo>
                <a:cubicBezTo>
                  <a:pt x="89" y="137"/>
                  <a:pt x="89" y="142"/>
                  <a:pt x="89" y="145"/>
                </a:cubicBezTo>
                <a:cubicBezTo>
                  <a:pt x="89" y="157"/>
                  <a:pt x="79" y="166"/>
                  <a:pt x="70" y="166"/>
                </a:cubicBezTo>
                <a:cubicBezTo>
                  <a:pt x="67" y="166"/>
                  <a:pt x="62" y="166"/>
                  <a:pt x="60" y="166"/>
                </a:cubicBezTo>
                <a:cubicBezTo>
                  <a:pt x="58" y="166"/>
                  <a:pt x="58" y="166"/>
                  <a:pt x="58" y="167"/>
                </a:cubicBezTo>
                <a:cubicBezTo>
                  <a:pt x="58" y="168"/>
                  <a:pt x="58" y="168"/>
                  <a:pt x="58" y="168"/>
                </a:cubicBezTo>
                <a:cubicBezTo>
                  <a:pt x="55" y="168"/>
                  <a:pt x="55" y="168"/>
                  <a:pt x="55" y="168"/>
                </a:cubicBezTo>
                <a:cubicBezTo>
                  <a:pt x="54" y="168"/>
                  <a:pt x="53" y="169"/>
                  <a:pt x="53" y="170"/>
                </a:cubicBezTo>
                <a:cubicBezTo>
                  <a:pt x="53" y="171"/>
                  <a:pt x="53" y="175"/>
                  <a:pt x="53" y="175"/>
                </a:cubicBezTo>
                <a:cubicBezTo>
                  <a:pt x="53" y="175"/>
                  <a:pt x="54" y="176"/>
                  <a:pt x="55" y="176"/>
                </a:cubicBezTo>
                <a:cubicBezTo>
                  <a:pt x="137" y="176"/>
                  <a:pt x="137" y="176"/>
                  <a:pt x="137" y="176"/>
                </a:cubicBezTo>
                <a:cubicBezTo>
                  <a:pt x="138" y="176"/>
                  <a:pt x="138" y="175"/>
                  <a:pt x="138" y="175"/>
                </a:cubicBezTo>
                <a:cubicBezTo>
                  <a:pt x="138" y="174"/>
                  <a:pt x="138" y="170"/>
                  <a:pt x="138" y="170"/>
                </a:cubicBezTo>
                <a:cubicBezTo>
                  <a:pt x="138" y="169"/>
                  <a:pt x="138" y="168"/>
                  <a:pt x="137" y="168"/>
                </a:cubicBezTo>
                <a:cubicBezTo>
                  <a:pt x="134" y="168"/>
                  <a:pt x="134" y="168"/>
                  <a:pt x="134" y="168"/>
                </a:cubicBezTo>
                <a:cubicBezTo>
                  <a:pt x="134" y="168"/>
                  <a:pt x="134" y="168"/>
                  <a:pt x="134" y="167"/>
                </a:cubicBezTo>
                <a:cubicBezTo>
                  <a:pt x="134" y="166"/>
                  <a:pt x="134" y="166"/>
                  <a:pt x="132" y="166"/>
                </a:cubicBezTo>
                <a:cubicBezTo>
                  <a:pt x="130" y="166"/>
                  <a:pt x="125" y="166"/>
                  <a:pt x="122" y="166"/>
                </a:cubicBezTo>
                <a:cubicBezTo>
                  <a:pt x="113" y="166"/>
                  <a:pt x="103" y="157"/>
                  <a:pt x="103" y="145"/>
                </a:cubicBezTo>
                <a:cubicBezTo>
                  <a:pt x="103" y="142"/>
                  <a:pt x="103" y="137"/>
                  <a:pt x="103" y="132"/>
                </a:cubicBezTo>
                <a:cubicBezTo>
                  <a:pt x="103" y="132"/>
                  <a:pt x="103" y="132"/>
                  <a:pt x="103" y="132"/>
                </a:cubicBezTo>
                <a:cubicBezTo>
                  <a:pt x="105" y="132"/>
                  <a:pt x="106" y="130"/>
                  <a:pt x="106" y="129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6" y="120"/>
                  <a:pt x="105" y="118"/>
                  <a:pt x="103" y="11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05" y="114"/>
                  <a:pt x="115" y="108"/>
                  <a:pt x="126" y="100"/>
                </a:cubicBezTo>
                <a:cubicBezTo>
                  <a:pt x="132" y="99"/>
                  <a:pt x="139" y="98"/>
                  <a:pt x="147" y="96"/>
                </a:cubicBezTo>
                <a:cubicBezTo>
                  <a:pt x="166" y="91"/>
                  <a:pt x="192" y="73"/>
                  <a:pt x="192" y="53"/>
                </a:cubicBezTo>
                <a:cubicBezTo>
                  <a:pt x="192" y="43"/>
                  <a:pt x="192" y="12"/>
                  <a:pt x="192" y="12"/>
                </a:cubicBezTo>
                <a:lnTo>
                  <a:pt x="153" y="12"/>
                </a:lnTo>
                <a:close/>
                <a:moveTo>
                  <a:pt x="48" y="85"/>
                </a:moveTo>
                <a:cubicBezTo>
                  <a:pt x="40" y="83"/>
                  <a:pt x="30" y="78"/>
                  <a:pt x="22" y="72"/>
                </a:cubicBezTo>
                <a:cubicBezTo>
                  <a:pt x="15" y="66"/>
                  <a:pt x="11" y="59"/>
                  <a:pt x="11" y="53"/>
                </a:cubicBezTo>
                <a:cubicBezTo>
                  <a:pt x="11" y="23"/>
                  <a:pt x="11" y="23"/>
                  <a:pt x="11" y="23"/>
                </a:cubicBezTo>
                <a:cubicBezTo>
                  <a:pt x="41" y="23"/>
                  <a:pt x="41" y="23"/>
                  <a:pt x="41" y="23"/>
                </a:cubicBezTo>
                <a:cubicBezTo>
                  <a:pt x="41" y="32"/>
                  <a:pt x="41" y="47"/>
                  <a:pt x="41" y="58"/>
                </a:cubicBezTo>
                <a:cubicBezTo>
                  <a:pt x="41" y="69"/>
                  <a:pt x="46" y="79"/>
                  <a:pt x="52" y="87"/>
                </a:cubicBezTo>
                <a:cubicBezTo>
                  <a:pt x="51" y="86"/>
                  <a:pt x="50" y="86"/>
                  <a:pt x="48" y="85"/>
                </a:cubicBezTo>
                <a:close/>
                <a:moveTo>
                  <a:pt x="181" y="53"/>
                </a:moveTo>
                <a:cubicBezTo>
                  <a:pt x="181" y="59"/>
                  <a:pt x="177" y="66"/>
                  <a:pt x="169" y="72"/>
                </a:cubicBezTo>
                <a:cubicBezTo>
                  <a:pt x="162" y="78"/>
                  <a:pt x="152" y="83"/>
                  <a:pt x="144" y="85"/>
                </a:cubicBezTo>
                <a:cubicBezTo>
                  <a:pt x="142" y="86"/>
                  <a:pt x="141" y="86"/>
                  <a:pt x="139" y="87"/>
                </a:cubicBezTo>
                <a:cubicBezTo>
                  <a:pt x="146" y="79"/>
                  <a:pt x="151" y="69"/>
                  <a:pt x="151" y="58"/>
                </a:cubicBezTo>
                <a:cubicBezTo>
                  <a:pt x="151" y="47"/>
                  <a:pt x="151" y="32"/>
                  <a:pt x="151" y="23"/>
                </a:cubicBezTo>
                <a:cubicBezTo>
                  <a:pt x="181" y="23"/>
                  <a:pt x="181" y="23"/>
                  <a:pt x="181" y="23"/>
                </a:cubicBezTo>
                <a:lnTo>
                  <a:pt x="181" y="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Freeform 59"/>
          <p:cNvSpPr>
            <a:spLocks noEditPoints="1"/>
          </p:cNvSpPr>
          <p:nvPr/>
        </p:nvSpPr>
        <p:spPr bwMode="auto">
          <a:xfrm>
            <a:off x="50481" y="3326905"/>
            <a:ext cx="416338" cy="388936"/>
          </a:xfrm>
          <a:custGeom>
            <a:avLst/>
            <a:gdLst>
              <a:gd name="T0" fmla="*/ 22 w 199"/>
              <a:gd name="T1" fmla="*/ 84 h 186"/>
              <a:gd name="T2" fmla="*/ 10 w 199"/>
              <a:gd name="T3" fmla="*/ 69 h 186"/>
              <a:gd name="T4" fmla="*/ 60 w 199"/>
              <a:gd name="T5" fmla="*/ 0 h 186"/>
              <a:gd name="T6" fmla="*/ 71 w 199"/>
              <a:gd name="T7" fmla="*/ 37 h 186"/>
              <a:gd name="T8" fmla="*/ 38 w 199"/>
              <a:gd name="T9" fmla="*/ 82 h 186"/>
              <a:gd name="T10" fmla="*/ 49 w 199"/>
              <a:gd name="T11" fmla="*/ 101 h 186"/>
              <a:gd name="T12" fmla="*/ 39 w 199"/>
              <a:gd name="T13" fmla="*/ 111 h 186"/>
              <a:gd name="T14" fmla="*/ 32 w 199"/>
              <a:gd name="T15" fmla="*/ 92 h 186"/>
              <a:gd name="T16" fmla="*/ 128 w 199"/>
              <a:gd name="T17" fmla="*/ 82 h 186"/>
              <a:gd name="T18" fmla="*/ 68 w 199"/>
              <a:gd name="T19" fmla="*/ 97 h 186"/>
              <a:gd name="T20" fmla="*/ 71 w 199"/>
              <a:gd name="T21" fmla="*/ 101 h 186"/>
              <a:gd name="T22" fmla="*/ 81 w 199"/>
              <a:gd name="T23" fmla="*/ 120 h 186"/>
              <a:gd name="T24" fmla="*/ 100 w 199"/>
              <a:gd name="T25" fmla="*/ 130 h 186"/>
              <a:gd name="T26" fmla="*/ 119 w 199"/>
              <a:gd name="T27" fmla="*/ 140 h 186"/>
              <a:gd name="T28" fmla="*/ 103 w 199"/>
              <a:gd name="T29" fmla="*/ 178 h 186"/>
              <a:gd name="T30" fmla="*/ 124 w 199"/>
              <a:gd name="T31" fmla="*/ 170 h 186"/>
              <a:gd name="T32" fmla="*/ 143 w 199"/>
              <a:gd name="T33" fmla="*/ 160 h 186"/>
              <a:gd name="T34" fmla="*/ 159 w 199"/>
              <a:gd name="T35" fmla="*/ 143 h 186"/>
              <a:gd name="T36" fmla="*/ 168 w 199"/>
              <a:gd name="T37" fmla="*/ 122 h 186"/>
              <a:gd name="T38" fmla="*/ 116 w 199"/>
              <a:gd name="T39" fmla="*/ 143 h 186"/>
              <a:gd name="T40" fmla="*/ 94 w 199"/>
              <a:gd name="T41" fmla="*/ 150 h 186"/>
              <a:gd name="T42" fmla="*/ 80 w 199"/>
              <a:gd name="T43" fmla="*/ 135 h 186"/>
              <a:gd name="T44" fmla="*/ 77 w 199"/>
              <a:gd name="T45" fmla="*/ 123 h 186"/>
              <a:gd name="T46" fmla="*/ 65 w 199"/>
              <a:gd name="T47" fmla="*/ 121 h 186"/>
              <a:gd name="T48" fmla="*/ 51 w 199"/>
              <a:gd name="T49" fmla="*/ 106 h 186"/>
              <a:gd name="T50" fmla="*/ 29 w 199"/>
              <a:gd name="T51" fmla="*/ 143 h 186"/>
              <a:gd name="T52" fmla="*/ 41 w 199"/>
              <a:gd name="T53" fmla="*/ 145 h 186"/>
              <a:gd name="T54" fmla="*/ 55 w 199"/>
              <a:gd name="T55" fmla="*/ 160 h 186"/>
              <a:gd name="T56" fmla="*/ 58 w 199"/>
              <a:gd name="T57" fmla="*/ 172 h 186"/>
              <a:gd name="T58" fmla="*/ 79 w 199"/>
              <a:gd name="T59" fmla="*/ 165 h 186"/>
              <a:gd name="T60" fmla="*/ 94 w 199"/>
              <a:gd name="T61" fmla="*/ 180 h 186"/>
              <a:gd name="T62" fmla="*/ 116 w 199"/>
              <a:gd name="T63" fmla="*/ 143 h 186"/>
              <a:gd name="T64" fmla="*/ 119 w 199"/>
              <a:gd name="T65" fmla="*/ 23 h 186"/>
              <a:gd name="T66" fmla="*/ 59 w 199"/>
              <a:gd name="T67" fmla="*/ 54 h 186"/>
              <a:gd name="T68" fmla="*/ 64 w 199"/>
              <a:gd name="T69" fmla="*/ 92 h 186"/>
              <a:gd name="T70" fmla="*/ 103 w 199"/>
              <a:gd name="T71" fmla="*/ 80 h 186"/>
              <a:gd name="T72" fmla="*/ 160 w 199"/>
              <a:gd name="T73" fmla="*/ 110 h 186"/>
              <a:gd name="T74" fmla="*/ 178 w 199"/>
              <a:gd name="T75" fmla="*/ 83 h 186"/>
              <a:gd name="T76" fmla="*/ 142 w 199"/>
              <a:gd name="T77" fmla="*/ 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9" h="186">
                <a:moveTo>
                  <a:pt x="27" y="88"/>
                </a:moveTo>
                <a:cubicBezTo>
                  <a:pt x="25" y="87"/>
                  <a:pt x="23" y="86"/>
                  <a:pt x="22" y="84"/>
                </a:cubicBezTo>
                <a:cubicBezTo>
                  <a:pt x="20" y="82"/>
                  <a:pt x="18" y="80"/>
                  <a:pt x="17" y="78"/>
                </a:cubicBezTo>
                <a:cubicBezTo>
                  <a:pt x="15" y="75"/>
                  <a:pt x="13" y="72"/>
                  <a:pt x="10" y="69"/>
                </a:cubicBezTo>
                <a:cubicBezTo>
                  <a:pt x="0" y="60"/>
                  <a:pt x="0" y="60"/>
                  <a:pt x="0" y="60"/>
                </a:cubicBezTo>
                <a:cubicBezTo>
                  <a:pt x="60" y="0"/>
                  <a:pt x="60" y="0"/>
                  <a:pt x="60" y="0"/>
                </a:cubicBezTo>
                <a:cubicBezTo>
                  <a:pt x="88" y="27"/>
                  <a:pt x="88" y="27"/>
                  <a:pt x="88" y="27"/>
                </a:cubicBezTo>
                <a:cubicBezTo>
                  <a:pt x="84" y="29"/>
                  <a:pt x="77" y="33"/>
                  <a:pt x="71" y="37"/>
                </a:cubicBezTo>
                <a:cubicBezTo>
                  <a:pt x="54" y="48"/>
                  <a:pt x="53" y="50"/>
                  <a:pt x="53" y="53"/>
                </a:cubicBezTo>
                <a:cubicBezTo>
                  <a:pt x="52" y="56"/>
                  <a:pt x="45" y="74"/>
                  <a:pt x="38" y="82"/>
                </a:cubicBezTo>
                <a:cubicBezTo>
                  <a:pt x="36" y="86"/>
                  <a:pt x="35" y="90"/>
                  <a:pt x="37" y="93"/>
                </a:cubicBezTo>
                <a:cubicBezTo>
                  <a:pt x="39" y="97"/>
                  <a:pt x="44" y="100"/>
                  <a:pt x="49" y="101"/>
                </a:cubicBezTo>
                <a:cubicBezTo>
                  <a:pt x="49" y="101"/>
                  <a:pt x="48" y="102"/>
                  <a:pt x="47" y="103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37" y="108"/>
                  <a:pt x="36" y="104"/>
                  <a:pt x="35" y="100"/>
                </a:cubicBezTo>
                <a:cubicBezTo>
                  <a:pt x="34" y="97"/>
                  <a:pt x="33" y="93"/>
                  <a:pt x="32" y="92"/>
                </a:cubicBezTo>
                <a:cubicBezTo>
                  <a:pt x="31" y="90"/>
                  <a:pt x="29" y="89"/>
                  <a:pt x="27" y="88"/>
                </a:cubicBezTo>
                <a:moveTo>
                  <a:pt x="128" y="82"/>
                </a:moveTo>
                <a:cubicBezTo>
                  <a:pt x="106" y="90"/>
                  <a:pt x="88" y="86"/>
                  <a:pt x="83" y="83"/>
                </a:cubicBezTo>
                <a:cubicBezTo>
                  <a:pt x="80" y="87"/>
                  <a:pt x="75" y="92"/>
                  <a:pt x="68" y="97"/>
                </a:cubicBezTo>
                <a:cubicBezTo>
                  <a:pt x="67" y="97"/>
                  <a:pt x="67" y="98"/>
                  <a:pt x="66" y="98"/>
                </a:cubicBezTo>
                <a:cubicBezTo>
                  <a:pt x="68" y="99"/>
                  <a:pt x="69" y="100"/>
                  <a:pt x="71" y="101"/>
                </a:cubicBezTo>
                <a:cubicBezTo>
                  <a:pt x="75" y="105"/>
                  <a:pt x="75" y="111"/>
                  <a:pt x="74" y="116"/>
                </a:cubicBezTo>
                <a:cubicBezTo>
                  <a:pt x="76" y="117"/>
                  <a:pt x="79" y="118"/>
                  <a:pt x="81" y="120"/>
                </a:cubicBezTo>
                <a:cubicBezTo>
                  <a:pt x="82" y="122"/>
                  <a:pt x="84" y="124"/>
                  <a:pt x="84" y="127"/>
                </a:cubicBezTo>
                <a:cubicBezTo>
                  <a:pt x="90" y="125"/>
                  <a:pt x="96" y="126"/>
                  <a:pt x="100" y="130"/>
                </a:cubicBezTo>
                <a:cubicBezTo>
                  <a:pt x="102" y="132"/>
                  <a:pt x="103" y="134"/>
                  <a:pt x="103" y="137"/>
                </a:cubicBezTo>
                <a:cubicBezTo>
                  <a:pt x="109" y="135"/>
                  <a:pt x="115" y="136"/>
                  <a:pt x="119" y="140"/>
                </a:cubicBezTo>
                <a:cubicBezTo>
                  <a:pt x="125" y="146"/>
                  <a:pt x="124" y="156"/>
                  <a:pt x="117" y="163"/>
                </a:cubicBezTo>
                <a:cubicBezTo>
                  <a:pt x="103" y="178"/>
                  <a:pt x="103" y="178"/>
                  <a:pt x="103" y="178"/>
                </a:cubicBezTo>
                <a:cubicBezTo>
                  <a:pt x="108" y="183"/>
                  <a:pt x="116" y="184"/>
                  <a:pt x="121" y="179"/>
                </a:cubicBezTo>
                <a:cubicBezTo>
                  <a:pt x="123" y="177"/>
                  <a:pt x="124" y="173"/>
                  <a:pt x="124" y="170"/>
                </a:cubicBezTo>
                <a:cubicBezTo>
                  <a:pt x="129" y="173"/>
                  <a:pt x="136" y="173"/>
                  <a:pt x="140" y="169"/>
                </a:cubicBezTo>
                <a:cubicBezTo>
                  <a:pt x="143" y="167"/>
                  <a:pt x="143" y="163"/>
                  <a:pt x="143" y="160"/>
                </a:cubicBezTo>
                <a:cubicBezTo>
                  <a:pt x="148" y="163"/>
                  <a:pt x="155" y="163"/>
                  <a:pt x="159" y="159"/>
                </a:cubicBezTo>
                <a:cubicBezTo>
                  <a:pt x="163" y="155"/>
                  <a:pt x="163" y="149"/>
                  <a:pt x="159" y="143"/>
                </a:cubicBezTo>
                <a:cubicBezTo>
                  <a:pt x="163" y="144"/>
                  <a:pt x="167" y="143"/>
                  <a:pt x="169" y="140"/>
                </a:cubicBezTo>
                <a:cubicBezTo>
                  <a:pt x="174" y="136"/>
                  <a:pt x="174" y="128"/>
                  <a:pt x="168" y="122"/>
                </a:cubicBezTo>
                <a:lnTo>
                  <a:pt x="128" y="82"/>
                </a:lnTo>
                <a:close/>
                <a:moveTo>
                  <a:pt x="116" y="143"/>
                </a:moveTo>
                <a:cubicBezTo>
                  <a:pt x="112" y="139"/>
                  <a:pt x="104" y="140"/>
                  <a:pt x="99" y="145"/>
                </a:cubicBezTo>
                <a:cubicBezTo>
                  <a:pt x="94" y="150"/>
                  <a:pt x="94" y="150"/>
                  <a:pt x="94" y="150"/>
                </a:cubicBezTo>
                <a:cubicBezTo>
                  <a:pt x="99" y="145"/>
                  <a:pt x="100" y="137"/>
                  <a:pt x="96" y="133"/>
                </a:cubicBezTo>
                <a:cubicBezTo>
                  <a:pt x="92" y="129"/>
                  <a:pt x="85" y="130"/>
                  <a:pt x="80" y="135"/>
                </a:cubicBezTo>
                <a:cubicBezTo>
                  <a:pt x="75" y="140"/>
                  <a:pt x="75" y="140"/>
                  <a:pt x="75" y="140"/>
                </a:cubicBezTo>
                <a:cubicBezTo>
                  <a:pt x="80" y="135"/>
                  <a:pt x="81" y="127"/>
                  <a:pt x="77" y="123"/>
                </a:cubicBezTo>
                <a:cubicBezTo>
                  <a:pt x="73" y="119"/>
                  <a:pt x="66" y="120"/>
                  <a:pt x="61" y="125"/>
                </a:cubicBezTo>
                <a:cubicBezTo>
                  <a:pt x="65" y="121"/>
                  <a:pt x="65" y="121"/>
                  <a:pt x="65" y="121"/>
                </a:cubicBezTo>
                <a:cubicBezTo>
                  <a:pt x="70" y="116"/>
                  <a:pt x="71" y="108"/>
                  <a:pt x="67" y="104"/>
                </a:cubicBezTo>
                <a:cubicBezTo>
                  <a:pt x="63" y="100"/>
                  <a:pt x="56" y="101"/>
                  <a:pt x="51" y="106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26" y="131"/>
                  <a:pt x="25" y="139"/>
                  <a:pt x="29" y="143"/>
                </a:cubicBezTo>
                <a:cubicBezTo>
                  <a:pt x="32" y="146"/>
                  <a:pt x="38" y="146"/>
                  <a:pt x="43" y="143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36" y="150"/>
                  <a:pt x="35" y="158"/>
                  <a:pt x="39" y="162"/>
                </a:cubicBezTo>
                <a:cubicBezTo>
                  <a:pt x="43" y="166"/>
                  <a:pt x="50" y="165"/>
                  <a:pt x="55" y="160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55" y="160"/>
                  <a:pt x="54" y="168"/>
                  <a:pt x="58" y="172"/>
                </a:cubicBezTo>
                <a:cubicBezTo>
                  <a:pt x="62" y="176"/>
                  <a:pt x="70" y="175"/>
                  <a:pt x="75" y="170"/>
                </a:cubicBezTo>
                <a:cubicBezTo>
                  <a:pt x="79" y="165"/>
                  <a:pt x="79" y="165"/>
                  <a:pt x="79" y="165"/>
                </a:cubicBezTo>
                <a:cubicBezTo>
                  <a:pt x="74" y="170"/>
                  <a:pt x="73" y="178"/>
                  <a:pt x="77" y="182"/>
                </a:cubicBezTo>
                <a:cubicBezTo>
                  <a:pt x="81" y="186"/>
                  <a:pt x="89" y="185"/>
                  <a:pt x="94" y="180"/>
                </a:cubicBezTo>
                <a:cubicBezTo>
                  <a:pt x="114" y="160"/>
                  <a:pt x="114" y="160"/>
                  <a:pt x="114" y="160"/>
                </a:cubicBezTo>
                <a:cubicBezTo>
                  <a:pt x="119" y="155"/>
                  <a:pt x="120" y="147"/>
                  <a:pt x="116" y="143"/>
                </a:cubicBezTo>
                <a:moveTo>
                  <a:pt x="142" y="1"/>
                </a:moveTo>
                <a:cubicBezTo>
                  <a:pt x="119" y="23"/>
                  <a:pt x="119" y="23"/>
                  <a:pt x="119" y="23"/>
                </a:cubicBezTo>
                <a:cubicBezTo>
                  <a:pt x="113" y="29"/>
                  <a:pt x="94" y="32"/>
                  <a:pt x="92" y="33"/>
                </a:cubicBezTo>
                <a:cubicBezTo>
                  <a:pt x="89" y="33"/>
                  <a:pt x="59" y="52"/>
                  <a:pt x="59" y="54"/>
                </a:cubicBezTo>
                <a:cubicBezTo>
                  <a:pt x="59" y="56"/>
                  <a:pt x="51" y="76"/>
                  <a:pt x="44" y="86"/>
                </a:cubicBezTo>
                <a:cubicBezTo>
                  <a:pt x="39" y="93"/>
                  <a:pt x="54" y="98"/>
                  <a:pt x="64" y="92"/>
                </a:cubicBezTo>
                <a:cubicBezTo>
                  <a:pt x="76" y="83"/>
                  <a:pt x="82" y="74"/>
                  <a:pt x="82" y="74"/>
                </a:cubicBezTo>
                <a:cubicBezTo>
                  <a:pt x="82" y="74"/>
                  <a:pt x="88" y="79"/>
                  <a:pt x="103" y="80"/>
                </a:cubicBezTo>
                <a:cubicBezTo>
                  <a:pt x="120" y="81"/>
                  <a:pt x="130" y="77"/>
                  <a:pt x="130" y="77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63" y="103"/>
                  <a:pt x="165" y="94"/>
                  <a:pt x="167" y="91"/>
                </a:cubicBezTo>
                <a:cubicBezTo>
                  <a:pt x="170" y="87"/>
                  <a:pt x="174" y="87"/>
                  <a:pt x="178" y="83"/>
                </a:cubicBezTo>
                <a:cubicBezTo>
                  <a:pt x="181" y="79"/>
                  <a:pt x="194" y="63"/>
                  <a:pt x="199" y="58"/>
                </a:cubicBezTo>
                <a:lnTo>
                  <a:pt x="1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C164E-B9FD-42B8-96E9-9CE74FE15D5D}"/>
              </a:ext>
            </a:extLst>
          </p:cNvPr>
          <p:cNvSpPr txBox="1"/>
          <p:nvPr/>
        </p:nvSpPr>
        <p:spPr>
          <a:xfrm>
            <a:off x="523810" y="2274063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AB03"/>
                </a:solidFill>
              </a:rPr>
              <a:t>Молодёжный форум «Мы Вместе»</a:t>
            </a:r>
          </a:p>
          <a:p>
            <a:r>
              <a:rPr lang="ru-RU" dirty="0">
                <a:solidFill>
                  <a:schemeClr val="bg1"/>
                </a:solidFill>
              </a:rPr>
              <a:t>20 000 рублей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F4C71-6D04-4E4C-B856-852B689EF90F}"/>
              </a:ext>
            </a:extLst>
          </p:cNvPr>
          <p:cNvSpPr txBox="1"/>
          <p:nvPr/>
        </p:nvSpPr>
        <p:spPr>
          <a:xfrm>
            <a:off x="523810" y="3219917"/>
            <a:ext cx="6100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AB03"/>
                </a:solidFill>
              </a:rPr>
              <a:t>Конкурсный отбор местных инициатив </a:t>
            </a:r>
            <a:r>
              <a:rPr lang="ru-RU" sz="1600" b="1" dirty="0" err="1">
                <a:solidFill>
                  <a:srgbClr val="FFAB03"/>
                </a:solidFill>
              </a:rPr>
              <a:t>пгт</a:t>
            </a:r>
            <a:r>
              <a:rPr lang="ru-RU" sz="1600" b="1" dirty="0">
                <a:solidFill>
                  <a:srgbClr val="FFAB03"/>
                </a:solidFill>
              </a:rPr>
              <a:t>. Уренгой</a:t>
            </a:r>
          </a:p>
          <a:p>
            <a:r>
              <a:rPr lang="ru-RU" sz="1600" dirty="0">
                <a:solidFill>
                  <a:schemeClr val="bg1"/>
                </a:solidFill>
              </a:rPr>
              <a:t>897 000 рублей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FEF7E0-128C-43D3-9820-FD4AF25F9B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5" r="20285"/>
          <a:stretch/>
        </p:blipFill>
        <p:spPr>
          <a:xfrm>
            <a:off x="6083300" y="0"/>
            <a:ext cx="6108700" cy="6858000"/>
          </a:xfrm>
        </p:spPr>
      </p:pic>
    </p:spTree>
    <p:extLst>
      <p:ext uri="{BB962C8B-B14F-4D97-AF65-F5344CB8AC3E}">
        <p14:creationId xmlns:p14="http://schemas.microsoft.com/office/powerpoint/2010/main" val="41135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" grpId="0"/>
      <p:bldP spid="16" grpId="0"/>
      <p:bldP spid="30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61E6C7-BDF4-4A84-99C8-4CDB7B217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2606" y="322438"/>
            <a:ext cx="3822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Благо Дари</a:t>
            </a:r>
            <a:r>
              <a:rPr lang="en-US" sz="48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396" y="1735180"/>
            <a:ext cx="5407198" cy="2631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2"/>
                </a:solidFill>
              </a:rPr>
              <a:t>1 декабря, в день премьеры интегрированного спектакля «Девочка со спичками»,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2"/>
                </a:solidFill>
              </a:rPr>
              <a:t> совместно с настоятелем </a:t>
            </a:r>
            <a:r>
              <a:rPr lang="ru-RU" sz="1600" dirty="0" err="1">
                <a:solidFill>
                  <a:schemeClr val="bg2"/>
                </a:solidFill>
              </a:rPr>
              <a:t>уренгойского</a:t>
            </a:r>
            <a:r>
              <a:rPr lang="ru-RU" sz="1600" dirty="0">
                <a:solidFill>
                  <a:schemeClr val="bg2"/>
                </a:solidFill>
              </a:rPr>
              <a:t> Храма - иереем Максимом Игнатовым, был организован благотворительный марафон «Благо Дари» по сбору средств на строительство храма Введение во Храм Пресвятой Богородицы в посёлке Уренгой.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FA2DD9-49E1-4AD5-89B4-09658337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75580" y="2204895"/>
            <a:ext cx="45719" cy="5234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D1DA13-CF5C-418B-A974-05D0F3C8B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13" y="0"/>
            <a:ext cx="5060776" cy="50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433175" y="522506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+mj-lt"/>
              </a:rPr>
              <a:t>Service01</a:t>
            </a:r>
            <a:endParaRPr lang="id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34667" y="5472400"/>
            <a:ext cx="4126224" cy="375359"/>
          </a:xfrm>
          <a:prstGeom prst="rect">
            <a:avLst/>
          </a:prstGeom>
          <a:solidFill>
            <a:srgbClr val="FFAB0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3F3F3F"/>
                </a:solidFill>
              </a:rPr>
              <a:t>Движения стали более точными</a:t>
            </a:r>
            <a:endParaRPr lang="id-ID" sz="1400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7808" y="1846863"/>
            <a:ext cx="13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+mj-lt"/>
              </a:rPr>
              <a:t>Движения</a:t>
            </a:r>
            <a:endParaRPr lang="id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47137" y="2104702"/>
            <a:ext cx="2497727" cy="38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bg2"/>
                </a:solidFill>
              </a:rPr>
              <a:t>стали более точными</a:t>
            </a:r>
            <a:endParaRPr lang="id-ID" sz="14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53047" y="522506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+mj-lt"/>
              </a:rPr>
              <a:t>Service03</a:t>
            </a:r>
            <a:endParaRPr lang="id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5395" y="5462550"/>
            <a:ext cx="4115703" cy="375359"/>
          </a:xfrm>
          <a:prstGeom prst="rect">
            <a:avLst/>
          </a:prstGeom>
          <a:solidFill>
            <a:srgbClr val="FFAB03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>
                <a:solidFill>
                  <a:srgbClr val="3F3F3F"/>
                </a:solidFill>
              </a:rPr>
              <a:t>Появилась уверенность в себе</a:t>
            </a:r>
            <a:endParaRPr lang="id-ID" sz="1400" b="1" dirty="0">
              <a:solidFill>
                <a:schemeClr val="bg2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411A2E0-1197-4310-9155-5534A18631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 r="255"/>
          <a:stretch/>
        </p:blipFill>
        <p:spPr>
          <a:xfrm>
            <a:off x="4024571" y="2024404"/>
            <a:ext cx="4060825" cy="3429000"/>
          </a:xfrm>
          <a:ln w="28575">
            <a:solidFill>
              <a:srgbClr val="FFBE3D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07098C2-59FB-45CB-9814-7161A5F35CD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10509"/>
          <a:stretch/>
        </p:blipFill>
        <p:spPr>
          <a:xfrm>
            <a:off x="8132763" y="2024404"/>
            <a:ext cx="4059237" cy="3429000"/>
          </a:xfrm>
          <a:ln w="28575">
            <a:solidFill>
              <a:srgbClr val="FFBE3D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944875C-A479-4D8C-AF0F-880E59394F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-4" r="5207" b="4"/>
          <a:stretch/>
        </p:blipFill>
        <p:spPr>
          <a:xfrm>
            <a:off x="-34667" y="2024404"/>
            <a:ext cx="4059238" cy="3429000"/>
          </a:xfrm>
          <a:ln w="28575">
            <a:solidFill>
              <a:srgbClr val="FFBE3D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5E52BEE-04A1-4086-95BA-835A9D975D64}"/>
              </a:ext>
            </a:extLst>
          </p:cNvPr>
          <p:cNvSpPr txBox="1"/>
          <p:nvPr/>
        </p:nvSpPr>
        <p:spPr>
          <a:xfrm>
            <a:off x="4044190" y="5475733"/>
            <a:ext cx="4041206" cy="369332"/>
          </a:xfrm>
          <a:prstGeom prst="rect">
            <a:avLst/>
          </a:prstGeom>
          <a:solidFill>
            <a:srgbClr val="FFAB03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Улучшилась речь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AF95D5-BA7D-4F21-B682-5AD1C7CB11EE}"/>
              </a:ext>
            </a:extLst>
          </p:cNvPr>
          <p:cNvSpPr txBox="1"/>
          <p:nvPr/>
        </p:nvSpPr>
        <p:spPr>
          <a:xfrm>
            <a:off x="-1072382" y="168043"/>
            <a:ext cx="6134668" cy="769441"/>
          </a:xfrm>
          <a:prstGeom prst="rect">
            <a:avLst/>
          </a:prstGeom>
          <a:solidFill>
            <a:srgbClr val="FFAB03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+mj-lt"/>
              </a:rPr>
              <a:t>Результаты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C701B5-FCA3-4238-AD99-D8D904253ACA}"/>
              </a:ext>
            </a:extLst>
          </p:cNvPr>
          <p:cNvSpPr txBox="1"/>
          <p:nvPr/>
        </p:nvSpPr>
        <p:spPr>
          <a:xfrm>
            <a:off x="545909" y="1162957"/>
            <a:ext cx="1054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После нескольких месяцев творческой работы, у людей с ОВЗ наблюдались значительные результаты по улучшению различных навыков: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DBE3D6-95B4-4894-8771-E3C6572CD0A0}"/>
              </a:ext>
            </a:extLst>
          </p:cNvPr>
          <p:cNvSpPr txBox="1"/>
          <p:nvPr/>
        </p:nvSpPr>
        <p:spPr>
          <a:xfrm>
            <a:off x="2638953" y="6071767"/>
            <a:ext cx="9671327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Между участниками проекта исчезло чувство стеснения  и неловкости общения, возникли дружеские отношения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E969B9D-9EC2-4BA1-A35C-2B9EA026A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869" y="6034968"/>
            <a:ext cx="2615411" cy="164606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B6B3406-9C54-4C32-8662-C84393F81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205" y="4983536"/>
            <a:ext cx="2347163" cy="21764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75A440D-DBBE-4AED-B33F-58873A9DC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117" y="-19854"/>
            <a:ext cx="4285398" cy="11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2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0" grpId="0"/>
      <p:bldP spid="31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46BDD-68FC-49A6-B056-27B1E1B89C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r="21331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0" y="4438650"/>
            <a:ext cx="1422400" cy="24193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92250" y="5962650"/>
            <a:ext cx="1422400" cy="895350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92250" y="-6758"/>
            <a:ext cx="1422400" cy="1445033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84500" y="0"/>
            <a:ext cx="1422400" cy="2414588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76750" y="4431892"/>
            <a:ext cx="1422400" cy="24193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6496987" y="529234"/>
            <a:ext cx="5095782" cy="1228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/>
              <a:t>Положительным результатом так же является рост количественных показателей деятельности учреждения в 2019 и 2020 годах: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001" y="4765872"/>
            <a:ext cx="89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ea typeface="Roboto Slab" pitchFamily="2" charset="0"/>
              </a:rPr>
              <a:t>2</a:t>
            </a:r>
            <a:r>
              <a:rPr lang="ru-RU" sz="4800" b="1" dirty="0">
                <a:solidFill>
                  <a:schemeClr val="tx2"/>
                </a:solidFill>
                <a:ea typeface="Roboto Slab" pitchFamily="2" charset="0"/>
              </a:rPr>
              <a:t>3</a:t>
            </a:r>
            <a:endParaRPr lang="en-US" sz="4800" b="1" dirty="0">
              <a:solidFill>
                <a:schemeClr val="tx2"/>
              </a:solidFill>
              <a:ea typeface="Roboto Slab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6001" y="5443442"/>
            <a:ext cx="1325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человека продолжили участие в клубных формированиях филиала</a:t>
            </a:r>
            <a:endParaRPr lang="id-ID" sz="1200" b="1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03494" y="587677"/>
            <a:ext cx="89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1"/>
                </a:solidFill>
                <a:ea typeface="Roboto Slab" pitchFamily="2" charset="0"/>
              </a:rPr>
              <a:t>76</a:t>
            </a:r>
            <a:endParaRPr lang="en-US" sz="4800" b="1" dirty="0">
              <a:solidFill>
                <a:schemeClr val="accent1"/>
              </a:solidFill>
              <a:ea typeface="Roboto Slab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03493" y="1289647"/>
            <a:ext cx="131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человек задействовано в реализации проекта</a:t>
            </a:r>
            <a:endParaRPr lang="id-ID" sz="1200" b="1" dirty="0">
              <a:solidFill>
                <a:schemeClr val="accent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05221" y="5144353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4580496" y="4425133"/>
            <a:ext cx="893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tx2"/>
                </a:solidFill>
                <a:ea typeface="Roboto Slab" pitchFamily="2" charset="0"/>
              </a:rPr>
              <a:t>12</a:t>
            </a:r>
            <a:endParaRPr lang="en-US" sz="4800" b="1" dirty="0">
              <a:solidFill>
                <a:schemeClr val="tx2"/>
              </a:solidFill>
              <a:ea typeface="Roboto Slab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80496" y="5092230"/>
            <a:ext cx="1313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</a:rPr>
              <a:t>сотрудников филиала успешно прошли обучение по различным направлениям работы с лицами с ОВЗ</a:t>
            </a:r>
            <a:endParaRPr lang="id-ID" sz="1200" b="1" dirty="0">
              <a:solidFill>
                <a:schemeClr val="tx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75515" y="2268413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+mj-lt"/>
              </a:rPr>
              <a:t>23 человека </a:t>
            </a:r>
            <a:endParaRPr lang="id-ID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70812" y="2606967"/>
            <a:ext cx="4216386" cy="6985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привлечённых к проекту продолжили свою творческую деятельность в учреждении;</a:t>
            </a:r>
            <a:endParaRPr lang="id-ID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7170812" y="3523846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+mj-lt"/>
              </a:rPr>
              <a:t>6 лиц с ОВЗ</a:t>
            </a:r>
            <a:endParaRPr lang="id-ID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48606" y="3814279"/>
            <a:ext cx="3187685" cy="6985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приняли активное участие в проекте;</a:t>
            </a:r>
            <a:endParaRPr lang="id-ID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137149" y="4705444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+mj-lt"/>
              </a:rPr>
              <a:t>32 человека </a:t>
            </a:r>
            <a:endParaRPr lang="id-ID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137149" y="5047688"/>
            <a:ext cx="4725334" cy="13448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стали участниками организованного в рамках проекта 2-х дневного матер-класса по инклюзивной хореографии от приглашенного педагога международного уровня.</a:t>
            </a:r>
            <a:endParaRPr lang="id-ID" sz="1400" dirty="0"/>
          </a:p>
        </p:txBody>
      </p:sp>
      <p:sp>
        <p:nvSpPr>
          <p:cNvPr id="35" name="Freeform 95"/>
          <p:cNvSpPr>
            <a:spLocks noEditPoints="1"/>
          </p:cNvSpPr>
          <p:nvPr/>
        </p:nvSpPr>
        <p:spPr bwMode="auto">
          <a:xfrm>
            <a:off x="6592851" y="4878986"/>
            <a:ext cx="556726" cy="504361"/>
          </a:xfrm>
          <a:custGeom>
            <a:avLst/>
            <a:gdLst>
              <a:gd name="T0" fmla="*/ 132 w 176"/>
              <a:gd name="T1" fmla="*/ 98 h 160"/>
              <a:gd name="T2" fmla="*/ 143 w 176"/>
              <a:gd name="T3" fmla="*/ 60 h 160"/>
              <a:gd name="T4" fmla="*/ 131 w 176"/>
              <a:gd name="T5" fmla="*/ 11 h 160"/>
              <a:gd name="T6" fmla="*/ 104 w 176"/>
              <a:gd name="T7" fmla="*/ 11 h 160"/>
              <a:gd name="T8" fmla="*/ 107 w 176"/>
              <a:gd name="T9" fmla="*/ 18 h 160"/>
              <a:gd name="T10" fmla="*/ 127 w 176"/>
              <a:gd name="T11" fmla="*/ 18 h 160"/>
              <a:gd name="T12" fmla="*/ 137 w 176"/>
              <a:gd name="T13" fmla="*/ 55 h 160"/>
              <a:gd name="T14" fmla="*/ 136 w 176"/>
              <a:gd name="T15" fmla="*/ 72 h 160"/>
              <a:gd name="T16" fmla="*/ 134 w 176"/>
              <a:gd name="T17" fmla="*/ 74 h 160"/>
              <a:gd name="T18" fmla="*/ 145 w 176"/>
              <a:gd name="T19" fmla="*/ 125 h 160"/>
              <a:gd name="T20" fmla="*/ 142 w 176"/>
              <a:gd name="T21" fmla="*/ 144 h 160"/>
              <a:gd name="T22" fmla="*/ 172 w 176"/>
              <a:gd name="T23" fmla="*/ 152 h 160"/>
              <a:gd name="T24" fmla="*/ 147 w 176"/>
              <a:gd name="T25" fmla="*/ 117 h 160"/>
              <a:gd name="T26" fmla="*/ 88 w 176"/>
              <a:gd name="T27" fmla="*/ 101 h 160"/>
              <a:gd name="T28" fmla="*/ 99 w 176"/>
              <a:gd name="T29" fmla="*/ 58 h 160"/>
              <a:gd name="T30" fmla="*/ 86 w 176"/>
              <a:gd name="T31" fmla="*/ 3 h 160"/>
              <a:gd name="T32" fmla="*/ 55 w 176"/>
              <a:gd name="T33" fmla="*/ 5 h 160"/>
              <a:gd name="T34" fmla="*/ 37 w 176"/>
              <a:gd name="T35" fmla="*/ 57 h 160"/>
              <a:gd name="T36" fmla="*/ 48 w 176"/>
              <a:gd name="T37" fmla="*/ 101 h 160"/>
              <a:gd name="T38" fmla="*/ 0 w 176"/>
              <a:gd name="T39" fmla="*/ 156 h 160"/>
              <a:gd name="T40" fmla="*/ 132 w 176"/>
              <a:gd name="T41" fmla="*/ 160 h 160"/>
              <a:gd name="T42" fmla="*/ 104 w 176"/>
              <a:gd name="T43" fmla="*/ 121 h 160"/>
              <a:gd name="T44" fmla="*/ 34 w 176"/>
              <a:gd name="T45" fmla="*/ 129 h 160"/>
              <a:gd name="T46" fmla="*/ 46 w 176"/>
              <a:gd name="T47" fmla="*/ 74 h 160"/>
              <a:gd name="T48" fmla="*/ 45 w 176"/>
              <a:gd name="T49" fmla="*/ 72 h 160"/>
              <a:gd name="T50" fmla="*/ 45 w 176"/>
              <a:gd name="T51" fmla="*/ 54 h 160"/>
              <a:gd name="T52" fmla="*/ 58 w 176"/>
              <a:gd name="T53" fmla="*/ 12 h 160"/>
              <a:gd name="T54" fmla="*/ 74 w 176"/>
              <a:gd name="T55" fmla="*/ 8 h 160"/>
              <a:gd name="T56" fmla="*/ 92 w 176"/>
              <a:gd name="T57" fmla="*/ 24 h 160"/>
              <a:gd name="T58" fmla="*/ 91 w 176"/>
              <a:gd name="T59" fmla="*/ 60 h 160"/>
              <a:gd name="T60" fmla="*/ 91 w 176"/>
              <a:gd name="T61" fmla="*/ 72 h 160"/>
              <a:gd name="T62" fmla="*/ 80 w 176"/>
              <a:gd name="T63" fmla="*/ 101 h 160"/>
              <a:gd name="T64" fmla="*/ 128 w 176"/>
              <a:gd name="T65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160">
                <a:moveTo>
                  <a:pt x="147" y="117"/>
                </a:moveTo>
                <a:cubicBezTo>
                  <a:pt x="147" y="117"/>
                  <a:pt x="132" y="113"/>
                  <a:pt x="132" y="98"/>
                </a:cubicBezTo>
                <a:cubicBezTo>
                  <a:pt x="132" y="85"/>
                  <a:pt x="139" y="81"/>
                  <a:pt x="142" y="77"/>
                </a:cubicBezTo>
                <a:cubicBezTo>
                  <a:pt x="142" y="77"/>
                  <a:pt x="146" y="73"/>
                  <a:pt x="143" y="60"/>
                </a:cubicBezTo>
                <a:cubicBezTo>
                  <a:pt x="149" y="53"/>
                  <a:pt x="150" y="40"/>
                  <a:pt x="144" y="27"/>
                </a:cubicBezTo>
                <a:cubicBezTo>
                  <a:pt x="140" y="18"/>
                  <a:pt x="136" y="13"/>
                  <a:pt x="131" y="11"/>
                </a:cubicBezTo>
                <a:cubicBezTo>
                  <a:pt x="127" y="9"/>
                  <a:pt x="123" y="8"/>
                  <a:pt x="119" y="8"/>
                </a:cubicBezTo>
                <a:cubicBezTo>
                  <a:pt x="113" y="8"/>
                  <a:pt x="107" y="10"/>
                  <a:pt x="104" y="11"/>
                </a:cubicBezTo>
                <a:cubicBezTo>
                  <a:pt x="105" y="13"/>
                  <a:pt x="106" y="15"/>
                  <a:pt x="107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9" y="17"/>
                  <a:pt x="114" y="16"/>
                  <a:pt x="119" y="16"/>
                </a:cubicBezTo>
                <a:cubicBezTo>
                  <a:pt x="122" y="16"/>
                  <a:pt x="125" y="17"/>
                  <a:pt x="127" y="18"/>
                </a:cubicBezTo>
                <a:cubicBezTo>
                  <a:pt x="129" y="19"/>
                  <a:pt x="133" y="22"/>
                  <a:pt x="137" y="30"/>
                </a:cubicBezTo>
                <a:cubicBezTo>
                  <a:pt x="142" y="41"/>
                  <a:pt x="140" y="51"/>
                  <a:pt x="137" y="55"/>
                </a:cubicBezTo>
                <a:cubicBezTo>
                  <a:pt x="135" y="57"/>
                  <a:pt x="135" y="60"/>
                  <a:pt x="135" y="62"/>
                </a:cubicBezTo>
                <a:cubicBezTo>
                  <a:pt x="137" y="69"/>
                  <a:pt x="136" y="71"/>
                  <a:pt x="136" y="72"/>
                </a:cubicBezTo>
                <a:cubicBezTo>
                  <a:pt x="136" y="72"/>
                  <a:pt x="135" y="72"/>
                  <a:pt x="135" y="73"/>
                </a:cubicBezTo>
                <a:cubicBezTo>
                  <a:pt x="135" y="73"/>
                  <a:pt x="134" y="74"/>
                  <a:pt x="134" y="74"/>
                </a:cubicBezTo>
                <a:cubicBezTo>
                  <a:pt x="131" y="78"/>
                  <a:pt x="124" y="85"/>
                  <a:pt x="124" y="98"/>
                </a:cubicBezTo>
                <a:cubicBezTo>
                  <a:pt x="124" y="115"/>
                  <a:pt x="137" y="123"/>
                  <a:pt x="145" y="125"/>
                </a:cubicBezTo>
                <a:cubicBezTo>
                  <a:pt x="155" y="128"/>
                  <a:pt x="166" y="133"/>
                  <a:pt x="168" y="144"/>
                </a:cubicBezTo>
                <a:cubicBezTo>
                  <a:pt x="142" y="144"/>
                  <a:pt x="142" y="144"/>
                  <a:pt x="142" y="144"/>
                </a:cubicBezTo>
                <a:cubicBezTo>
                  <a:pt x="143" y="146"/>
                  <a:pt x="144" y="149"/>
                  <a:pt x="144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76" y="152"/>
                  <a:pt x="176" y="148"/>
                  <a:pt x="176" y="148"/>
                </a:cubicBezTo>
                <a:cubicBezTo>
                  <a:pt x="176" y="127"/>
                  <a:pt x="156" y="120"/>
                  <a:pt x="147" y="117"/>
                </a:cubicBezTo>
                <a:moveTo>
                  <a:pt x="104" y="121"/>
                </a:moveTo>
                <a:cubicBezTo>
                  <a:pt x="104" y="121"/>
                  <a:pt x="88" y="117"/>
                  <a:pt x="88" y="101"/>
                </a:cubicBezTo>
                <a:cubicBezTo>
                  <a:pt x="88" y="86"/>
                  <a:pt x="95" y="81"/>
                  <a:pt x="97" y="77"/>
                </a:cubicBezTo>
                <a:cubicBezTo>
                  <a:pt x="97" y="77"/>
                  <a:pt x="102" y="73"/>
                  <a:pt x="99" y="58"/>
                </a:cubicBezTo>
                <a:cubicBezTo>
                  <a:pt x="105" y="50"/>
                  <a:pt x="106" y="36"/>
                  <a:pt x="100" y="21"/>
                </a:cubicBezTo>
                <a:cubicBezTo>
                  <a:pt x="95" y="11"/>
                  <a:pt x="92" y="6"/>
                  <a:pt x="86" y="3"/>
                </a:cubicBezTo>
                <a:cubicBezTo>
                  <a:pt x="82" y="1"/>
                  <a:pt x="78" y="0"/>
                  <a:pt x="74" y="0"/>
                </a:cubicBezTo>
                <a:cubicBezTo>
                  <a:pt x="65" y="0"/>
                  <a:pt x="58" y="3"/>
                  <a:pt x="55" y="5"/>
                </a:cubicBezTo>
                <a:cubicBezTo>
                  <a:pt x="45" y="9"/>
                  <a:pt x="39" y="12"/>
                  <a:pt x="34" y="26"/>
                </a:cubicBezTo>
                <a:cubicBezTo>
                  <a:pt x="29" y="38"/>
                  <a:pt x="35" y="51"/>
                  <a:pt x="37" y="57"/>
                </a:cubicBezTo>
                <a:cubicBezTo>
                  <a:pt x="34" y="72"/>
                  <a:pt x="39" y="77"/>
                  <a:pt x="39" y="77"/>
                </a:cubicBezTo>
                <a:cubicBezTo>
                  <a:pt x="41" y="81"/>
                  <a:pt x="48" y="86"/>
                  <a:pt x="48" y="101"/>
                </a:cubicBezTo>
                <a:cubicBezTo>
                  <a:pt x="48" y="117"/>
                  <a:pt x="32" y="121"/>
                  <a:pt x="32" y="121"/>
                </a:cubicBezTo>
                <a:cubicBezTo>
                  <a:pt x="22" y="125"/>
                  <a:pt x="0" y="132"/>
                  <a:pt x="0" y="156"/>
                </a:cubicBezTo>
                <a:cubicBezTo>
                  <a:pt x="0" y="156"/>
                  <a:pt x="0" y="160"/>
                  <a:pt x="4" y="160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6" y="160"/>
                  <a:pt x="136" y="156"/>
                  <a:pt x="136" y="156"/>
                </a:cubicBezTo>
                <a:cubicBezTo>
                  <a:pt x="136" y="132"/>
                  <a:pt x="114" y="125"/>
                  <a:pt x="104" y="121"/>
                </a:cubicBezTo>
                <a:moveTo>
                  <a:pt x="8" y="152"/>
                </a:moveTo>
                <a:cubicBezTo>
                  <a:pt x="10" y="138"/>
                  <a:pt x="22" y="133"/>
                  <a:pt x="34" y="129"/>
                </a:cubicBezTo>
                <a:cubicBezTo>
                  <a:pt x="42" y="127"/>
                  <a:pt x="56" y="118"/>
                  <a:pt x="56" y="101"/>
                </a:cubicBezTo>
                <a:cubicBezTo>
                  <a:pt x="56" y="85"/>
                  <a:pt x="50" y="78"/>
                  <a:pt x="46" y="74"/>
                </a:cubicBezTo>
                <a:cubicBezTo>
                  <a:pt x="46" y="73"/>
                  <a:pt x="46" y="73"/>
                  <a:pt x="45" y="72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2"/>
                  <a:pt x="43" y="68"/>
                  <a:pt x="45" y="59"/>
                </a:cubicBezTo>
                <a:cubicBezTo>
                  <a:pt x="46" y="58"/>
                  <a:pt x="45" y="56"/>
                  <a:pt x="45" y="54"/>
                </a:cubicBezTo>
                <a:cubicBezTo>
                  <a:pt x="43" y="50"/>
                  <a:pt x="38" y="38"/>
                  <a:pt x="41" y="30"/>
                </a:cubicBezTo>
                <a:cubicBezTo>
                  <a:pt x="46" y="18"/>
                  <a:pt x="50" y="16"/>
                  <a:pt x="58" y="12"/>
                </a:cubicBezTo>
                <a:cubicBezTo>
                  <a:pt x="58" y="12"/>
                  <a:pt x="58" y="12"/>
                  <a:pt x="59" y="12"/>
                </a:cubicBezTo>
                <a:cubicBezTo>
                  <a:pt x="61" y="10"/>
                  <a:pt x="67" y="8"/>
                  <a:pt x="74" y="8"/>
                </a:cubicBezTo>
                <a:cubicBezTo>
                  <a:pt x="77" y="8"/>
                  <a:pt x="80" y="9"/>
                  <a:pt x="83" y="10"/>
                </a:cubicBezTo>
                <a:cubicBezTo>
                  <a:pt x="85" y="12"/>
                  <a:pt x="88" y="15"/>
                  <a:pt x="92" y="24"/>
                </a:cubicBezTo>
                <a:cubicBezTo>
                  <a:pt x="98" y="37"/>
                  <a:pt x="96" y="48"/>
                  <a:pt x="92" y="53"/>
                </a:cubicBezTo>
                <a:cubicBezTo>
                  <a:pt x="91" y="55"/>
                  <a:pt x="91" y="58"/>
                  <a:pt x="91" y="60"/>
                </a:cubicBezTo>
                <a:cubicBezTo>
                  <a:pt x="93" y="68"/>
                  <a:pt x="92" y="71"/>
                  <a:pt x="91" y="72"/>
                </a:cubicBezTo>
                <a:cubicBezTo>
                  <a:pt x="91" y="72"/>
                  <a:pt x="91" y="72"/>
                  <a:pt x="91" y="72"/>
                </a:cubicBezTo>
                <a:cubicBezTo>
                  <a:pt x="90" y="73"/>
                  <a:pt x="90" y="73"/>
                  <a:pt x="90" y="74"/>
                </a:cubicBezTo>
                <a:cubicBezTo>
                  <a:pt x="86" y="78"/>
                  <a:pt x="80" y="85"/>
                  <a:pt x="80" y="101"/>
                </a:cubicBezTo>
                <a:cubicBezTo>
                  <a:pt x="80" y="118"/>
                  <a:pt x="94" y="127"/>
                  <a:pt x="102" y="129"/>
                </a:cubicBezTo>
                <a:cubicBezTo>
                  <a:pt x="113" y="133"/>
                  <a:pt x="126" y="138"/>
                  <a:pt x="128" y="152"/>
                </a:cubicBezTo>
                <a:lnTo>
                  <a:pt x="8" y="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4D7DA5-37D9-4435-9B75-751530D77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22" y="2437724"/>
            <a:ext cx="554784" cy="506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B05EC7-55DA-4DC2-BD0E-1A49B2F8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22" y="3693123"/>
            <a:ext cx="554784" cy="5060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4BCBBB-C105-469B-99DB-14E701952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080" y="5434365"/>
            <a:ext cx="2773920" cy="17375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8CE185-174F-49D1-AE7D-A0C5D452F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65366" y="380720"/>
            <a:ext cx="2438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3" grpId="0" animBg="1"/>
      <p:bldP spid="17" grpId="0" animBg="1"/>
      <p:bldP spid="36" grpId="0"/>
      <p:bldP spid="37" grpId="0"/>
      <p:bldP spid="38" grpId="0"/>
      <p:bldP spid="39" grpId="0"/>
      <p:bldP spid="40" grpId="0"/>
      <p:bldP spid="45" grpId="0"/>
      <p:bldP spid="46" grpId="0"/>
      <p:bldP spid="54" grpId="0"/>
      <p:bldP spid="55" grpId="0" animBg="1"/>
      <p:bldP spid="56" grpId="0"/>
      <p:bldP spid="57" grpId="0" animBg="1"/>
      <p:bldP spid="58" grpId="0"/>
      <p:bldP spid="59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axpoint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FFAB03"/>
      </a:accent1>
      <a:accent2>
        <a:srgbClr val="FC7F03"/>
      </a:accent2>
      <a:accent3>
        <a:srgbClr val="FC3903"/>
      </a:accent3>
      <a:accent4>
        <a:srgbClr val="D1024E"/>
      </a:accent4>
      <a:accent5>
        <a:srgbClr val="A6026C"/>
      </a:accent5>
      <a:accent6>
        <a:srgbClr val="0F6193"/>
      </a:accent6>
      <a:hlink>
        <a:srgbClr val="0563C1"/>
      </a:hlink>
      <a:folHlink>
        <a:srgbClr val="954F72"/>
      </a:folHlink>
    </a:clrScheme>
    <a:fontScheme name="Custom 23">
      <a:majorFont>
        <a:latin typeface="La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811</Words>
  <Application>Microsoft Office PowerPoint</Application>
  <PresentationFormat>Широкоэкранный</PresentationFormat>
  <Paragraphs>79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Lato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Идея создания</vt:lpstr>
      <vt:lpstr>Этапы подготовки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Интегрированный спектакль «Девочка со спичками»</vt:lpstr>
      <vt:lpstr>Пластический спектакль «Сказание о Солнце и Луне»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Ilhamsyah</dc:creator>
  <cp:lastModifiedBy>Любовь Секисова</cp:lastModifiedBy>
  <cp:revision>89</cp:revision>
  <dcterms:created xsi:type="dcterms:W3CDTF">2017-01-03T06:23:11Z</dcterms:created>
  <dcterms:modified xsi:type="dcterms:W3CDTF">2022-04-04T09:43:52Z</dcterms:modified>
</cp:coreProperties>
</file>