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5"/>
  </p:notesMasterIdLst>
  <p:sldIdLst>
    <p:sldId id="303" r:id="rId6"/>
    <p:sldId id="257" r:id="rId7"/>
    <p:sldId id="263" r:id="rId8"/>
    <p:sldId id="271" r:id="rId9"/>
    <p:sldId id="273" r:id="rId10"/>
    <p:sldId id="274" r:id="rId11"/>
    <p:sldId id="275" r:id="rId12"/>
    <p:sldId id="276" r:id="rId13"/>
    <p:sldId id="278" r:id="rId14"/>
    <p:sldId id="279" r:id="rId15"/>
    <p:sldId id="277" r:id="rId16"/>
    <p:sldId id="280" r:id="rId17"/>
    <p:sldId id="281" r:id="rId18"/>
    <p:sldId id="282" r:id="rId19"/>
    <p:sldId id="294" r:id="rId20"/>
    <p:sldId id="288" r:id="rId21"/>
    <p:sldId id="289" r:id="rId22"/>
    <p:sldId id="290" r:id="rId23"/>
    <p:sldId id="291" r:id="rId24"/>
    <p:sldId id="292" r:id="rId25"/>
    <p:sldId id="293" r:id="rId26"/>
    <p:sldId id="284" r:id="rId27"/>
    <p:sldId id="301" r:id="rId28"/>
    <p:sldId id="302" r:id="rId29"/>
    <p:sldId id="300" r:id="rId30"/>
    <p:sldId id="295" r:id="rId31"/>
    <p:sldId id="297" r:id="rId32"/>
    <p:sldId id="298" r:id="rId33"/>
    <p:sldId id="262" r:id="rId34"/>
  </p:sldIdLst>
  <p:sldSz cx="9144000" cy="6858000" type="screen4x3"/>
  <p:notesSz cx="6858000" cy="9144000"/>
  <p:custDataLst>
    <p:tags r:id="rId3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08D028-C621-415B-B801-64FAE3AC4E19}" type="doc">
      <dgm:prSet loTypeId="urn:microsoft.com/office/officeart/2005/8/layout/arrow6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B48BD9EE-770F-4FB9-988F-BC21491CB06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i="1" dirty="0" smtClean="0">
              <a:latin typeface="Franklin Gothic Medium Cond" pitchFamily="34" charset="0"/>
            </a:rPr>
            <a:t>Входящие звонки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i="1" dirty="0" smtClean="0">
              <a:latin typeface="Franklin Gothic Medium Cond" pitchFamily="34" charset="0"/>
            </a:rPr>
            <a:t>Более 2500</a:t>
          </a:r>
          <a:endParaRPr lang="ru-RU" sz="2000" i="1" dirty="0">
            <a:latin typeface="Franklin Gothic Medium Cond" pitchFamily="34" charset="0"/>
          </a:endParaRPr>
        </a:p>
      </dgm:t>
    </dgm:pt>
    <dgm:pt modelId="{AFD1ED8D-BBDF-4BC6-B0CD-F036E2C58BF8}" type="parTrans" cxnId="{976C7811-FC28-4428-AD37-F062034DAA40}">
      <dgm:prSet/>
      <dgm:spPr/>
      <dgm:t>
        <a:bodyPr/>
        <a:lstStyle/>
        <a:p>
          <a:endParaRPr lang="ru-RU"/>
        </a:p>
      </dgm:t>
    </dgm:pt>
    <dgm:pt modelId="{5056C02A-B5B6-4724-B0DE-A2B2E19A1937}" type="sibTrans" cxnId="{976C7811-FC28-4428-AD37-F062034DAA40}">
      <dgm:prSet/>
      <dgm:spPr/>
      <dgm:t>
        <a:bodyPr/>
        <a:lstStyle/>
        <a:p>
          <a:endParaRPr lang="ru-RU"/>
        </a:p>
      </dgm:t>
    </dgm:pt>
    <dgm:pt modelId="{C0CA847E-5BF9-4922-8909-FA5F505ABD5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i="1" dirty="0" smtClean="0">
              <a:latin typeface="Franklin Gothic Medium Cond" pitchFamily="34" charset="0"/>
            </a:rPr>
            <a:t>Исходящие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i="1" dirty="0" smtClean="0">
              <a:latin typeface="Franklin Gothic Medium Cond" pitchFamily="34" charset="0"/>
            </a:rPr>
            <a:t>Звонки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i="1" dirty="0" smtClean="0">
              <a:latin typeface="Franklin Gothic Medium Cond" pitchFamily="34" charset="0"/>
            </a:rPr>
            <a:t>более2000</a:t>
          </a:r>
          <a:endParaRPr lang="ru-RU" sz="2000" i="1" dirty="0">
            <a:latin typeface="Franklin Gothic Medium Cond" pitchFamily="34" charset="0"/>
          </a:endParaRPr>
        </a:p>
      </dgm:t>
    </dgm:pt>
    <dgm:pt modelId="{EE5189C1-2F3D-49EB-9825-27BA4A8082BB}" type="parTrans" cxnId="{BB920B0F-1163-4894-B4F6-FCFC85C82AA9}">
      <dgm:prSet/>
      <dgm:spPr/>
      <dgm:t>
        <a:bodyPr/>
        <a:lstStyle/>
        <a:p>
          <a:endParaRPr lang="ru-RU"/>
        </a:p>
      </dgm:t>
    </dgm:pt>
    <dgm:pt modelId="{EA2AA95B-67C5-45DE-9163-61D9F602919C}" type="sibTrans" cxnId="{BB920B0F-1163-4894-B4F6-FCFC85C82AA9}">
      <dgm:prSet/>
      <dgm:spPr/>
      <dgm:t>
        <a:bodyPr/>
        <a:lstStyle/>
        <a:p>
          <a:endParaRPr lang="ru-RU"/>
        </a:p>
      </dgm:t>
    </dgm:pt>
    <dgm:pt modelId="{94981042-0039-44BA-B265-968CA4C33975}" type="pres">
      <dgm:prSet presAssocID="{BF08D028-C621-415B-B801-64FAE3AC4E1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5FF049-1DD0-4914-A8B4-C46DD8D488A8}" type="pres">
      <dgm:prSet presAssocID="{BF08D028-C621-415B-B801-64FAE3AC4E19}" presName="ribbon" presStyleLbl="node1" presStyleIdx="0" presStyleCnt="1" custLinFactNeighborX="3" custLinFactNeighborY="49754"/>
      <dgm:spPr/>
      <dgm:t>
        <a:bodyPr/>
        <a:lstStyle/>
        <a:p>
          <a:endParaRPr lang="ru-RU"/>
        </a:p>
      </dgm:t>
    </dgm:pt>
    <dgm:pt modelId="{8E22BCC8-05DE-49EF-BA7F-D52D2B841952}" type="pres">
      <dgm:prSet presAssocID="{BF08D028-C621-415B-B801-64FAE3AC4E19}" presName="leftArrowText" presStyleLbl="node1" presStyleIdx="0" presStyleCnt="1" custLinFactNeighborX="-1007" custLinFactNeighborY="967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A4EC3-7889-484B-9FBB-E24EBDA48131}" type="pres">
      <dgm:prSet presAssocID="{BF08D028-C621-415B-B801-64FAE3AC4E19}" presName="rightArrowText" presStyleLbl="node1" presStyleIdx="0" presStyleCnt="1" custLinFactNeighborX="-8559" custLinFactNeighborY="980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47B3FD-59BD-44AC-B892-66AD5424CCD6}" type="presOf" srcId="{B48BD9EE-770F-4FB9-988F-BC21491CB061}" destId="{8E22BCC8-05DE-49EF-BA7F-D52D2B841952}" srcOrd="0" destOrd="0" presId="urn:microsoft.com/office/officeart/2005/8/layout/arrow6"/>
    <dgm:cxn modelId="{1FDBF1A5-CFEA-4747-9CE5-3352D3BC2D11}" type="presOf" srcId="{BF08D028-C621-415B-B801-64FAE3AC4E19}" destId="{94981042-0039-44BA-B265-968CA4C33975}" srcOrd="0" destOrd="0" presId="urn:microsoft.com/office/officeart/2005/8/layout/arrow6"/>
    <dgm:cxn modelId="{976C7811-FC28-4428-AD37-F062034DAA40}" srcId="{BF08D028-C621-415B-B801-64FAE3AC4E19}" destId="{B48BD9EE-770F-4FB9-988F-BC21491CB061}" srcOrd="0" destOrd="0" parTransId="{AFD1ED8D-BBDF-4BC6-B0CD-F036E2C58BF8}" sibTransId="{5056C02A-B5B6-4724-B0DE-A2B2E19A1937}"/>
    <dgm:cxn modelId="{BB920B0F-1163-4894-B4F6-FCFC85C82AA9}" srcId="{BF08D028-C621-415B-B801-64FAE3AC4E19}" destId="{C0CA847E-5BF9-4922-8909-FA5F505ABD51}" srcOrd="1" destOrd="0" parTransId="{EE5189C1-2F3D-49EB-9825-27BA4A8082BB}" sibTransId="{EA2AA95B-67C5-45DE-9163-61D9F602919C}"/>
    <dgm:cxn modelId="{4CC833B4-3D0E-4064-B2E3-578FEFFC07A3}" type="presOf" srcId="{C0CA847E-5BF9-4922-8909-FA5F505ABD51}" destId="{BD8A4EC3-7889-484B-9FBB-E24EBDA48131}" srcOrd="0" destOrd="0" presId="urn:microsoft.com/office/officeart/2005/8/layout/arrow6"/>
    <dgm:cxn modelId="{022922BA-ADB1-41B9-9DD6-895D9537FDD2}" type="presParOf" srcId="{94981042-0039-44BA-B265-968CA4C33975}" destId="{D95FF049-1DD0-4914-A8B4-C46DD8D488A8}" srcOrd="0" destOrd="0" presId="urn:microsoft.com/office/officeart/2005/8/layout/arrow6"/>
    <dgm:cxn modelId="{54522375-B295-4DA7-84E6-20DFC51F051B}" type="presParOf" srcId="{94981042-0039-44BA-B265-968CA4C33975}" destId="{8E22BCC8-05DE-49EF-BA7F-D52D2B841952}" srcOrd="1" destOrd="0" presId="urn:microsoft.com/office/officeart/2005/8/layout/arrow6"/>
    <dgm:cxn modelId="{F1ABEEEF-BD5A-48D9-8BD3-842B32C683C9}" type="presParOf" srcId="{94981042-0039-44BA-B265-968CA4C33975}" destId="{BD8A4EC3-7889-484B-9FBB-E24EBDA4813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FF049-1DD0-4914-A8B4-C46DD8D488A8}">
      <dsp:nvSpPr>
        <dsp:cNvPr id="0" name=""/>
        <dsp:cNvSpPr/>
      </dsp:nvSpPr>
      <dsp:spPr>
        <a:xfrm>
          <a:off x="0" y="2042829"/>
          <a:ext cx="4321175" cy="1728470"/>
        </a:xfrm>
        <a:prstGeom prst="leftRightRibb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2BCC8-05DE-49EF-BA7F-D52D2B841952}">
      <dsp:nvSpPr>
        <dsp:cNvPr id="0" name=""/>
        <dsp:cNvSpPr/>
      </dsp:nvSpPr>
      <dsp:spPr>
        <a:xfrm>
          <a:off x="504181" y="2304532"/>
          <a:ext cx="1425987" cy="8469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1" kern="1200" dirty="0" smtClean="0">
              <a:latin typeface="Franklin Gothic Medium Cond" pitchFamily="34" charset="0"/>
            </a:rPr>
            <a:t>Входящие звонки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1" kern="1200" dirty="0" smtClean="0">
              <a:latin typeface="Franklin Gothic Medium Cond" pitchFamily="34" charset="0"/>
            </a:rPr>
            <a:t>Более 2500</a:t>
          </a:r>
          <a:endParaRPr lang="ru-RU" sz="2000" i="1" kern="1200" dirty="0">
            <a:latin typeface="Franklin Gothic Medium Cond" pitchFamily="34" charset="0"/>
          </a:endParaRPr>
        </a:p>
      </dsp:txBody>
      <dsp:txXfrm>
        <a:off x="504181" y="2304532"/>
        <a:ext cx="1425987" cy="846950"/>
      </dsp:txXfrm>
    </dsp:sp>
    <dsp:sp modelId="{BD8A4EC3-7889-484B-9FBB-E24EBDA48131}">
      <dsp:nvSpPr>
        <dsp:cNvPr id="0" name=""/>
        <dsp:cNvSpPr/>
      </dsp:nvSpPr>
      <dsp:spPr>
        <a:xfrm>
          <a:off x="2016346" y="2592564"/>
          <a:ext cx="1685258" cy="8469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1" kern="1200" dirty="0" smtClean="0">
              <a:latin typeface="Franklin Gothic Medium Cond" pitchFamily="34" charset="0"/>
            </a:rPr>
            <a:t>Исходящие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1" kern="1200" dirty="0" smtClean="0">
              <a:latin typeface="Franklin Gothic Medium Cond" pitchFamily="34" charset="0"/>
            </a:rPr>
            <a:t>Звонки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1" kern="1200" dirty="0" smtClean="0">
              <a:latin typeface="Franklin Gothic Medium Cond" pitchFamily="34" charset="0"/>
            </a:rPr>
            <a:t>более2000</a:t>
          </a:r>
          <a:endParaRPr lang="ru-RU" sz="2000" i="1" kern="1200" dirty="0">
            <a:latin typeface="Franklin Gothic Medium Cond" pitchFamily="34" charset="0"/>
          </a:endParaRPr>
        </a:p>
      </dsp:txBody>
      <dsp:txXfrm>
        <a:off x="2016346" y="2592564"/>
        <a:ext cx="1685258" cy="846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A25CA-5A58-4F1F-B3A5-74A9115EF94E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DC45E-82C8-49FD-B4EE-7B85BF878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46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Верхний колонтитул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8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Верхний колонтитул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5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Верхний колонтитул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80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Верхний колонтитул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06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4F509-BB0D-4750-93FD-372EA4811B43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8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98935"/>
            <a:ext cx="712879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B50-B045-4BFA-B7CB-1F018DB9A5E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0786-3C0A-4188-B3EF-2EA951B8E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9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B50-B045-4BFA-B7CB-1F018DB9A5E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0786-3C0A-4188-B3EF-2EA951B8E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95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B50-B045-4BFA-B7CB-1F018DB9A5E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0786-3C0A-4188-B3EF-2EA951B8E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115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71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81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58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52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19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61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0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4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B50-B045-4BFA-B7CB-1F018DB9A5E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0786-3C0A-4188-B3EF-2EA951B8E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00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34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87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63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20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52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18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53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81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20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2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B50-B045-4BFA-B7CB-1F018DB9A5E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0786-3C0A-4188-B3EF-2EA951B8E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4969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69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32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836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63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743-BC6D-4006-8FFB-7ABBA23601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96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668-A11E-4D4E-928B-5EB8AB52C0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7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B062-E206-43AC-8D43-E43AE72740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372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B45A-F54E-41A5-9D06-BD2285A610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08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C160-F1BF-4850-97EE-254C7B42CD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0021-C840-44F4-9C74-E0E9257CE2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5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B50-B045-4BFA-B7CB-1F018DB9A5E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0786-3C0A-4188-B3EF-2EA951B8E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8413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115F-AA5A-4100-951B-DD16794F06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14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0DC1-63CD-485A-B03A-4E6B242795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69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75B6-5957-4F7C-8DDF-91EF0D891B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259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F73B-4D16-4EA7-B206-FCD6622EAC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801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FB21-6A99-4001-AE78-020A4F9FAA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691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743-BC6D-4006-8FFB-7ABBA23601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408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668-A11E-4D4E-928B-5EB8AB52C0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957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B062-E206-43AC-8D43-E43AE72740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973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B45A-F54E-41A5-9D06-BD2285A610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936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C160-F1BF-4850-97EE-254C7B42CD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7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B50-B045-4BFA-B7CB-1F018DB9A5E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0786-3C0A-4188-B3EF-2EA951B8E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782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0021-C840-44F4-9C74-E0E9257CE2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864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115F-AA5A-4100-951B-DD16794F06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123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0DC1-63CD-485A-B03A-4E6B242795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098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75B6-5957-4F7C-8DDF-91EF0D891B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84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F73B-4D16-4EA7-B206-FCD6622EAC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158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FB21-6A99-4001-AE78-020A4F9FAA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2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B50-B045-4BFA-B7CB-1F018DB9A5E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0786-3C0A-4188-B3EF-2EA951B8E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07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B50-B045-4BFA-B7CB-1F018DB9A5E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0786-3C0A-4188-B3EF-2EA951B8E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20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B50-B045-4BFA-B7CB-1F018DB9A5E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0786-3C0A-4188-B3EF-2EA951B8E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60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FB50-B045-4BFA-B7CB-1F018DB9A5E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0786-3C0A-4188-B3EF-2EA951B8E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0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0FB50-B045-4BFA-B7CB-1F018DB9A5E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F0786-3C0A-4188-B3EF-2EA951B8E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0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0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8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2B205-5D4B-4E7A-B0A7-59A49A28FD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6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2B205-5D4B-4E7A-B0A7-59A49A28FD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0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shagnavstrechu22/" TargetMode="External"/><Relationship Id="rId2" Type="http://schemas.openxmlformats.org/officeDocument/2006/relationships/hyperlink" Target="https://instagram.com/shagnavstrechu221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vk.com/public192375214" TargetMode="External"/><Relationship Id="rId4" Type="http://schemas.openxmlformats.org/officeDocument/2006/relationships/hyperlink" Target="https://ok.ru/group/5688191379053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step.alregn.ru/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vk.com/public192375214" TargetMode="External"/><Relationship Id="rId11" Type="http://schemas.openxmlformats.org/officeDocument/2006/relationships/image" Target="../media/image36.png"/><Relationship Id="rId5" Type="http://schemas.openxmlformats.org/officeDocument/2006/relationships/hyperlink" Target="https://ok.ru/group/56881913790536" TargetMode="External"/><Relationship Id="rId10" Type="http://schemas.openxmlformats.org/officeDocument/2006/relationships/image" Target="../media/image35.jpeg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98935"/>
            <a:ext cx="7488832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Работа с </a:t>
            </a:r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семьями, воспитывающими детей </a:t>
            </a:r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 </a:t>
            </a:r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инвалидностью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КГБУСО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«Краевой реабилитационный центр для детей и подростков с ограниченными возможностями «Родник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506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МЕРОПРИЯТИЯ\ШАГ НАВСТРЕЧУ\Картинки\н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449067" cy="792088"/>
          </a:xfrm>
          <a:prstGeom prst="ellipse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188137" y="22920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 ИНФОРМАЦИОННОГО ПОРТАЛА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Объект 11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14332" t="13250" r="39232" b="6234"/>
          <a:stretch/>
        </p:blipFill>
        <p:spPr bwMode="auto">
          <a:xfrm>
            <a:off x="4932040" y="2852936"/>
            <a:ext cx="4038600" cy="3938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14519" t="11869" r="17726" b="5717"/>
          <a:stretch/>
        </p:blipFill>
        <p:spPr>
          <a:xfrm>
            <a:off x="251520" y="1844824"/>
            <a:ext cx="4314941" cy="2952328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016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МЕРОПРИЯТИЯ\ШАГ НАВСТРЕЧУ\Картинки\н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449067" cy="792088"/>
          </a:xfrm>
          <a:prstGeom prst="ellipse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472608" cy="115089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ЛЕНТА УСПЕХА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970" r="1130" b="10351"/>
          <a:stretch/>
        </p:blipFill>
        <p:spPr>
          <a:xfrm>
            <a:off x="365670" y="1844824"/>
            <a:ext cx="8391701" cy="4320480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5778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3538"/>
            <a:ext cx="761804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ДЛЯ РОДИТЕЛЕЙ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D:\Документы\МЕРОПРИЯТИЯ\ШАГ НАВСТРЕЧУ\Картинки\н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20787"/>
            <a:ext cx="1449067" cy="792088"/>
          </a:xfrm>
          <a:prstGeom prst="ellipse">
            <a:avLst/>
          </a:prstGeom>
          <a:noFill/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3"/>
          <a:srcRect l="15193" t="10192" r="16873" b="12350"/>
          <a:stretch/>
        </p:blipFill>
        <p:spPr bwMode="auto">
          <a:xfrm>
            <a:off x="971600" y="1916832"/>
            <a:ext cx="7056825" cy="4525963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99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3"/>
            <a:ext cx="9108504" cy="6797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11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3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ИНФОРМАЦИОННЫЙ ПОРТАЛ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54"/>
          <p:cNvSpPr>
            <a:spLocks noChangeArrowheads="1"/>
          </p:cNvSpPr>
          <p:nvPr/>
        </p:nvSpPr>
        <p:spPr bwMode="gray">
          <a:xfrm rot="3419336">
            <a:off x="2088916" y="4447608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257"/>
          <p:cNvSpPr>
            <a:spLocks noChangeArrowheads="1"/>
          </p:cNvSpPr>
          <p:nvPr/>
        </p:nvSpPr>
        <p:spPr bwMode="gray">
          <a:xfrm rot="3419336">
            <a:off x="2088915" y="192729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ext Box 258"/>
          <p:cNvSpPr txBox="1">
            <a:spLocks noChangeArrowheads="1"/>
          </p:cNvSpPr>
          <p:nvPr/>
        </p:nvSpPr>
        <p:spPr bwMode="gray">
          <a:xfrm>
            <a:off x="3131840" y="1917600"/>
            <a:ext cx="328006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002060"/>
                </a:solidFill>
                <a:latin typeface="Arial" charset="0"/>
              </a:rPr>
              <a:t>40000</a:t>
            </a: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ПОСЕЩЕНИЙ</a:t>
            </a:r>
            <a:endParaRPr lang="en-US" sz="2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3" name="Rectangle 261"/>
          <p:cNvSpPr>
            <a:spLocks noChangeArrowheads="1"/>
          </p:cNvSpPr>
          <p:nvPr/>
        </p:nvSpPr>
        <p:spPr bwMode="gray">
          <a:xfrm rot="3419336">
            <a:off x="2088917" y="272216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Rectangle 264"/>
          <p:cNvSpPr>
            <a:spLocks noChangeArrowheads="1"/>
          </p:cNvSpPr>
          <p:nvPr/>
        </p:nvSpPr>
        <p:spPr bwMode="gray">
          <a:xfrm rot="3419336">
            <a:off x="2088917" y="355455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50" name="Picture 3" descr="D:\Документы\МЕРОПРИЯТИЯ\ШАГ НАВСТРЕЧУ\Картинки\н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9066" y="373034"/>
            <a:ext cx="1449067" cy="792088"/>
          </a:xfrm>
          <a:prstGeom prst="ellipse">
            <a:avLst/>
          </a:prstGeom>
          <a:noFill/>
        </p:spPr>
      </p:pic>
      <p:sp>
        <p:nvSpPr>
          <p:cNvPr id="49" name="Text Box 258"/>
          <p:cNvSpPr txBox="1">
            <a:spLocks noChangeArrowheads="1"/>
          </p:cNvSpPr>
          <p:nvPr/>
        </p:nvSpPr>
        <p:spPr bwMode="gray">
          <a:xfrm>
            <a:off x="3217600" y="2667868"/>
            <a:ext cx="321107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002060"/>
                </a:solidFill>
                <a:latin typeface="Arial" charset="0"/>
              </a:rPr>
              <a:t>822 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ПОЛЬЗОВАТЕЛЯ</a:t>
            </a:r>
            <a:endParaRPr lang="en-US" sz="2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1" name="Text Box 258"/>
          <p:cNvSpPr txBox="1">
            <a:spLocks noChangeArrowheads="1"/>
          </p:cNvSpPr>
          <p:nvPr/>
        </p:nvSpPr>
        <p:spPr bwMode="gray">
          <a:xfrm>
            <a:off x="3131840" y="3472049"/>
            <a:ext cx="250542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002060"/>
                </a:solidFill>
                <a:latin typeface="Arial" charset="0"/>
              </a:rPr>
              <a:t>763 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РОДИТЕЛЯ</a:t>
            </a:r>
            <a:endParaRPr lang="en-US" sz="2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2" name="Text Box 258"/>
          <p:cNvSpPr txBox="1">
            <a:spLocks noChangeArrowheads="1"/>
          </p:cNvSpPr>
          <p:nvPr/>
        </p:nvSpPr>
        <p:spPr bwMode="gray">
          <a:xfrm>
            <a:off x="3131840" y="4365104"/>
            <a:ext cx="319452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002060"/>
                </a:solidFill>
                <a:latin typeface="Arial" charset="0"/>
              </a:rPr>
              <a:t>1500 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ПРОСМОТРОВ</a:t>
            </a:r>
            <a:endParaRPr lang="en-US" sz="20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МЕРОПРИЯТИЯ\ШАГ НАВСТРЕЧУ\Картинки\н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449067" cy="792088"/>
          </a:xfrm>
          <a:prstGeom prst="ellipse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– СЕРВИС  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ctr" defTabSz="5143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i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онлайн-сервиса необходимо для взаимодействия между родителями, воспитывающими детей с ограниченными возможностями, и подготовленными, обученными в рамках реализации практики, добровольцами. </a:t>
            </a:r>
          </a:p>
          <a:p>
            <a:pPr marL="0" lvl="0" indent="0" algn="ctr" defTabSz="5143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i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воспользоваться онлайн-сервисом, </a:t>
            </a:r>
          </a:p>
          <a:p>
            <a:pPr marL="0" lvl="0" indent="0" algn="ctr" defTabSz="5143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i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скачать данное приложение через </a:t>
            </a:r>
            <a:r>
              <a:rPr lang="ru-RU" sz="1800" b="1" i="1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PlayMarket</a:t>
            </a:r>
            <a:r>
              <a:rPr lang="ru-RU" sz="1800" b="1" i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ctr" defTabSz="5143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i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зарегистрироваться в нём. Родители, которым нужна помощь в сопровождении или в присмотре за ребенком, на сервисе заполняют форму, а помощникам-добровольцам приходит </a:t>
            </a:r>
            <a:r>
              <a:rPr lang="ru-RU" sz="1800" b="1" i="1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push</a:t>
            </a:r>
            <a:r>
              <a:rPr lang="ru-RU" sz="1800" b="1" i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-уведомления о том, что семья нуждается в том или ином виде помощи, на которое они могут «откликнуться». Данная функция работает и в обратном порядке: доброволец может заполнить форму с информацией, что готов помочь, указав, где, когда, чем, а семья может «откликнуться».  При этом на сервисе можно провести фильтрацию сообщений по дате, времени, месту и виду необходимой помощи. </a:t>
            </a:r>
          </a:p>
        </p:txBody>
      </p:sp>
    </p:spTree>
    <p:extLst>
      <p:ext uri="{BB962C8B-B14F-4D97-AF65-F5344CB8AC3E}">
        <p14:creationId xmlns:p14="http://schemas.microsoft.com/office/powerpoint/2010/main" val="22412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7544" y="33141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УСТАНОВКЕ </a:t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ОНЛАЙН-СЕРВИСА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ШАГНАВСТРЕЧУ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D:\Документы\МЕРОПРИЯТИЯ\ШАГ НАВСТРЕЧУ\Скриншоты онлайн-сервис\9.jpg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700213"/>
            <a:ext cx="2232025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-9501" y="5359767"/>
            <a:ext cx="3186113" cy="136683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ШАГ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приложении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набрать #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шагнавстречу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 descr="D:\Документы\МЕРОПРИЯТИЯ\ШАГ НАВСТРЕЧУ\Скриншоты онлайн-сервис\8.jpg"/>
          <p:cNvPicPr>
            <a:picLocks noGrp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1469" y="1700212"/>
            <a:ext cx="2225675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3"/>
          <p:cNvSpPr>
            <a:spLocks noGrp="1"/>
          </p:cNvSpPr>
          <p:nvPr>
            <p:ph type="body" idx="4294967295"/>
          </p:nvPr>
        </p:nvSpPr>
        <p:spPr>
          <a:xfrm>
            <a:off x="6097290" y="5359767"/>
            <a:ext cx="2974032" cy="136683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ШАГ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списка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#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шагнавстречу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D:\Документы\МЕРОПРИЯТИЯ\ШАГ НАВСТРЕЧУ\Картинки\но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5194" y="88740"/>
            <a:ext cx="1449067" cy="792088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7951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3791" y="260648"/>
            <a:ext cx="8229600" cy="1143000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УСТАНОВКЕ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ОНЛАЙН-СЕРВИСА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ШАГНАВСТРЕЧУ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Объект 7" descr="D:\Документы\МЕРОПРИЯТИЯ\ШАГ НАВСТРЕЧУ\Скриншоты онлайн-сервис\7.jpg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2479" y="1700212"/>
            <a:ext cx="22574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5589240"/>
            <a:ext cx="3186113" cy="107315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ШАГ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#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шагнавстречу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3"/>
          <p:cNvSpPr>
            <a:spLocks noGrp="1"/>
          </p:cNvSpPr>
          <p:nvPr>
            <p:ph type="body" idx="4294967295"/>
          </p:nvPr>
        </p:nvSpPr>
        <p:spPr>
          <a:xfrm>
            <a:off x="5883535" y="5589240"/>
            <a:ext cx="2989584" cy="107315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ШАГ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опцию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регистрацией»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 descr="D:\Документы\МЕРОПРИЯТИЯ\ШАГ НАВСТРЕЧУ\Скриншоты онлайн-сервис\6.jpg"/>
          <p:cNvPicPr>
            <a:picLocks noGrp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698168"/>
            <a:ext cx="23002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Документы\МЕРОПРИЯТИЯ\ШАГ НАВСТРЕЧУ\Картинки\но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5194" y="88740"/>
            <a:ext cx="1449067" cy="792088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1400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67155"/>
            <a:ext cx="8229600" cy="1143000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УСТАНОВКЕ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ОНЛАЙН-СЕРВИСА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ШАГНАВСТРЕЧУ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Объект 10" descr="D:\Документы\МЕРОПРИЯТИЯ\ШАГ НАВСТРЕЧУ\Скриншоты онлайн-сервис\5.jpg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2287" y="1417638"/>
            <a:ext cx="2232025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72379" y="5517232"/>
            <a:ext cx="3131840" cy="8255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ШАГ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 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логин» 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«пароль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зарегистрироваться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idx="4294967295"/>
          </p:nvPr>
        </p:nvSpPr>
        <p:spPr>
          <a:xfrm>
            <a:off x="6031731" y="5517232"/>
            <a:ext cx="3032125" cy="79375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ШАГ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пользователя «родитель» или «волонтер»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 descr="D:\Документы\МЕРОПРИЯТИЯ\ШАГ НАВСТРЕЧУ\Скриншоты онлайн-сервис\4.jpg"/>
          <p:cNvPicPr>
            <a:picLocks noGrp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8443" y="1417638"/>
            <a:ext cx="229870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Документы\МЕРОПРИЯТИЯ\ШАГ НАВСТРЕЧУ\Картинки\но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5194" y="88740"/>
            <a:ext cx="1449067" cy="792088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0629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УСТАНОВКЕ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ОНЛАЙН-СЕРВИСА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ШАГНАВСТРЕЧУ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Объект 10" descr="D:\Документы\МЕРОПРИЯТИЯ\ШАГ НАВСТРЕЧУ\Скриншоты онлайн-сервис\3.jpg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391523"/>
            <a:ext cx="228917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2746475" y="5373216"/>
            <a:ext cx="3671738" cy="9366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ШАГ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поля,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«Регистрация»</a:t>
            </a:r>
          </a:p>
        </p:txBody>
      </p:sp>
      <p:pic>
        <p:nvPicPr>
          <p:cNvPr id="12" name="Объект 11" descr="D:\Документы\МЕРОПРИЯТИЯ\ШАГ НАВСТРЕЧУ\Скриншоты онлайн-сервис\2.jpg"/>
          <p:cNvPicPr>
            <a:picLocks noGrp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8444" y="1391523"/>
            <a:ext cx="2298700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Документы\МЕРОПРИЯТИЯ\ШАГ НАВСТРЕЧУ\Картинки\но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5194" y="88740"/>
            <a:ext cx="1449067" cy="792088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96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ПИЛОТНЫЕ РАЙОНЫ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54"/>
          <p:cNvSpPr>
            <a:spLocks noChangeArrowheads="1"/>
          </p:cNvSpPr>
          <p:nvPr/>
        </p:nvSpPr>
        <p:spPr bwMode="gray">
          <a:xfrm rot="3419336">
            <a:off x="492906" y="4323905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" name="Text Box 255"/>
          <p:cNvSpPr txBox="1">
            <a:spLocks noChangeArrowheads="1"/>
          </p:cNvSpPr>
          <p:nvPr/>
        </p:nvSpPr>
        <p:spPr bwMode="gray">
          <a:xfrm>
            <a:off x="580130" y="436359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9" name="Rectangle 257"/>
          <p:cNvSpPr>
            <a:spLocks noChangeArrowheads="1"/>
          </p:cNvSpPr>
          <p:nvPr/>
        </p:nvSpPr>
        <p:spPr bwMode="gray">
          <a:xfrm rot="3419336">
            <a:off x="403644" y="186066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" name="Text Box 258"/>
          <p:cNvSpPr txBox="1">
            <a:spLocks noChangeArrowheads="1"/>
          </p:cNvSpPr>
          <p:nvPr/>
        </p:nvSpPr>
        <p:spPr bwMode="gray">
          <a:xfrm>
            <a:off x="1155033" y="1894692"/>
            <a:ext cx="110959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002060"/>
                </a:solidFill>
                <a:latin typeface="Arial" charset="0"/>
              </a:rPr>
              <a:t>Бийск</a:t>
            </a:r>
            <a:endParaRPr lang="en-US" sz="2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1" name="Text Box 259"/>
          <p:cNvSpPr txBox="1">
            <a:spLocks noChangeArrowheads="1"/>
          </p:cNvSpPr>
          <p:nvPr/>
        </p:nvSpPr>
        <p:spPr bwMode="gray">
          <a:xfrm>
            <a:off x="457200" y="189241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3" name="Rectangle 261"/>
          <p:cNvSpPr>
            <a:spLocks noChangeArrowheads="1"/>
          </p:cNvSpPr>
          <p:nvPr/>
        </p:nvSpPr>
        <p:spPr bwMode="gray">
          <a:xfrm rot="3419336">
            <a:off x="420258" y="270839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4" name="Text Box 262"/>
          <p:cNvSpPr txBox="1">
            <a:spLocks noChangeArrowheads="1"/>
          </p:cNvSpPr>
          <p:nvPr/>
        </p:nvSpPr>
        <p:spPr bwMode="gray">
          <a:xfrm>
            <a:off x="543038" y="274014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6" name="Rectangle 264"/>
          <p:cNvSpPr>
            <a:spLocks noChangeArrowheads="1"/>
          </p:cNvSpPr>
          <p:nvPr/>
        </p:nvSpPr>
        <p:spPr bwMode="gray">
          <a:xfrm rot="3419336">
            <a:off x="442419" y="3505124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7" name="Text Box 265"/>
          <p:cNvSpPr txBox="1">
            <a:spLocks noChangeArrowheads="1"/>
          </p:cNvSpPr>
          <p:nvPr/>
        </p:nvSpPr>
        <p:spPr bwMode="gray">
          <a:xfrm>
            <a:off x="543038" y="353090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9" name="Rectangle 267"/>
          <p:cNvSpPr>
            <a:spLocks noChangeArrowheads="1"/>
          </p:cNvSpPr>
          <p:nvPr/>
        </p:nvSpPr>
        <p:spPr bwMode="ltGray">
          <a:xfrm rot="3419336">
            <a:off x="557951" y="515200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" name="Text Box 268"/>
          <p:cNvSpPr txBox="1">
            <a:spLocks noChangeArrowheads="1"/>
          </p:cNvSpPr>
          <p:nvPr/>
        </p:nvSpPr>
        <p:spPr bwMode="gray">
          <a:xfrm>
            <a:off x="723831" y="518201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1" name="Text Box 269"/>
          <p:cNvSpPr txBox="1">
            <a:spLocks noChangeArrowheads="1"/>
          </p:cNvSpPr>
          <p:nvPr/>
        </p:nvSpPr>
        <p:spPr bwMode="gray">
          <a:xfrm>
            <a:off x="1129035" y="2730240"/>
            <a:ext cx="148547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latin typeface="Arial" charset="0"/>
              </a:rPr>
              <a:t>Барнаул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22" name="Text Box 270"/>
          <p:cNvSpPr txBox="1">
            <a:spLocks noChangeArrowheads="1"/>
          </p:cNvSpPr>
          <p:nvPr/>
        </p:nvSpPr>
        <p:spPr bwMode="gray">
          <a:xfrm>
            <a:off x="1172314" y="3557804"/>
            <a:ext cx="18421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latin typeface="Arial" charset="0"/>
              </a:rPr>
              <a:t>Славгород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23" name="Text Box 271"/>
          <p:cNvSpPr txBox="1">
            <a:spLocks noChangeArrowheads="1"/>
          </p:cNvSpPr>
          <p:nvPr/>
        </p:nvSpPr>
        <p:spPr bwMode="gray">
          <a:xfrm>
            <a:off x="1169317" y="4350756"/>
            <a:ext cx="217155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latin typeface="Arial" charset="0"/>
              </a:rPr>
              <a:t>Новоалтайск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24" name="Text Box 272"/>
          <p:cNvSpPr txBox="1">
            <a:spLocks noChangeArrowheads="1"/>
          </p:cNvSpPr>
          <p:nvPr/>
        </p:nvSpPr>
        <p:spPr bwMode="gray">
          <a:xfrm>
            <a:off x="1259632" y="5179400"/>
            <a:ext cx="306583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latin typeface="Arial" charset="0"/>
              </a:rPr>
              <a:t>Камень – на – Оби 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29" name="Rectangle 257"/>
          <p:cNvSpPr>
            <a:spLocks noChangeArrowheads="1"/>
          </p:cNvSpPr>
          <p:nvPr/>
        </p:nvSpPr>
        <p:spPr bwMode="gray">
          <a:xfrm rot="3419336">
            <a:off x="4689428" y="186066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1" name="Rectangle 257"/>
          <p:cNvSpPr>
            <a:spLocks noChangeArrowheads="1"/>
          </p:cNvSpPr>
          <p:nvPr/>
        </p:nvSpPr>
        <p:spPr bwMode="gray">
          <a:xfrm rot="3419336">
            <a:off x="4753211" y="269531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59"/>
          <p:cNvSpPr txBox="1">
            <a:spLocks noChangeArrowheads="1"/>
          </p:cNvSpPr>
          <p:nvPr/>
        </p:nvSpPr>
        <p:spPr bwMode="gray">
          <a:xfrm>
            <a:off x="4751045" y="1899157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" name="Text Box 259"/>
          <p:cNvSpPr txBox="1">
            <a:spLocks noChangeArrowheads="1"/>
          </p:cNvSpPr>
          <p:nvPr/>
        </p:nvSpPr>
        <p:spPr bwMode="gray">
          <a:xfrm>
            <a:off x="4814829" y="2737914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7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" name="Text Box 258"/>
          <p:cNvSpPr txBox="1">
            <a:spLocks noChangeArrowheads="1"/>
          </p:cNvSpPr>
          <p:nvPr/>
        </p:nvSpPr>
        <p:spPr bwMode="gray">
          <a:xfrm>
            <a:off x="5508104" y="1928267"/>
            <a:ext cx="317869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err="1" smtClean="0">
                <a:latin typeface="Arial" charset="0"/>
              </a:rPr>
              <a:t>Быстроистокский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36" name="Text Box 258"/>
          <p:cNvSpPr txBox="1">
            <a:spLocks noChangeArrowheads="1"/>
          </p:cNvSpPr>
          <p:nvPr/>
        </p:nvSpPr>
        <p:spPr bwMode="gray">
          <a:xfrm>
            <a:off x="5580112" y="2730240"/>
            <a:ext cx="317869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latin typeface="Arial" charset="0"/>
              </a:rPr>
              <a:t>Красногорский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37" name="Rectangle 264"/>
          <p:cNvSpPr>
            <a:spLocks noChangeArrowheads="1"/>
          </p:cNvSpPr>
          <p:nvPr/>
        </p:nvSpPr>
        <p:spPr bwMode="gray">
          <a:xfrm rot="3419336">
            <a:off x="4753211" y="3499156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70"/>
          <p:cNvSpPr txBox="1">
            <a:spLocks noChangeArrowheads="1"/>
          </p:cNvSpPr>
          <p:nvPr/>
        </p:nvSpPr>
        <p:spPr bwMode="gray">
          <a:xfrm>
            <a:off x="5580112" y="3538757"/>
            <a:ext cx="302433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err="1" smtClean="0">
                <a:latin typeface="Arial" charset="0"/>
              </a:rPr>
              <a:t>Бурлинский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40" name="Text Box 265"/>
          <p:cNvSpPr txBox="1">
            <a:spLocks noChangeArrowheads="1"/>
          </p:cNvSpPr>
          <p:nvPr/>
        </p:nvSpPr>
        <p:spPr bwMode="gray">
          <a:xfrm>
            <a:off x="4864971" y="3504718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8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" name="Rectangle 254"/>
          <p:cNvSpPr>
            <a:spLocks noChangeArrowheads="1"/>
          </p:cNvSpPr>
          <p:nvPr/>
        </p:nvSpPr>
        <p:spPr bwMode="gray">
          <a:xfrm rot="3419336">
            <a:off x="4803352" y="4321237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3" name="Text Box 255"/>
          <p:cNvSpPr txBox="1">
            <a:spLocks noChangeArrowheads="1"/>
          </p:cNvSpPr>
          <p:nvPr/>
        </p:nvSpPr>
        <p:spPr bwMode="gray">
          <a:xfrm>
            <a:off x="4863425" y="4347745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9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4" name="Text Box 271"/>
          <p:cNvSpPr txBox="1">
            <a:spLocks noChangeArrowheads="1"/>
          </p:cNvSpPr>
          <p:nvPr/>
        </p:nvSpPr>
        <p:spPr bwMode="gray">
          <a:xfrm>
            <a:off x="5580112" y="4347745"/>
            <a:ext cx="216674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err="1" smtClean="0">
                <a:latin typeface="Arial" charset="0"/>
              </a:rPr>
              <a:t>Косихинский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45" name="Text Box 272"/>
          <p:cNvSpPr txBox="1">
            <a:spLocks noChangeArrowheads="1"/>
          </p:cNvSpPr>
          <p:nvPr/>
        </p:nvSpPr>
        <p:spPr bwMode="gray">
          <a:xfrm>
            <a:off x="5593288" y="5246862"/>
            <a:ext cx="171906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err="1" smtClean="0">
                <a:latin typeface="Arial" charset="0"/>
              </a:rPr>
              <a:t>Баевский</a:t>
            </a:r>
            <a:r>
              <a:rPr lang="ru-RU" sz="2400" dirty="0" smtClean="0">
                <a:latin typeface="Arial" charset="0"/>
              </a:rPr>
              <a:t> </a:t>
            </a:r>
            <a:endParaRPr lang="en-US" sz="2400" dirty="0">
              <a:latin typeface="Arial" charset="0"/>
            </a:endParaRPr>
          </a:p>
        </p:txBody>
      </p:sp>
      <p:sp>
        <p:nvSpPr>
          <p:cNvPr id="46" name="Rectangle 267"/>
          <p:cNvSpPr>
            <a:spLocks noChangeArrowheads="1"/>
          </p:cNvSpPr>
          <p:nvPr/>
        </p:nvSpPr>
        <p:spPr bwMode="ltGray">
          <a:xfrm rot="3419336">
            <a:off x="4860249" y="5143317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8"/>
          <p:cNvSpPr txBox="1">
            <a:spLocks noChangeArrowheads="1"/>
          </p:cNvSpPr>
          <p:nvPr/>
        </p:nvSpPr>
        <p:spPr bwMode="gray">
          <a:xfrm>
            <a:off x="4895455" y="5167794"/>
            <a:ext cx="52770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0" name="Picture 3" descr="D:\Документы\МЕРОПРИЯТИЯ\ШАГ НАВСТРЕЧУ\Картинки\н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9066" y="373034"/>
            <a:ext cx="1449067" cy="792088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39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135880" y="5664200"/>
            <a:ext cx="3546475" cy="10080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ШАГ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доступны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idx="4294967295"/>
          </p:nvPr>
        </p:nvSpPr>
        <p:spPr>
          <a:xfrm>
            <a:off x="5331129" y="5635625"/>
            <a:ext cx="3862709" cy="100806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ШАГ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«онлайн-сервис» можно увидеть предложения от волонтеров,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оставить собственную заявку</a:t>
            </a:r>
          </a:p>
        </p:txBody>
      </p:sp>
      <p:pic>
        <p:nvPicPr>
          <p:cNvPr id="8" name="Объект 7" descr="D:\Документы\МЕРОПРИЯТИЯ\ШАГ НАВСТРЕЧУ\Скриншоты онлайн-сервис\10.jpg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8522" y="1423987"/>
            <a:ext cx="244792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218281"/>
            <a:ext cx="7886700" cy="1325563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УСТАНОВКЕ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ОНЛАЙН-СЕРВИСА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ШАГНАВСТРЕЧУ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Объект 12" descr="D:\Документы\МЕРОПРИЯТИЯ\ШАГ НАВСТРЕЧУ\Скриншоты онлайн-сервис\1.jpg"/>
          <p:cNvPicPr>
            <a:picLocks noGrp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83568" y="1423987"/>
            <a:ext cx="24511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Документы\МЕРОПРИЯТИЯ\ШАГ НАВСТРЕЧУ\Картинки\но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5194" y="88740"/>
            <a:ext cx="1449067" cy="792088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8595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МЕРОПРИЯТИЯ\ШАГ НАВСТРЕЧУ\Картинки\н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449067" cy="792088"/>
          </a:xfrm>
          <a:prstGeom prst="ellipse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188137" y="2292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– СЕРВИС  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39"/>
            <a:ext cx="2088906" cy="4525963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55776" y="198884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endParaRPr lang="ru-RU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763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ДОБРОВОЛЬЦА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726" y="1997263"/>
            <a:ext cx="2085018" cy="451753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870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Инстаграм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https://instagram.com/shagnavstrechu2211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https://www.instagram.com/shagnavstrechu22/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Одноклассники  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https://ok.ru/group/56881913790536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https://vk.com/public192375214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ru-RU" sz="44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3" descr="D:\Документы\МЕРОПРИЯТИЯ\ШАГ НАВСТРЕЧУ\Картинки\ног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320787"/>
            <a:ext cx="1449067" cy="792088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44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91" y="25390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 И ДОБРОВОЛЬЦЫ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ru-RU" sz="44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ru-RU" sz="44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ru-RU" sz="44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D:\Документы\МЕРОПРИЯТИЯ\ШАГ НАВСТРЕЧУ\Картинки\н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20787"/>
            <a:ext cx="1449067" cy="792088"/>
          </a:xfrm>
          <a:prstGeom prst="ellipse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" y="1661420"/>
            <a:ext cx="4800600" cy="3200400"/>
          </a:xfrm>
          <a:prstGeom prst="rect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1026" name="Picture 2" descr="IMG_91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239" y="3784129"/>
            <a:ext cx="3981023" cy="2980928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88024" y="206801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300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ДОБРОВОЛЬЦЕВ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013176"/>
            <a:ext cx="490990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РОДИТЕЛЬСКИХ СООБЩЕСТВ</a:t>
            </a:r>
          </a:p>
          <a:p>
            <a:pPr algn="ctr">
              <a:spcAft>
                <a:spcPts val="120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ДОБРОВОЛЬЧЕСКИХ ОБЪЕДИНЕНИЙ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</a:t>
            </a:r>
            <a:b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КРАТКОВРЕМЕННОГО ПРЕБЫВАНИЯ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</a:t>
            </a:r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170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ДЕТЕЙ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  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D:\Документы\МЕРОПРИЯТИЯ\ШАГ НАВСТРЕЧУ\Картинки\н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20787"/>
            <a:ext cx="1449067" cy="792088"/>
          </a:xfrm>
          <a:prstGeom prst="ellipse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793" y="3356992"/>
            <a:ext cx="4114389" cy="3445509"/>
          </a:xfrm>
          <a:prstGeom prst="rect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700808"/>
            <a:ext cx="3979333" cy="2984500"/>
          </a:xfrm>
          <a:prstGeom prst="rect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043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09739"/>
            <a:ext cx="8352928" cy="251134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Мероприятия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по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организации работы с семьями, воспитывающими детей с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инвалидностью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0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Информирование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родителей (законных представителей), воспитывающих детей с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инвалидностью,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обеспечивающее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их ориентацию в комплексе региональных возможностей (услуги, организации, социальные сервисы, другое)</a:t>
            </a:r>
            <a:endParaRPr lang="ru-RU" sz="1800" dirty="0">
              <a:solidFill>
                <a:schemeClr val="accent5">
                  <a:lumMod val="75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1.Создание реестра организаций разной ведомственной принадлежности (здравоохранение, образование, социальная защита, СО НКО) с указанием перечня услуг, которые они оказывают в каждом районе.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 о деятельности диспетчерской службы на базе КГБУСО «Краевой реабилитационный центр для детей и подростков с ограниченными возможностями «Родник», обеспечение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 доступной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информацией о ресурсах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социального обслуживания, образования и здравоохранения.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данных семей, воспитывающих детей с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инвалидностью в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автоматизированную базу. 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28650" y="404664"/>
            <a:ext cx="7886700" cy="1325563"/>
          </a:xfrm>
        </p:spPr>
        <p:txBody>
          <a:bodyPr>
            <a:normAutofit fontScale="90000"/>
          </a:bodyPr>
          <a:lstStyle/>
          <a:p>
            <a:pPr lvl="0" algn="ctr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Организация работы с семьями по использованию информационных ресурсов</a:t>
            </a:r>
            <a:endParaRPr lang="ru-RU" sz="2800" dirty="0">
              <a:solidFill>
                <a:schemeClr val="accent5">
                  <a:lumMod val="75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Регистрация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 на информационном портале «#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шагнавстречу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с функцией «навигатор услуг» для семей, воспитывающих детей с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инвалидностью.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step.alregn.ru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Помощь в установке мобильного приложения «#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шагнавстречу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для семей, воспитывающих детей с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инвалидностью.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Помощь в установке онлайн-сервиса «#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шагнавстречу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регистрация родителей и добровольцев.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Подготовка информационно-методических материалов для родителей, воспитывающих детей с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инвалидностью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размещения на информационном портале, и в социальных сетях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23424" y="332656"/>
            <a:ext cx="7886700" cy="1325563"/>
          </a:xfrm>
        </p:spPr>
        <p:txBody>
          <a:bodyPr>
            <a:noAutofit/>
          </a:bodyPr>
          <a:lstStyle/>
          <a:p>
            <a:pPr lvl="0" algn="ctr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Создание условий для активизации потенциала семей, воспитывающих детей с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инвалидностью,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и расширения их участия в общественной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жизни</a:t>
            </a:r>
            <a:endParaRPr lang="ru-RU" sz="2400" dirty="0">
              <a:solidFill>
                <a:schemeClr val="accent5">
                  <a:lumMod val="75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деятельность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родительских групп, в том числе в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 деятельность групп кратковременного пребывания для детей с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инвалидностью.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Привлечение добровольцев к организации мероприятий с семьями.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Проведение социально-значимых мероприятий с участием семей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воспитывающих детей с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инвалидностью.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4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08" y="-29109"/>
            <a:ext cx="8275368" cy="5170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83359"/>
            <a:ext cx="2483768" cy="1874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99992" y="5481157"/>
            <a:ext cx="4788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DA2BF">
                    <a:lumMod val="75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anose="020B0A04020102020204" pitchFamily="34" charset="0"/>
              </a:rPr>
              <a:t>Одноклассники   </a:t>
            </a:r>
            <a:r>
              <a:rPr lang="en-US" sz="16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hlinkClick r:id="rId5"/>
              </a:rPr>
              <a:t>https://ok.ru/group/56881913790536</a:t>
            </a:r>
            <a:endParaRPr lang="ru-RU" sz="1600" b="1" dirty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r>
              <a:rPr lang="ru-RU" sz="1600" b="1" dirty="0" err="1">
                <a:solidFill>
                  <a:srgbClr val="2DA2BF">
                    <a:lumMod val="75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anose="020B0A04020102020204" pitchFamily="34" charset="0"/>
              </a:rPr>
              <a:t>Вконтакте</a:t>
            </a:r>
            <a:r>
              <a:rPr lang="ru-RU" sz="1600" b="1" dirty="0">
                <a:solidFill>
                  <a:srgbClr val="2DA2BF">
                    <a:lumMod val="75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1600" b="1" dirty="0" smtClean="0">
              <a:solidFill>
                <a:srgbClr val="2DA2BF">
                  <a:lumMod val="75000"/>
                </a:srgb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16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hlinkClick r:id="rId6"/>
              </a:rPr>
              <a:t>https</a:t>
            </a:r>
            <a:r>
              <a:rPr lang="en-US" sz="16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hlinkClick r:id="rId6"/>
              </a:rPr>
              <a:t>://vk.com/public192375214</a:t>
            </a:r>
            <a:r>
              <a:rPr lang="ru-RU" sz="16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946899" y="4560353"/>
            <a:ext cx="8229600" cy="580926"/>
          </a:xfrm>
        </p:spPr>
        <p:txBody>
          <a:bodyPr>
            <a:normAutofit fontScale="90000"/>
          </a:bodyPr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31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endParaRPr lang="ru-RU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52" y="5292029"/>
            <a:ext cx="1257300" cy="1257300"/>
          </a:xfrm>
          <a:prstGeom prst="rect">
            <a:avLst/>
          </a:prstGeom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-16319" y="3444553"/>
            <a:ext cx="2973016" cy="2056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5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нформационный портал</a:t>
            </a:r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5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обильное приложение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ru-RU" sz="25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500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</a:t>
            </a:r>
            <a:r>
              <a:rPr lang="en-US" sz="25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://step.alregn.ru</a:t>
            </a:r>
            <a:r>
              <a:rPr lang="en-US" sz="2500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</a:t>
            </a:r>
            <a:endParaRPr lang="ru-RU" sz="2500" dirty="0" smtClean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5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онлайн-сервис (для использования необходимо скачать приложение</a:t>
            </a:r>
            <a:r>
              <a:rPr lang="en-US" sz="25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ru-RU" sz="2500" dirty="0" err="1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шагнавстречу</a:t>
            </a:r>
            <a:r>
              <a:rPr lang="ru-RU" sz="25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5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market</a:t>
            </a:r>
            <a:r>
              <a:rPr lang="ru-RU" sz="25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ru-RU" sz="25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solidFill>
                  <a:srgbClr val="E7E6E6">
                    <a:lumMod val="50000"/>
                  </a:srgbClr>
                </a:solidFill>
              </a:rPr>
              <a:t/>
            </a:r>
            <a:br>
              <a:rPr lang="ru-RU" sz="3100" dirty="0" smtClean="0">
                <a:solidFill>
                  <a:srgbClr val="E7E6E6">
                    <a:lumMod val="50000"/>
                  </a:srgbClr>
                </a:solidFill>
              </a:rPr>
            </a:br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260689" y="167254"/>
          <a:ext cx="5751471" cy="1447800"/>
        </p:xfrm>
        <a:graphic>
          <a:graphicData uri="http://schemas.openxmlformats.org/drawingml/2006/table">
            <a:tbl>
              <a:tblPr firstRow="1" firstCol="1" bandRow="1"/>
              <a:tblGrid>
                <a:gridCol w="5751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Фонд поддержки детей, находящихся в трудной жизненной 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ситуации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Министерство социальной защиты Алтайского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края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КГБУСО «Краевой реабилитационный центр для детей и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/>
                      </a:r>
                      <a:b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подростков с ограниченными возможностями «Родник»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6096" y="476672"/>
            <a:ext cx="361791" cy="4657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1" y="135850"/>
            <a:ext cx="449437" cy="4471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849" y="942382"/>
            <a:ext cx="384782" cy="61441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203400" y="393327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беспечение эффективного взаимодействия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между органами исполнительной власти, организациями и семьями, воспитывающими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детей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инвалидностью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И МЕРОПРИЯТИЯ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ru-RU" sz="2400" b="1" spc="-1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диспетчерская </a:t>
            </a:r>
            <a:r>
              <a:rPr lang="ru-RU" sz="2400" b="1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служба; </a:t>
            </a:r>
          </a:p>
          <a:p>
            <a:pPr marL="0" lvl="0" indent="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ru-RU" sz="2400" b="1" spc="-1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информационный </a:t>
            </a:r>
            <a:r>
              <a:rPr lang="ru-RU" sz="2400" b="1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портал, мобильное приложение «#</a:t>
            </a:r>
            <a:r>
              <a:rPr lang="ru-RU" sz="2400" b="1" spc="-1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шагнавстречу</a:t>
            </a:r>
            <a:r>
              <a:rPr lang="ru-RU" sz="2400" b="1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с функцией «навигатор услуг»; </a:t>
            </a:r>
          </a:p>
          <a:p>
            <a:pPr marL="0" lvl="0" indent="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ru-RU" sz="2400" b="1" spc="-1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онлайн-сервис </a:t>
            </a:r>
            <a:r>
              <a:rPr lang="ru-RU" sz="2400" b="1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оказанию добровольцами помощи семьям; </a:t>
            </a:r>
            <a:endParaRPr lang="ru-RU" sz="2400" b="1" spc="-1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ru-RU" sz="2400" b="1" spc="-1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обучающие мероприятия по направлению «Организация работы с семьями, воспитывающими детей с </a:t>
            </a:r>
            <a:r>
              <a:rPr lang="ru-RU" sz="2400" b="1" spc="-1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инвалидностью»</a:t>
            </a:r>
            <a:endParaRPr lang="ru-RU" sz="2400" b="1" spc="-1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ru-RU" sz="2400" b="1" spc="-1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проектные группы в районах (комплексных центрах социального обслуживания населения)</a:t>
            </a:r>
            <a:endParaRPr lang="ru-RU" sz="2400" b="1" spc="-1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830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26317248"/>
              </p:ext>
            </p:extLst>
          </p:nvPr>
        </p:nvGraphicFramePr>
        <p:xfrm>
          <a:off x="179388" y="2060575"/>
          <a:ext cx="4321175" cy="409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0" y="1556792"/>
            <a:ext cx="4320480" cy="360040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Franklin Gothic Medium Cond" pitchFamily="34" charset="0"/>
              </a:rPr>
              <a:t>Организация консультаций специалистов: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Franklin Gothic Medium Cond" pitchFamily="34" charset="0"/>
              </a:rPr>
              <a:t>психолог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Franklin Gothic Medium Cond" pitchFamily="34" charset="0"/>
              </a:rPr>
              <a:t>дефектолог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Franklin Gothic Medium Cond" pitchFamily="34" charset="0"/>
              </a:rPr>
              <a:t>логопед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Franklin Gothic Medium Cond" pitchFamily="34" charset="0"/>
              </a:rPr>
              <a:t>невролог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Franklin Gothic Medium Cond" pitchFamily="34" charset="0"/>
              </a:rPr>
              <a:t>педиатр</a:t>
            </a:r>
            <a:endParaRPr lang="ru-RU" b="1" i="1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  <p:sp>
        <p:nvSpPr>
          <p:cNvPr id="10" name="Заголовок 3"/>
          <p:cNvSpPr>
            <a:spLocks noGrp="1"/>
          </p:cNvSpPr>
          <p:nvPr>
            <p:ph type="title"/>
          </p:nvPr>
        </p:nvSpPr>
        <p:spPr>
          <a:xfrm>
            <a:off x="1403648" y="260648"/>
            <a:ext cx="5760640" cy="93487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ДИСПЕТЧЕРСКАЯ СЛУЖБА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 descr="D:\Документы\МЕРОПРИЯТИЯ\ШАГ НАВСТРЕЧУ\Картинки\ног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404664"/>
            <a:ext cx="1449067" cy="792088"/>
          </a:xfrm>
          <a:prstGeom prst="ellipse">
            <a:avLst/>
          </a:prstGeom>
          <a:noFill/>
        </p:spPr>
      </p:pic>
      <p:pic>
        <p:nvPicPr>
          <p:cNvPr id="12" name="Picture 2" descr="D:\Документы\МЕРОПРИЯТИЯ\ШАГ НАВСТРЕЧУ\Картинки\трубка.jpg"/>
          <p:cNvPicPr>
            <a:picLocks noChangeAspect="1" noChangeArrowheads="1"/>
          </p:cNvPicPr>
          <p:nvPr/>
        </p:nvPicPr>
        <p:blipFill>
          <a:blip r:embed="rId8" cstate="print"/>
          <a:srcRect l="768" t="4050" r="3201"/>
          <a:stretch>
            <a:fillRect/>
          </a:stretch>
        </p:blipFill>
        <p:spPr bwMode="auto">
          <a:xfrm>
            <a:off x="1331640" y="1988840"/>
            <a:ext cx="2160240" cy="2105075"/>
          </a:xfrm>
          <a:prstGeom prst="ellipse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339752" y="5805264"/>
            <a:ext cx="4464496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>
                <a:solidFill>
                  <a:srgbClr val="002060"/>
                </a:solidFill>
                <a:latin typeface="Franklin Gothic Medium Cond" pitchFamily="34" charset="0"/>
              </a:rPr>
              <a:t>+7 (3854) 31-04-59</a:t>
            </a:r>
            <a:endParaRPr lang="ru-RU" sz="2800" dirty="0">
              <a:solidFill>
                <a:srgbClr val="002060"/>
              </a:solidFill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9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МЕРОПРИЯТИЯ\ШАГ НАВСТРЕЧУ\Картинки\н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449067" cy="792088"/>
          </a:xfrm>
          <a:prstGeom prst="ellipse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7584" y="260648"/>
            <a:ext cx="6336704" cy="115089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ИНФОРМАЦИОННЫЙ ПОРТАЛ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3"/>
          <a:srcRect l="14476" t="10192" r="13004" b="14388"/>
          <a:stretch/>
        </p:blipFill>
        <p:spPr bwMode="auto">
          <a:xfrm>
            <a:off x="683568" y="1844824"/>
            <a:ext cx="7736771" cy="4525963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63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МЕРОПРИЯТИЯ\ШАГ НАВСТРЕЧУ\Картинки\н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449067" cy="792088"/>
          </a:xfrm>
          <a:prstGeom prst="ellipse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048672" cy="115089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 «НАВИГАТОР УСЛУГ»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565" t="950" r="1535" b="12082"/>
          <a:stretch/>
        </p:blipFill>
        <p:spPr>
          <a:xfrm>
            <a:off x="331175" y="1916832"/>
            <a:ext cx="8426196" cy="4208487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677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МЕРОПРИЯТИЯ\ШАГ НАВСТРЕЧУ\Картинки\н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449067" cy="792088"/>
          </a:xfrm>
          <a:prstGeom prst="ellipse">
            <a:avLst/>
          </a:prstGeom>
          <a:noFill/>
        </p:spPr>
      </p:pic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048672" cy="115089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 «НАВИГАТОР УСЛУГ»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098" t="10179" r="16887" b="3907"/>
          <a:stretch/>
        </p:blipFill>
        <p:spPr>
          <a:xfrm>
            <a:off x="1109857" y="1988840"/>
            <a:ext cx="6587399" cy="4680519"/>
          </a:xfrm>
          <a:prstGeom prst="rect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7876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МЕРОПРИЯТИЯ\ШАГ НАВСТРЕЧУ\Картинки\н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449067" cy="792088"/>
          </a:xfrm>
          <a:prstGeom prst="ellipse">
            <a:avLst/>
          </a:prstGeom>
          <a:noFill/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566" t="-7" r="566" b="8641"/>
          <a:stretch/>
        </p:blipFill>
        <p:spPr>
          <a:xfrm>
            <a:off x="334477" y="1844824"/>
            <a:ext cx="8454127" cy="4392488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048672" cy="115089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 «НАВИГАТОР УСЛУГ»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65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МЕРОПРИЯТИЯ\ШАГ НАВСТРЕЧУ\Картинки\н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449067" cy="792088"/>
          </a:xfrm>
          <a:prstGeom prst="ellipse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260648"/>
            <a:ext cx="6624736" cy="115089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 СТРАНИЦА ПОРТАЛА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3"/>
          <a:srcRect l="8456" t="12995" r="3402" b="9546"/>
          <a:stretch/>
        </p:blipFill>
        <p:spPr bwMode="auto">
          <a:xfrm>
            <a:off x="457200" y="1829138"/>
            <a:ext cx="8229600" cy="4068086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091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878c46411944729ac453c342bf1d87fb693ca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787</Words>
  <Application>Microsoft Office PowerPoint</Application>
  <PresentationFormat>Экран (4:3)</PresentationFormat>
  <Paragraphs>144</Paragraphs>
  <Slides>29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29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Franklin Gothic Medium Cond</vt:lpstr>
      <vt:lpstr>Times New Roman</vt:lpstr>
      <vt:lpstr>Wingdings</vt:lpstr>
      <vt:lpstr>Тема Office</vt:lpstr>
      <vt:lpstr>1_Тема Office</vt:lpstr>
      <vt:lpstr>2_Тема Office</vt:lpstr>
      <vt:lpstr>3_Тема Office</vt:lpstr>
      <vt:lpstr>4_Тема Office</vt:lpstr>
      <vt:lpstr>Работа с семьями, воспитывающими детей  с инвалидностью</vt:lpstr>
      <vt:lpstr>ПИЛОТНЫЕ РАЙОНЫ</vt:lpstr>
      <vt:lpstr>РЕСУРСЫ И МЕРОПРИЯТИЯ</vt:lpstr>
      <vt:lpstr>ДИСПЕТЧЕРСКАЯ СЛУЖБА</vt:lpstr>
      <vt:lpstr>ИНФОРМАЦИОННЫЙ ПОРТАЛ</vt:lpstr>
      <vt:lpstr>ФУНКЦИЯ «НАВИГАТОР УСЛУГ»</vt:lpstr>
      <vt:lpstr>ФУНКЦИЯ «НАВИГАТОР УСЛУГ»</vt:lpstr>
      <vt:lpstr>ФУНКЦИЯ «НАВИГАТОР УСЛУГ»</vt:lpstr>
      <vt:lpstr>ГЛАВНАЯ СТРАНИЦА ПОРТАЛА</vt:lpstr>
      <vt:lpstr>БЛОКИ ИНФОРМАЦИОННОГО ПОРТАЛА</vt:lpstr>
      <vt:lpstr>ЛЕНТА УСПЕХА</vt:lpstr>
      <vt:lpstr>МАТЕРИАЛЫ ДЛЯ РОДИТЕЛЕЙ</vt:lpstr>
      <vt:lpstr>Презентация PowerPoint</vt:lpstr>
      <vt:lpstr>ИНФОРМАЦИОННЫЙ ПОРТАЛ</vt:lpstr>
      <vt:lpstr>ОНЛАЙН – СЕРВИС   </vt:lpstr>
      <vt:lpstr>ИНСТРУКЦИЯ ПО УСТАНОВКЕ  ОНЛАЙН-СЕРВИСА #ШАГНАВСТРЕЧУ</vt:lpstr>
      <vt:lpstr>ИНСТРУКЦИЯ ПО УСТАНОВКЕ  ОНЛАЙН-СЕРВИСА #ШАГНАВСТРЕЧУ</vt:lpstr>
      <vt:lpstr>ИНСТРУКЦИЯ ПО УСТАНОВКЕ  ОНЛАЙН-СЕРВИСА #ШАГНАВСТРЕЧУ</vt:lpstr>
      <vt:lpstr>ИНСТРУКЦИЯ ПО УСТАНОВКЕ  ОНЛАЙН-СЕРВИСА #ШАГНАВСТРЕЧУ</vt:lpstr>
      <vt:lpstr>ИНСТРУКЦИЯ ПО УСТАНОВКЕ  ОНЛАЙН-СЕРВИСА #ШАГНАВСТРЕЧУ</vt:lpstr>
      <vt:lpstr>ОНЛАЙН – СЕРВИС   </vt:lpstr>
      <vt:lpstr>СОЦИАЛЬНЫЕ СЕТИ</vt:lpstr>
      <vt:lpstr>РОДИТЕЛИ И ДОБРОВОЛЬЦЫ </vt:lpstr>
      <vt:lpstr>ГРУППЫ  КРАТКОВРЕМЕННОГО ПРЕБЫВАНИЯ </vt:lpstr>
      <vt:lpstr>Мероприятия  по организации работы с семьями, воспитывающими детей с инвалидностью</vt:lpstr>
      <vt:lpstr>Информирование родителей (законных представителей), воспитывающих детей с инвалидностью, обеспечивающее их ориентацию в комплексе региональных возможностей (услуги, организации, социальные сервисы, другое)</vt:lpstr>
      <vt:lpstr>Организация работы с семьями по использованию информационных ресурсов</vt:lpstr>
      <vt:lpstr>Создание условий для активизации потенциала семей, воспитывающих детей с инвалидностью, и расширения их участия в общественной жизни</vt:lpstr>
      <vt:lpstr>   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Полигональный фон - шаблон презентации с сайта http://presentation-creation.ru</dc:title>
  <dc:creator>obstinate</dc:creator>
  <cp:keywords>шаблон презентаций, абстрактный шаблон презентации</cp:keywords>
  <dc:description>Шаблон презентации с сайта http://presentation-creation.ru/</dc:description>
  <cp:lastModifiedBy>Пользователь</cp:lastModifiedBy>
  <cp:revision>62</cp:revision>
  <dcterms:created xsi:type="dcterms:W3CDTF">2017-08-27T14:03:33Z</dcterms:created>
  <dcterms:modified xsi:type="dcterms:W3CDTF">2022-04-11T05:43:06Z</dcterms:modified>
</cp:coreProperties>
</file>