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0" r:id="rId3"/>
    <p:sldId id="258" r:id="rId4"/>
    <p:sldId id="264" r:id="rId5"/>
    <p:sldId id="266" r:id="rId6"/>
    <p:sldId id="267" r:id="rId7"/>
    <p:sldId id="268" r:id="rId8"/>
    <p:sldId id="265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507" autoAdjust="0"/>
  </p:normalViewPr>
  <p:slideViewPr>
    <p:cSldViewPr snapToGrid="0">
      <p:cViewPr varScale="1">
        <p:scale>
          <a:sx n="92" d="100"/>
          <a:sy n="92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78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8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0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85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637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97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5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7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34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6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6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5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24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09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0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5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7E7535-7CCB-4BFA-BE4B-099F8D11AF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279D60-086C-4D1A-BC87-C938785CE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6.jpg"/><Relationship Id="rId7" Type="http://schemas.openxmlformats.org/officeDocument/2006/relationships/image" Target="../media/image39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2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Выдача справки, подтверждающей отнесение семьи к категории малоимущих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Справка, подтверждающая отнесение семьи к категории малоимущих, предоставляется для реализации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 граждан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определенные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льготы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25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09255" y="737755"/>
            <a:ext cx="991292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акты, устанавливающие предоставление государственной услуги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09254" y="2026227"/>
            <a:ext cx="9912927" cy="40108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Башкортостан от 24.07.2000 № 87-з</a:t>
            </a:r>
          </a:p>
          <a:p>
            <a:pPr>
              <a:spcAft>
                <a:spcPts val="0"/>
              </a:spcAft>
            </a:pPr>
            <a:r>
              <a:rPr lang="ru-RU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05.05.2021)</a:t>
            </a:r>
          </a:p>
          <a:p>
            <a:pPr>
              <a:spcAft>
                <a:spcPts val="0"/>
              </a:spcAft>
            </a:pPr>
            <a:r>
              <a:rPr lang="ru-RU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государственной поддержке многодетных семей в Республике Башкортостан"</a:t>
            </a:r>
          </a:p>
          <a:p>
            <a:pPr>
              <a:spcAft>
                <a:spcPts val="0"/>
              </a:spcAft>
            </a:pPr>
            <a:r>
              <a:rPr lang="ru-RU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РБ от 26.09.2019 № 590</a:t>
            </a:r>
          </a:p>
          <a:p>
            <a:pPr>
              <a:spcAft>
                <a:spcPts val="0"/>
              </a:spcAft>
            </a:pPr>
            <a:r>
              <a:rPr lang="ru-RU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28.01.2022)</a:t>
            </a:r>
          </a:p>
          <a:p>
            <a:pPr>
              <a:spcAft>
                <a:spcPts val="0"/>
              </a:spcAft>
            </a:pPr>
            <a:r>
              <a:rPr lang="ru-RU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Порядке выдачи справки, подтверждающей отнесение семьи к категории малоимущих, и внесении изменений в некоторые решения Правительства Республики Башкортостан"</a:t>
            </a:r>
          </a:p>
          <a:p>
            <a:pPr>
              <a:spcAft>
                <a:spcPts val="0"/>
              </a:spcAft>
            </a:pPr>
            <a:r>
              <a:rPr lang="ru-RU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семьи и труда РБ от 12.12.2019 № 764-о</a:t>
            </a:r>
          </a:p>
          <a:p>
            <a:pPr>
              <a:spcAft>
                <a:spcPts val="0"/>
              </a:spcAft>
            </a:pPr>
            <a:r>
              <a:rPr lang="ru-RU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22.10.2021)</a:t>
            </a:r>
          </a:p>
          <a:p>
            <a:pPr>
              <a:spcAft>
                <a:spcPts val="0"/>
              </a:spcAft>
            </a:pPr>
            <a:r>
              <a:rPr lang="ru-RU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Административного регламента Министерства семьи, труда и социальной защиты населения Республики Башкортостан по предоставлению государственной услуги "Выдача справки, подтверждающей отнесение семьи к категории малоимущих"</a:t>
            </a:r>
            <a:endParaRPr lang="ru-RU" sz="1600" b="1" i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4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4437477"/>
            <a:ext cx="3605645" cy="1755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72" y="4260273"/>
            <a:ext cx="3636819" cy="1932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7" y="4187535"/>
            <a:ext cx="3377045" cy="2005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779319"/>
            <a:ext cx="2545774" cy="2047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8" y="779318"/>
            <a:ext cx="2337956" cy="178723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205494" y="1413165"/>
            <a:ext cx="5644776" cy="31380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обеспечение бесплатным питанием учащихся государственных и муниципальных общеобразовательных организаций, государственных профессиональных образовательных организаций из многодетных семей;</a:t>
            </a:r>
            <a:endParaRPr lang="ru-RU" sz="1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получение денежной компенсации за приобретенную школьную форму либо заменяющий ее комплект детской одежды для посещения школьных занятий;</a:t>
            </a:r>
            <a:endParaRPr lang="ru-RU" sz="1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получение первоклассниками из многодетных семей набора школьно-письменных принадлежностей;</a:t>
            </a:r>
            <a:endParaRPr lang="ru-RU" sz="1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бесплатные путевки в организации отдыха детей и их оздоровления отдельным категориям детей, находящихся в трудной жизненной </a:t>
            </a:r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обеспечение </a:t>
            </a:r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полноценным питанием детей в возрасте до 3 лет;</a:t>
            </a:r>
          </a:p>
          <a:p>
            <a:pPr marL="342900" indent="-342900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обеспечение </a:t>
            </a:r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полноценным питанием беременных женщин, кормящих </a:t>
            </a:r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матерей;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обеспечение </a:t>
            </a:r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счет средств бюджета Республики Башкортостан бесплатным питанием обучающихся профессиональных образовательных организаций, осваивающих образовательные программы среднего профессионального образования программы подготовки квалифицированных рабочих</a:t>
            </a:r>
          </a:p>
          <a:p>
            <a:pPr marL="342900" indent="-342900"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ru-RU" sz="1100" b="1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100" b="1" dirty="0">
                <a:latin typeface="Times New Roman" panose="02020603050405020304" pitchFamily="18" charset="0"/>
              </a:rPr>
              <a:t> </a:t>
            </a:r>
            <a:endParaRPr lang="ru-RU" sz="11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9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86060">
            <a:off x="898805" y="2485939"/>
            <a:ext cx="2107061" cy="1704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07437">
            <a:off x="8943789" y="2660073"/>
            <a:ext cx="2122528" cy="189114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501736" y="779318"/>
            <a:ext cx="5039591" cy="5894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СПРАВКИ ВЫДАЮТСЯ: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3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7" y="633844"/>
            <a:ext cx="2753590" cy="22548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8" y="3065318"/>
            <a:ext cx="2753589" cy="1662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17" y="3065318"/>
            <a:ext cx="3169227" cy="1662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17" y="633845"/>
            <a:ext cx="3241965" cy="225482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58536" y="4883726"/>
            <a:ext cx="10619507" cy="12261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Постановление </a:t>
            </a:r>
            <a:r>
              <a:rPr lang="ru-RU" sz="10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Кабинета Министров РБ от 11.03.2002 </a:t>
            </a:r>
            <a:r>
              <a:rPr lang="ru-RU" sz="10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№ </a:t>
            </a:r>
            <a:r>
              <a:rPr lang="ru-RU" sz="10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68 (ред. от 16.11.2021)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10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"О мерах по реализации Закона Республики Башкортостан "О государственной поддержке многодетных семей в Республике Башкортостан"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10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(вместе с "Положением о порядке предоставления денежной компенсации за приобретенную школьную форму либо заменяющий ее комплект детской одежды для посещения школьных занятий учащимся государственных и муниципальных общеобразовательных организаций", "Положением о порядке предоставления бесплатного питания учащимся государственных и муниципальных общеобразовательных организаций, государственных профессиональных образовательных организаций из многодетных семей", "Положением о порядке предоставления отдельным категориям многодетных семей, проживающих в Республике Башкортостан, жилищных сертификатов, удостоверяющих право на получение социальной выплаты на приобретение жилого помещения", "Положением о порядке предоставления набора школьно-письменных принадлежностей первоклассникам из многодетных семей")</a:t>
            </a:r>
            <a:endParaRPr lang="ru-RU" sz="10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8380" y="1995055"/>
            <a:ext cx="4364184" cy="27328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Справки выдаются: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1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обеспечение бесплатным питанием учащихся государственных и муниципальных общеобразовательных организаций, государственных профессиональных образовательных организаций из многодетных семей;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1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получение денежной компенсации за приобретенную школьную форму либо заменяющий ее комплект детской одежды для посещения школьных занятий;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1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получение первоклассниками из многодетных семей набора школьно-письменных </a:t>
            </a:r>
            <a:r>
              <a:rPr lang="ru-R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принадлежностей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78380" y="727364"/>
            <a:ext cx="4239493" cy="11118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Льготы многодетным семьям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9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2763981"/>
            <a:ext cx="2774373" cy="22652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0" y="644235"/>
            <a:ext cx="2774372" cy="2119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836718"/>
            <a:ext cx="2514600" cy="2192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07866"/>
            <a:ext cx="2514600" cy="21924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66355" y="5195455"/>
            <a:ext cx="10255827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РБ от 30.12.2019 № 784 (ред. от 30.12.2021)</a:t>
            </a:r>
            <a:endParaRPr lang="ru-RU" sz="14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"Об обеспечении полноценным питанием беременных женщин, кормящих матерей, а также детей в возрасте до трех лет в Республике Башкортостан"</a:t>
            </a:r>
            <a:endParaRPr lang="ru-RU" sz="1400" b="1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7209" y="727364"/>
            <a:ext cx="51435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Льготы беременным, кормящим матерям и детям в возрасте до 3-х лет</a:t>
            </a:r>
            <a:endParaRPr lang="ru-RU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78382" y="1808018"/>
            <a:ext cx="5112327" cy="32211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Справки выдаются: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обеспечение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полноценным питанием детей в возрасте до 3 лет;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обеспечение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полноценным питанием беременных женщин, кормящих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матерей</a:t>
            </a:r>
            <a:endParaRPr lang="ru-RU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1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44" y="1724891"/>
            <a:ext cx="4062845" cy="2057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2867890"/>
            <a:ext cx="3083070" cy="22340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1" y="2566987"/>
            <a:ext cx="3110780" cy="2462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1" y="914400"/>
            <a:ext cx="3110780" cy="1643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9" y="914400"/>
            <a:ext cx="3083070" cy="190153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04009" y="5226628"/>
            <a:ext cx="10432473" cy="9754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РБ от 23.04.2019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246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(ред. от 24.12.2021)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"Об организации отдыха и оздоровления отдельных категорий детей, находящихся в трудной жизненной ситуации"</a:t>
            </a:r>
            <a:endParaRPr lang="ru-RU" sz="14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2844" y="758536"/>
            <a:ext cx="4062845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Льготы малоимущим и многодетным семьям на обеспечение детей бесплатным отдыхом</a:t>
            </a:r>
            <a:endParaRPr lang="ru-RU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2844" y="3834247"/>
            <a:ext cx="4062845" cy="134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Справки выдаются: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бесплатные путевки в организации отдыха детей и их оздоровления отдельным категориям детей, находящихся в трудной жизненной ситуации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9459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4" y="3783588"/>
            <a:ext cx="2107412" cy="15053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66" y="3783588"/>
            <a:ext cx="2156546" cy="1505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81" y="3783587"/>
            <a:ext cx="2640371" cy="1494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82" y="3783589"/>
            <a:ext cx="1843032" cy="1505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4" y="2089222"/>
            <a:ext cx="2619375" cy="1600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82" y="2194648"/>
            <a:ext cx="2597727" cy="1494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4" y="642937"/>
            <a:ext cx="3219240" cy="1352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642938"/>
            <a:ext cx="2991067" cy="13521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26" y="3783588"/>
            <a:ext cx="2286216" cy="150538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06594" y="5383140"/>
            <a:ext cx="10613015" cy="8202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РБ от 11.12.2018 N 601 (ред. от 21.10.2021)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"Об утверждении Порядка обеспечения за счет средств бюджета Республики Башкортостан бесплатным питанием обучающихся профессиональных образовательных организаций, осваивающих образовательные программы среднего профессионального образования - программы подготовки квалифицированных рабочих, служащих за счет средств бюджета Республики Башкортостан, из семей, размер среднедушевого дохода в которых не превышает величины прожиточного минимума, установленной в соответствии с частью 1 статьи 4 Закона Республики Башкортостан "О порядке определения и установления прожиточного минимума в Республике Башкортостан"</a:t>
            </a:r>
            <a:endParaRPr lang="ru-RU" sz="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38155" y="642937"/>
            <a:ext cx="446809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Льготы студентам - обеспечение бесплатным питанием</a:t>
            </a:r>
            <a:endParaRPr lang="ru-RU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26427" y="2089221"/>
            <a:ext cx="5081155" cy="16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Справки выдаются: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обеспечение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счет средств бюджета Республики Башкортостан бесплатным питанием обучающихся профессиональных образовательных организаций, осваивающих образовательные программы среднего профессионального образования программы подготовки квалифицированных рабочих</a:t>
            </a:r>
            <a:endParaRPr lang="ru-RU" sz="12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7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15546" y="683429"/>
            <a:ext cx="10626809" cy="605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справок без участия заявителя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7" y="4572000"/>
            <a:ext cx="3657600" cy="1804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35" y="4572000"/>
            <a:ext cx="3521676" cy="1804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35" y="4572000"/>
            <a:ext cx="3694669" cy="1804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697" y="1668162"/>
            <a:ext cx="1742302" cy="2508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0" y="1865870"/>
            <a:ext cx="2310714" cy="231071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293076" y="3540869"/>
            <a:ext cx="6215448" cy="4131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Web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-сервис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289589" y="4176584"/>
            <a:ext cx="484632" cy="39541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612347">
            <a:off x="3945272" y="4033661"/>
            <a:ext cx="536920" cy="59504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503376">
            <a:off x="8354124" y="3999675"/>
            <a:ext cx="503518" cy="60455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9318" y="1342688"/>
            <a:ext cx="5748982" cy="4566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ГКУ РЦСПН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820032" y="2354756"/>
            <a:ext cx="1065400" cy="6847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9557" y="6376084"/>
            <a:ext cx="3657600" cy="4819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prstClr val="black"/>
                </a:solidFill>
              </a:rPr>
              <a:t>Администрации районов и городов</a:t>
            </a:r>
            <a:endParaRPr lang="ru-RU" sz="1600" b="1" i="1" u="sng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61935" y="6376083"/>
            <a:ext cx="3521676" cy="4654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prstClr val="black"/>
                </a:solidFill>
              </a:rPr>
              <a:t>Детские дошкольные учреждения</a:t>
            </a:r>
            <a:endParaRPr lang="ru-RU" sz="1600" b="1" i="1" u="sng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19535" y="6376083"/>
            <a:ext cx="3694669" cy="4654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prstClr val="black"/>
                </a:solidFill>
              </a:rPr>
              <a:t>Общеобразовательные учреждения</a:t>
            </a:r>
            <a:endParaRPr lang="ru-RU" sz="1600" b="1" i="1" u="sng" dirty="0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19" y="1906882"/>
            <a:ext cx="5832108" cy="15264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76" y="1853102"/>
            <a:ext cx="6215448" cy="16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2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4437477"/>
            <a:ext cx="3605645" cy="175550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205493" y="1413164"/>
            <a:ext cx="5644777" cy="31692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обеспечение бесплатным питанием учащихся государственных и муниципальных общеобразовательных организаций, государственных профессиональных образовательных организаций из многодетных семей;</a:t>
            </a:r>
            <a:endParaRPr lang="ru-RU" sz="1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получение денежной компенсации за приобретенную школьную форму либо заменяющий ее комплект детской одежды для посещения школьных занятий;</a:t>
            </a:r>
            <a:endParaRPr lang="ru-RU" sz="1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получение первоклассниками из многодетных семей набора школьно-письменных принадлежностей;</a:t>
            </a:r>
            <a:endParaRPr lang="ru-RU" sz="1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на бесплатные путевки в организации отдыха детей и их оздоровления отдельным категориям детей, находящихся в трудной жизненной </a:t>
            </a:r>
            <a:r>
              <a:rPr lang="ru-RU" sz="11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1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получение дотационного питания в общеобразовательных организациях из малоимущих семей;</a:t>
            </a:r>
            <a:endParaRPr lang="ru-RU" sz="1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1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предоставление питания (присмотр и уход) детям из малоимущих семей в дошкольных учреждениях.</a:t>
            </a:r>
            <a:endParaRPr lang="ru-RU" sz="1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9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12127" y="745902"/>
            <a:ext cx="5039591" cy="5894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2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ПОЛУЧЕНИЕ СПРАВОК                                                        посредством 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Web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-сервиса </a:t>
            </a:r>
            <a:endParaRPr lang="ru-RU" sz="1200" b="1" dirty="0">
              <a:solidFill>
                <a:prstClr val="black"/>
              </a:solidFill>
            </a:endParaRPr>
          </a:p>
          <a:p>
            <a:pPr algn="ctr"/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8" y="668116"/>
            <a:ext cx="2493615" cy="2113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99853">
            <a:off x="756855" y="2359519"/>
            <a:ext cx="2511770" cy="2334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16" y="668116"/>
            <a:ext cx="2619375" cy="2113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993">
            <a:off x="892294" y="4020717"/>
            <a:ext cx="2556163" cy="20952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222">
            <a:off x="8538926" y="4022981"/>
            <a:ext cx="2038926" cy="2314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580854">
            <a:off x="8529972" y="1684850"/>
            <a:ext cx="3414056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85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412</TotalTime>
  <Words>686</Words>
  <Application>Microsoft Office PowerPoint</Application>
  <PresentationFormat>Широкоэкранный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Выдача справки, подтверждающей отнесение семьи к категории малоимущих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СПРАВКИ</dc:title>
  <dc:creator>Firsova</dc:creator>
  <cp:lastModifiedBy>Firsova</cp:lastModifiedBy>
  <cp:revision>40</cp:revision>
  <dcterms:created xsi:type="dcterms:W3CDTF">2022-03-21T11:18:23Z</dcterms:created>
  <dcterms:modified xsi:type="dcterms:W3CDTF">2022-03-25T05:53:33Z</dcterms:modified>
</cp:coreProperties>
</file>