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63" r:id="rId1"/>
  </p:sldMasterIdLst>
  <p:notesMasterIdLst>
    <p:notesMasterId r:id="rId3"/>
  </p:notesMasterIdLst>
  <p:handoutMasterIdLst>
    <p:handoutMasterId r:id="rId4"/>
  </p:handoutMasterIdLst>
  <p:sldIdLst>
    <p:sldId id="268" r:id="rId2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9" autoAdjust="0"/>
    <p:restoredTop sz="94660"/>
  </p:normalViewPr>
  <p:slideViewPr>
    <p:cSldViewPr>
      <p:cViewPr varScale="1">
        <p:scale>
          <a:sx n="118" d="100"/>
          <a:sy n="118" d="100"/>
        </p:scale>
        <p:origin x="-108" y="-4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C5E89D75-3E4E-41F1-85AB-18302841B9F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AB9F375F-DB1A-4ED3-BEAB-CA774C81C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99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99C2DF1B-A742-447F-89DF-F3A29A7AB0B7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ADB50096-08EE-4F56-98E6-B62EF04E3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6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50096-08EE-4F56-98E6-B62EF04E310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3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2"/>
          <p:cNvSpPr>
            <a:spLocks noChangeArrowheads="1"/>
          </p:cNvSpPr>
          <p:nvPr/>
        </p:nvSpPr>
        <p:spPr bwMode="auto">
          <a:xfrm>
            <a:off x="2051050" y="4948238"/>
            <a:ext cx="5976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7" name="Shape 34"/>
          <p:cNvSpPr>
            <a:spLocks noChangeArrowheads="1"/>
          </p:cNvSpPr>
          <p:nvPr/>
        </p:nvSpPr>
        <p:spPr bwMode="auto">
          <a:xfrm>
            <a:off x="0" y="-20241"/>
            <a:ext cx="9144000" cy="572691"/>
          </a:xfrm>
          <a:prstGeom prst="rect">
            <a:avLst/>
          </a:prstGeom>
          <a:solidFill>
            <a:srgbClr val="0070C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indent="449263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4400">
              <a:solidFill>
                <a:srgbClr val="FFFFFF"/>
              </a:solidFill>
            </a:endParaRPr>
          </a:p>
        </p:txBody>
      </p:sp>
      <p:pic>
        <p:nvPicPr>
          <p:cNvPr id="8" name="image1.tif" descr="самара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33338"/>
            <a:ext cx="431601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Образец</a:t>
            </a:r>
            <a:r>
              <a:rPr dirty="0"/>
              <a:t> </a:t>
            </a:r>
            <a:r>
              <a:rPr dirty="0" err="1"/>
              <a:t>текста</a:t>
            </a:r>
            <a:endParaRPr dirty="0"/>
          </a:p>
          <a:p>
            <a:pPr lvl="1"/>
            <a:r>
              <a:rPr dirty="0" err="1"/>
              <a:t>Второй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2"/>
            <a:r>
              <a:rPr dirty="0" err="1"/>
              <a:t>Третий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3"/>
            <a:r>
              <a:rPr dirty="0" err="1"/>
              <a:t>Четвертый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4"/>
            <a:r>
              <a:rPr dirty="0" err="1"/>
              <a:t>Пятый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87625" y="-20538"/>
            <a:ext cx="7270577" cy="55299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rPr dirty="0"/>
              <a:t>ОБРАЗЕЦ 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0930" y="-19234"/>
            <a:ext cx="769582" cy="574760"/>
          </a:xfrm>
          <a:prstGeom prst="rect">
            <a:avLst/>
          </a:prstGeom>
        </p:spPr>
      </p:pic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8666112" y="487600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78B8A-58FF-4BB4-B6B6-A98D4AC5AC54}" type="slidenum">
              <a:rPr lang="ru-RU" sz="900" smtClean="0">
                <a:solidFill>
                  <a:schemeClr val="bg2"/>
                </a:solidFill>
                <a:latin typeface="+mj-lt"/>
              </a:rPr>
              <a:pPr/>
              <a:t>‹#›</a:t>
            </a:fld>
            <a:endParaRPr lang="ru-RU" sz="9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87449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ChangeShapeType="1"/>
          </p:cNvSpPr>
          <p:nvPr/>
        </p:nvSpPr>
        <p:spPr bwMode="auto">
          <a:xfrm>
            <a:off x="1" y="4948238"/>
            <a:ext cx="6011863" cy="0"/>
          </a:xfrm>
          <a:prstGeom prst="line">
            <a:avLst/>
          </a:prstGeom>
          <a:noFill/>
          <a:ln w="63500">
            <a:solidFill>
              <a:srgbClr val="007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1027" name="Shape 4"/>
          <p:cNvSpPr>
            <a:spLocks noChangeShapeType="1"/>
          </p:cNvSpPr>
          <p:nvPr/>
        </p:nvSpPr>
        <p:spPr bwMode="auto">
          <a:xfrm>
            <a:off x="6011864" y="4948238"/>
            <a:ext cx="313213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1028" name="Shape 5"/>
          <p:cNvSpPr>
            <a:spLocks noChangeArrowheads="1"/>
          </p:cNvSpPr>
          <p:nvPr/>
        </p:nvSpPr>
        <p:spPr bwMode="auto">
          <a:xfrm>
            <a:off x="0" y="-20241"/>
            <a:ext cx="9144000" cy="572691"/>
          </a:xfrm>
          <a:prstGeom prst="rect">
            <a:avLst/>
          </a:prstGeom>
          <a:solidFill>
            <a:srgbClr val="0070C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indent="449263">
              <a:defRPr>
                <a:solidFill>
                  <a:srgbClr val="000000"/>
                </a:solidFill>
                <a:latin typeface="Arial" pitchFamily="34" charset="0"/>
                <a:cs typeface="Helvetica" pitchFamily="34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cs typeface="Helvetica" pitchFamily="34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cs typeface="Helvetica" pitchFamily="34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cs typeface="Helvetica" pitchFamily="34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cs typeface="Helvetica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cs typeface="Helvetica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cs typeface="Helvetica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cs typeface="Helvetica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cs typeface="Helvetica" pitchFamily="34" charset="0"/>
                <a:sym typeface="Arial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400">
                <a:solidFill>
                  <a:srgbClr val="FFFFFF"/>
                </a:solidFill>
              </a:rPr>
              <a:t>Образец заголовка</a:t>
            </a:r>
          </a:p>
        </p:txBody>
      </p:sp>
      <p:pic>
        <p:nvPicPr>
          <p:cNvPr id="1029" name="image1.png" descr="самара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33338"/>
            <a:ext cx="576263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30" name="Shape 7"/>
          <p:cNvSpPr>
            <a:spLocks noGrp="1"/>
          </p:cNvSpPr>
          <p:nvPr>
            <p:ph type="sldNum" sz="quarter" idx="2"/>
          </p:nvPr>
        </p:nvSpPr>
        <p:spPr bwMode="auto">
          <a:xfrm>
            <a:off x="8172450" y="4912758"/>
            <a:ext cx="249425" cy="24622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none" lIns="45719" tIns="45720" rIns="45719" bIns="45720" numCol="1" anchor="b" anchorCtr="0" compatLnSpc="1">
            <a:prstTxWarp prst="textNoShape">
              <a:avLst/>
            </a:prstTxWarp>
            <a:spAutoFit/>
          </a:bodyPr>
          <a:lstStyle>
            <a:lvl1pPr eaLnBrk="1">
              <a:defRPr sz="1000">
                <a:solidFill>
                  <a:srgbClr val="80808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B48653-A775-4A90-9E5E-87775648C346}" type="slidenum">
              <a:rPr lang="ru-RU" altLang="ru-RU"/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1031" name="Shape 8"/>
          <p:cNvSpPr>
            <a:spLocks noGrp="1"/>
          </p:cNvSpPr>
          <p:nvPr>
            <p:ph type="body" idx="1"/>
          </p:nvPr>
        </p:nvSpPr>
        <p:spPr bwMode="auto">
          <a:xfrm>
            <a:off x="468313" y="735807"/>
            <a:ext cx="8424862" cy="40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Arial" pitchFamily="34" charset="0"/>
              </a:rPr>
              <a:t>Уровень текста 1</a:t>
            </a:r>
          </a:p>
          <a:p>
            <a:pPr lvl="1"/>
            <a:r>
              <a:rPr lang="ru-RU" altLang="ru-RU">
                <a:sym typeface="Arial" pitchFamily="34" charset="0"/>
              </a:rPr>
              <a:t>Уровень текста 2</a:t>
            </a:r>
          </a:p>
          <a:p>
            <a:pPr lvl="2"/>
            <a:r>
              <a:rPr lang="ru-RU" altLang="ru-RU">
                <a:sym typeface="Arial" pitchFamily="34" charset="0"/>
              </a:rPr>
              <a:t>Уровень текста 3</a:t>
            </a:r>
          </a:p>
          <a:p>
            <a:pPr lvl="3"/>
            <a:r>
              <a:rPr lang="ru-RU" altLang="ru-RU">
                <a:sym typeface="Arial" pitchFamily="34" charset="0"/>
              </a:rPr>
              <a:t>Уровень текста 4</a:t>
            </a:r>
          </a:p>
          <a:p>
            <a:pPr lvl="4"/>
            <a:r>
              <a:rPr lang="ru-RU" altLang="ru-RU">
                <a:sym typeface="Arial" pitchFamily="34" charset="0"/>
              </a:rPr>
              <a:t>Уровень текста 5</a:t>
            </a:r>
          </a:p>
        </p:txBody>
      </p:sp>
      <p:sp>
        <p:nvSpPr>
          <p:cNvPr id="1032" name="Shape 9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solidFill>
            <a:srgbClr val="0070C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Arial" pitchFamily="34" charset="0"/>
              </a:rP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0365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/>
  <p:hf sldNum="0" hdr="0" ftr="0" dt="0"/>
  <p:txStyles>
    <p:titleStyle>
      <a:lvl1pPr indent="4492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Arial"/>
          <a:cs typeface="Arial"/>
          <a:sym typeface="Arial" pitchFamily="34" charset="0"/>
        </a:defRPr>
      </a:lvl1pPr>
      <a:lvl2pPr indent="4492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Arial"/>
          <a:cs typeface="Arial"/>
          <a:sym typeface="Arial" pitchFamily="34" charset="0"/>
        </a:defRPr>
      </a:lvl2pPr>
      <a:lvl3pPr indent="4492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Arial"/>
          <a:cs typeface="Arial"/>
          <a:sym typeface="Arial" pitchFamily="34" charset="0"/>
        </a:defRPr>
      </a:lvl3pPr>
      <a:lvl4pPr indent="4492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Arial"/>
          <a:cs typeface="Arial"/>
          <a:sym typeface="Arial" pitchFamily="34" charset="0"/>
        </a:defRPr>
      </a:lvl4pPr>
      <a:lvl5pPr indent="4492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Arial"/>
          <a:cs typeface="Arial"/>
          <a:sym typeface="Arial" pitchFamily="34" charset="0"/>
        </a:defRPr>
      </a:lvl5pPr>
      <a:lvl6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1939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-20538"/>
            <a:ext cx="7270577" cy="552991"/>
          </a:xfrm>
        </p:spPr>
        <p:txBody>
          <a:bodyPr/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ГОРОДСКОЙ СЛУЖБЫ «СОЦИАЛЬНОЕ ТАКСИ»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(городской округ Сызрань)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31852"/>
              </p:ext>
            </p:extLst>
          </p:nvPr>
        </p:nvGraphicFramePr>
        <p:xfrm>
          <a:off x="2158507" y="555526"/>
          <a:ext cx="6840760" cy="2250545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20380"/>
                <a:gridCol w="3420380"/>
              </a:tblGrid>
              <a:tr h="214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Нацпроект, в рамках которого реализуется практика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Период реализации</a:t>
                      </a:r>
                    </a:p>
                  </a:txBody>
                  <a:tcPr anchor="ctr"/>
                </a:tc>
              </a:tr>
              <a:tr h="17218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ЖИЛЬЕ И ГОРОДСКАЯ СРЕДА</a:t>
                      </a:r>
                      <a:endParaRPr lang="ru-RU" sz="1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15 ноября 2021 года</a:t>
                      </a:r>
                    </a:p>
                  </a:txBody>
                  <a:tcPr anchor="ctr"/>
                </a:tc>
              </a:tr>
              <a:tr h="2363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Цели и задачи практики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174">
                <a:tc gridSpan="2">
                  <a:txBody>
                    <a:bodyPr/>
                    <a:lstStyle/>
                    <a:p>
                      <a:r>
                        <a:rPr lang="ru-RU" sz="1000" b="1" spc="-20" baseline="0" dirty="0" smtClean="0">
                          <a:solidFill>
                            <a:srgbClr val="002060"/>
                          </a:solidFill>
                        </a:rPr>
                        <a:t>Создание условий, способствующих интеграции инвалидов, в том числе детей-инвалидов, в общество и повышению уровня их жизни.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3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Суть практики / механизм реализации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486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Круглосуточное предоставление услуг «социального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</a:rPr>
                        <a:t> такси»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 по заявкам инвалидов 1,2 группы и семей с детьми-инвалидами, проживающих на территории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городского округа Сызрань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, для поездок к социально значимым объектам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города Сызрани,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на автомобиле оборудованном для перевозки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лежачих инвалидов и инвалидов на креслах-колясках.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Оплата стоимости услуги «социального такси»: 20% - за счет средств получателя услуги, 80% – за счет средств бюджета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городского округа.</a:t>
                      </a:r>
                      <a:endParaRPr lang="ru-RU" sz="1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820472" y="4803998"/>
            <a:ext cx="323528" cy="33950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026"/>
              </p:ext>
            </p:extLst>
          </p:nvPr>
        </p:nvGraphicFramePr>
        <p:xfrm>
          <a:off x="150161" y="2787774"/>
          <a:ext cx="8909360" cy="225552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020928"/>
                <a:gridCol w="2376264"/>
                <a:gridCol w="1512168"/>
              </a:tblGrid>
              <a:tr h="202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Ресурсы, затраченные / необходимые при реализации практики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Целевая аудитория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99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Реализуется в рамках муниципальной программы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городского округа Сызрань «Доступная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среда в городском округе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Сызрань на 2020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</a:rPr>
                        <a:t> – 2030 годы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»</a:t>
                      </a:r>
                      <a:endParaRPr lang="ru-RU" sz="1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Инвалиды 1 и 2 группы, дети-инвалиды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58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Полученные/ожидаемые результаты: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672">
                <a:tc gridSpan="3"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Количество поездок, совершенных инвалидами на «социальном такси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</a:rPr>
                        <a:t>» - 64 единицы</a:t>
                      </a:r>
                      <a:endParaRPr lang="ru-RU" sz="1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58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Автор  (команда) практики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3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Чемаева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Лина Рашидовна – главный специалист отдела по социальной политике Управления по социальной и молодежной политике Администрации городского округа Сызрань, телефон: 8(8464)983353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2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Ссылки на информацию о практике в сети Интернет, в том числе на платформе «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Смартека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rgbClr val="002060"/>
                          </a:solidFill>
                        </a:rPr>
                        <a:t>Код практики</a:t>
                      </a:r>
                      <a:endParaRPr lang="ru-RU" sz="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2025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https://vk.com/silavolisyzran?w=wall-79356728_1732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:\Users\chemaeva\Desktop\Документы\Доступная среда\Социальное такси\торги\2021 год\листовка ИТО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9582"/>
            <a:ext cx="1977841" cy="130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55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236</Words>
  <Application>Microsoft Office PowerPoint</Application>
  <PresentationFormat>Экран (16:9)</PresentationFormat>
  <Paragraphs>21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1__ШАБЛОН_МЭР_СО - копия</vt:lpstr>
      <vt:lpstr>СОЗДАНИЕ ГОРОДСКОЙ СЛУЖБЫ «СОЦИАЛЬНОЕ ТАКСИ» (городской округ Сызрань)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 новых лучших практиках (наименование МО) в рамках реализации Национальных проектов</dc:title>
  <dc:creator>Курошин А.В.</dc:creator>
  <cp:lastModifiedBy>Светлана Александровна Захарьева</cp:lastModifiedBy>
  <cp:revision>60</cp:revision>
  <cp:lastPrinted>2022-03-16T05:12:34Z</cp:lastPrinted>
  <dcterms:created xsi:type="dcterms:W3CDTF">2021-12-17T07:40:21Z</dcterms:created>
  <dcterms:modified xsi:type="dcterms:W3CDTF">2022-03-16T06:38:05Z</dcterms:modified>
</cp:coreProperties>
</file>