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6" r:id="rId6"/>
    <p:sldId id="288" r:id="rId7"/>
    <p:sldId id="287" r:id="rId8"/>
    <p:sldId id="289" r:id="rId9"/>
    <p:sldId id="297" r:id="rId10"/>
    <p:sldId id="291" r:id="rId11"/>
    <p:sldId id="298" r:id="rId12"/>
    <p:sldId id="299" r:id="rId13"/>
    <p:sldId id="300" r:id="rId14"/>
    <p:sldId id="301" r:id="rId15"/>
    <p:sldId id="292" r:id="rId16"/>
    <p:sldId id="302" r:id="rId17"/>
    <p:sldId id="293" r:id="rId18"/>
    <p:sldId id="294" r:id="rId19"/>
    <p:sldId id="295" r:id="rId20"/>
    <p:sldId id="296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3399"/>
    <a:srgbClr val="6CA5D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83" d="100"/>
          <a:sy n="83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AutoShape 34"/>
          <p:cNvSpPr>
            <a:spLocks noChangeArrowheads="1"/>
          </p:cNvSpPr>
          <p:nvPr/>
        </p:nvSpPr>
        <p:spPr bwMode="gray">
          <a:xfrm flipH="1">
            <a:off x="684213" y="4494213"/>
            <a:ext cx="647700" cy="444500"/>
          </a:xfrm>
          <a:prstGeom prst="homePlate">
            <a:avLst>
              <a:gd name="adj" fmla="val 36429"/>
            </a:avLst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gray">
          <a:xfrm flipH="1">
            <a:off x="914400" y="4495800"/>
            <a:ext cx="647700" cy="449263"/>
          </a:xfrm>
          <a:prstGeom prst="homePlate">
            <a:avLst>
              <a:gd name="adj" fmla="val 36042"/>
            </a:avLst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1204913" y="4495800"/>
            <a:ext cx="7939087" cy="471488"/>
            <a:chOff x="759" y="2832"/>
            <a:chExt cx="5001" cy="297"/>
          </a:xfrm>
        </p:grpSpPr>
        <p:sp>
          <p:nvSpPr>
            <p:cNvPr id="3114" name="Rectangle 42"/>
            <p:cNvSpPr>
              <a:spLocks noChangeArrowheads="1"/>
            </p:cNvSpPr>
            <p:nvPr userDrawn="1"/>
          </p:nvSpPr>
          <p:spPr bwMode="gray">
            <a:xfrm>
              <a:off x="953" y="2832"/>
              <a:ext cx="4807" cy="297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6" name="AutoShape 44"/>
            <p:cNvSpPr>
              <a:spLocks noChangeArrowheads="1"/>
            </p:cNvSpPr>
            <p:nvPr userDrawn="1"/>
          </p:nvSpPr>
          <p:spPr bwMode="gray">
            <a:xfrm flipH="1">
              <a:off x="759" y="2832"/>
              <a:ext cx="393" cy="288"/>
            </a:xfrm>
            <a:prstGeom prst="homePlate">
              <a:avLst>
                <a:gd name="adj" fmla="val 34115"/>
              </a:avLst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85800" y="3033713"/>
            <a:ext cx="7239000" cy="13716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effectLst/>
                <a:latin typeface="Times New Roman" pitchFamily="18" charset="0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effectLst/>
                <a:latin typeface="Times New Roman" pitchFamily="18" charset="0"/>
              </a:defRPr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effectLst/>
              </a:defRPr>
            </a:lvl1pPr>
          </a:lstStyle>
          <a:p>
            <a:fld id="{6BDB85A0-6F73-4677-BE4A-C7678307854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7302500" y="304800"/>
            <a:ext cx="1460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4505325"/>
            <a:ext cx="7543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E2A5B-996E-44A9-A93F-939CBDF8007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5461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202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202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9DC46-92B9-4DB3-A4DD-1445CF4E8D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6430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67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2638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048000" y="648335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A171351F-F068-4394-9DB9-1DA0ADF344F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542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F5AB-E9EB-4052-8D84-C3CADE53BD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803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4318B-D1B8-4A01-8D47-07EF865714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085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86EB3-C9AB-4A7C-9DD2-C0B2AA3B3DF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322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D8443-02FD-4F56-ACBE-BB257D167A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853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F0CA4-98E6-472A-8A47-FDAF46B876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373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F8330-CE99-42EE-B263-516598C359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0981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0BEF-F1E0-4617-A34D-80EF1E94B0B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788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077B5-DB7A-484F-867B-23632ACF09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911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250825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8859838" y="0"/>
            <a:ext cx="284162" cy="68849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4" name="AutoShape 40"/>
          <p:cNvSpPr>
            <a:spLocks noChangeArrowheads="1"/>
          </p:cNvSpPr>
          <p:nvPr/>
        </p:nvSpPr>
        <p:spPr bwMode="gray">
          <a:xfrm rot="10800000" flipH="1">
            <a:off x="83534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gray">
          <a:xfrm rot="10800000" flipH="1">
            <a:off x="78962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ltGray">
          <a:xfrm>
            <a:off x="8859838" y="0"/>
            <a:ext cx="284162" cy="68849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ltGray">
          <a:xfrm rot="10800000" flipH="1">
            <a:off x="83534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ltGray">
          <a:xfrm rot="10800000" flipH="1">
            <a:off x="78962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7" name="AutoShape 43"/>
          <p:cNvSpPr>
            <a:spLocks noChangeArrowheads="1"/>
          </p:cNvSpPr>
          <p:nvPr/>
        </p:nvSpPr>
        <p:spPr bwMode="gray">
          <a:xfrm rot="10800000" flipH="1">
            <a:off x="7604125" y="0"/>
            <a:ext cx="549275" cy="755650"/>
          </a:xfrm>
          <a:prstGeom prst="homePlate">
            <a:avLst>
              <a:gd name="adj" fmla="val 25000"/>
            </a:avLst>
          </a:prstGeom>
          <a:solidFill>
            <a:srgbClr val="6CA5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3886200" y="0"/>
            <a:ext cx="3825875" cy="758825"/>
          </a:xfrm>
          <a:prstGeom prst="rect">
            <a:avLst/>
          </a:prstGeom>
          <a:gradFill rotWithShape="1">
            <a:gsLst>
              <a:gs pos="0">
                <a:srgbClr val="6CA5D8">
                  <a:gamma/>
                  <a:tint val="0"/>
                  <a:invGamma/>
                </a:srgbClr>
              </a:gs>
              <a:gs pos="100000">
                <a:srgbClr val="6CA5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10800000" flipH="1">
            <a:off x="7477125" y="0"/>
            <a:ext cx="676275" cy="752475"/>
          </a:xfrm>
          <a:prstGeom prst="homePlate">
            <a:avLst>
              <a:gd name="adj" fmla="val 25000"/>
            </a:avLst>
          </a:prstGeom>
          <a:solidFill>
            <a:srgbClr val="6CA5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0" y="11113"/>
          <a:ext cx="3910013" cy="375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Image" r:id="rId15" imgW="5320635" imgH="5168254" progId="Photoshop.Image.6">
                  <p:embed/>
                </p:oleObj>
              </mc:Choice>
              <mc:Fallback>
                <p:oleObj name="Image" r:id="rId15" imgW="5320635" imgH="5168254" progId="Photoshop.Image.6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345" t="23158"/>
                      <a:stretch>
                        <a:fillRect/>
                      </a:stretch>
                    </p:blipFill>
                    <p:spPr bwMode="ltGray">
                      <a:xfrm>
                        <a:off x="0" y="11113"/>
                        <a:ext cx="3910013" cy="375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22238"/>
            <a:ext cx="7467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0" y="648335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6FF2ED41-9F27-4B65-8167-738F3C5FEDC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sozidateli.ru/profile/7535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zidateli.ru/profile/6508" TargetMode="External"/><Relationship Id="rId2" Type="http://schemas.openxmlformats.org/officeDocument/2006/relationships/hyperlink" Target="https://sozidateli.ru/profile/834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ozidateli.ru/profile/6928" TargetMode="External"/><Relationship Id="rId2" Type="http://schemas.openxmlformats.org/officeDocument/2006/relationships/hyperlink" Target="https://sozidateli.ru/profile/824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ozidateli.ru/profile/1274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64" y="185332"/>
            <a:ext cx="1308744" cy="13087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2924944"/>
            <a:ext cx="806470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5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5400" b="1" i="1" dirty="0">
                <a:solidFill>
                  <a:srgbClr val="FF0000"/>
                </a:solidFill>
              </a:rPr>
              <a:t>SMART</a:t>
            </a:r>
            <a:r>
              <a:rPr lang="ru-RU" sz="5400" b="1" i="1" dirty="0" smtClean="0">
                <a:solidFill>
                  <a:srgbClr val="FF0000"/>
                </a:solidFill>
              </a:rPr>
              <a:t>-волонтер</a:t>
            </a:r>
            <a:r>
              <a:rPr lang="ru-RU" sz="5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  <a:endParaRPr lang="ru-RU" sz="5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229200"/>
            <a:ext cx="4804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Проект «</a:t>
            </a:r>
            <a:r>
              <a:rPr lang="en-US" dirty="0">
                <a:solidFill>
                  <a:srgbClr val="FF0000"/>
                </a:solidFill>
              </a:rPr>
              <a:t>SMART</a:t>
            </a:r>
            <a:r>
              <a:rPr lang="ru-RU" dirty="0">
                <a:solidFill>
                  <a:srgbClr val="FF0000"/>
                </a:solidFill>
              </a:rPr>
              <a:t>-волонтер» реализуется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при </a:t>
            </a:r>
            <a:r>
              <a:rPr lang="ru-RU" dirty="0">
                <a:solidFill>
                  <a:srgbClr val="FF0000"/>
                </a:solidFill>
              </a:rPr>
              <a:t>поддержке Министерства социальных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отношений </a:t>
            </a:r>
            <a:r>
              <a:rPr lang="ru-RU" dirty="0">
                <a:solidFill>
                  <a:srgbClr val="FF0000"/>
                </a:solidFill>
              </a:rPr>
              <a:t>Челябинской области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2564" y="1700808"/>
            <a:ext cx="134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Общество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«Знание»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7944" y="188640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2400" b="1" i="1" dirty="0">
                <a:solidFill>
                  <a:srgbClr val="FF0000"/>
                </a:solidFill>
              </a:rPr>
              <a:t>SMART</a:t>
            </a:r>
            <a:r>
              <a:rPr lang="ru-RU" sz="2400" b="1" i="1" dirty="0">
                <a:solidFill>
                  <a:srgbClr val="FF0000"/>
                </a:solidFill>
              </a:rPr>
              <a:t>-волонтер</a:t>
            </a: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lvl="0"/>
            <a:endParaRPr lang="ru-RU" sz="24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11864"/>
            <a:ext cx="7845896" cy="523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5661248"/>
            <a:ext cx="1735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Практика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6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104" y="260648"/>
            <a:ext cx="248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b="1" i="1" dirty="0">
                <a:solidFill>
                  <a:srgbClr val="FF0000"/>
                </a:solidFill>
              </a:rPr>
              <a:t>SMART</a:t>
            </a:r>
            <a:r>
              <a:rPr lang="ru-RU" b="1" i="1" dirty="0">
                <a:solidFill>
                  <a:srgbClr val="FF0000"/>
                </a:solidFill>
              </a:rPr>
              <a:t>-волонтер</a:t>
            </a:r>
            <a:r>
              <a:rPr lang="ru-RU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2138"/>
            <a:ext cx="819290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5875446"/>
            <a:ext cx="580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Изучаем полезные приложения для смартфонов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6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104" y="260648"/>
            <a:ext cx="248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b="1" i="1" dirty="0">
                <a:solidFill>
                  <a:srgbClr val="FF0000"/>
                </a:solidFill>
              </a:rPr>
              <a:t>SMART</a:t>
            </a:r>
            <a:r>
              <a:rPr lang="ru-RU" b="1" i="1" dirty="0">
                <a:solidFill>
                  <a:srgbClr val="FF0000"/>
                </a:solidFill>
              </a:rPr>
              <a:t>-волонтер</a:t>
            </a:r>
            <a:r>
              <a:rPr lang="ru-RU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48" y="629980"/>
            <a:ext cx="7695748" cy="577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949280"/>
            <a:ext cx="709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Профилактический форум. Секция «Активное долголетие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54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104" y="260648"/>
            <a:ext cx="248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b="1" i="1" dirty="0">
                <a:solidFill>
                  <a:srgbClr val="FF0000"/>
                </a:solidFill>
              </a:rPr>
              <a:t>SMART</a:t>
            </a:r>
            <a:r>
              <a:rPr lang="ru-RU" b="1" i="1" dirty="0">
                <a:solidFill>
                  <a:srgbClr val="FF0000"/>
                </a:solidFill>
              </a:rPr>
              <a:t>-волонтер</a:t>
            </a:r>
            <a:r>
              <a:rPr lang="ru-RU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8194" name="Picture 2" descr="\\Zns3\CL2\9. Гранты\SMART-волонтер - 2019 (МИН СОЦ)\!!! Обработанные\2019-09-20 Госуслуги\143751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5128252" cy="392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Zns3\CL2\9. Гранты\SMART-волонтер - 2019 (МИН СОЦ)\!!! Обработанные\2019-09-20 Госуслуги\1437893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951660" cy="37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5085184"/>
            <a:ext cx="3349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Портал </a:t>
            </a:r>
            <a:r>
              <a:rPr lang="ru-RU" b="1" dirty="0" err="1" smtClean="0">
                <a:solidFill>
                  <a:srgbClr val="FF0000"/>
                </a:solidFill>
              </a:rPr>
              <a:t>Госуслуги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Выставка «Недвижимость»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9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104" y="260648"/>
            <a:ext cx="248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b="1" i="1" dirty="0">
                <a:solidFill>
                  <a:srgbClr val="FF0000"/>
                </a:solidFill>
              </a:rPr>
              <a:t>SMART</a:t>
            </a:r>
            <a:r>
              <a:rPr lang="ru-RU" b="1" i="1" dirty="0">
                <a:solidFill>
                  <a:srgbClr val="FF0000"/>
                </a:solidFill>
              </a:rPr>
              <a:t>-волонтер</a:t>
            </a:r>
            <a:r>
              <a:rPr lang="ru-RU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3"/>
          <a:stretch/>
        </p:blipFill>
        <p:spPr bwMode="auto">
          <a:xfrm>
            <a:off x="514420" y="908720"/>
            <a:ext cx="8176328" cy="520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8717" y="6112954"/>
            <a:ext cx="441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«Продвижение в социальных сетях»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85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9662" y="836712"/>
            <a:ext cx="860444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Количественные показатели: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Количество </a:t>
            </a:r>
            <a:r>
              <a:rPr lang="ru-RU" sz="2800" dirty="0"/>
              <a:t>участников мероприятий проекта – до 400 человек;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Количество публикаций в сети Интернет, в том числе на сайте организации, в социальных сетях – до 70;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Количество обученных </a:t>
            </a:r>
            <a:r>
              <a:rPr lang="en-US" sz="2800" dirty="0"/>
              <a:t>SMART</a:t>
            </a:r>
            <a:r>
              <a:rPr lang="ru-RU" sz="2800" dirty="0"/>
              <a:t>-</a:t>
            </a:r>
            <a:r>
              <a:rPr lang="ru-RU" sz="2800" dirty="0" err="1"/>
              <a:t>тьюторов</a:t>
            </a:r>
            <a:r>
              <a:rPr lang="ru-RU" sz="2800" dirty="0"/>
              <a:t> -20 человек;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Количество обученных сотрудников </a:t>
            </a:r>
            <a:r>
              <a:rPr lang="ru-RU" sz="2800" dirty="0" err="1"/>
              <a:t>КЦСОНов</a:t>
            </a:r>
            <a:r>
              <a:rPr lang="ru-RU" sz="2800" dirty="0"/>
              <a:t> – до 150 человек.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88640"/>
            <a:ext cx="325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2400" b="1" i="1" dirty="0">
                <a:solidFill>
                  <a:srgbClr val="FF0000"/>
                </a:solidFill>
              </a:rPr>
              <a:t>SMART</a:t>
            </a:r>
            <a:r>
              <a:rPr lang="ru-RU" sz="2400" b="1" i="1" dirty="0">
                <a:solidFill>
                  <a:srgbClr val="FF0000"/>
                </a:solidFill>
              </a:rPr>
              <a:t>-волонтер</a:t>
            </a:r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628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67944" y="188640"/>
            <a:ext cx="325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2400" b="1" i="1" dirty="0">
                <a:solidFill>
                  <a:srgbClr val="FF0000"/>
                </a:solidFill>
              </a:rPr>
              <a:t>SMART</a:t>
            </a:r>
            <a:r>
              <a:rPr lang="ru-RU" sz="2400" b="1" i="1" dirty="0">
                <a:solidFill>
                  <a:srgbClr val="FF0000"/>
                </a:solidFill>
              </a:rPr>
              <a:t>-волонтер</a:t>
            </a:r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6449358" cy="397382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411761" y="3284984"/>
            <a:ext cx="6256960" cy="3125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5517232"/>
            <a:ext cx="263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Более 80 публикаций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5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1700808"/>
            <a:ext cx="4427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Награжден Благодарностью </a:t>
            </a:r>
          </a:p>
          <a:p>
            <a:r>
              <a:rPr lang="ru-RU" dirty="0" smtClean="0"/>
              <a:t>Президента РФ, </a:t>
            </a:r>
          </a:p>
          <a:p>
            <a:r>
              <a:rPr lang="ru-RU" dirty="0" smtClean="0"/>
              <a:t>Заслуженный работник культуры РФ,   </a:t>
            </a:r>
          </a:p>
          <a:p>
            <a:r>
              <a:rPr lang="ru-RU" dirty="0" smtClean="0"/>
              <a:t>член Штаба РО ООД  </a:t>
            </a:r>
          </a:p>
          <a:p>
            <a:r>
              <a:rPr lang="ru-RU" dirty="0" smtClean="0"/>
              <a:t>«НАРОДНЫЙ ФРОНТ «ЗА РОССИЮ»,  </a:t>
            </a:r>
          </a:p>
          <a:p>
            <a:r>
              <a:rPr lang="ru-RU" dirty="0" smtClean="0"/>
              <a:t>член Совета при полномочном  </a:t>
            </a:r>
          </a:p>
          <a:p>
            <a:r>
              <a:rPr lang="ru-RU" dirty="0" smtClean="0"/>
              <a:t>Представителе Президента РФ в </a:t>
            </a:r>
            <a:r>
              <a:rPr lang="ru-RU" dirty="0" err="1" smtClean="0"/>
              <a:t>УрФО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член общественного совета  </a:t>
            </a:r>
          </a:p>
          <a:p>
            <a:r>
              <a:rPr lang="ru-RU" dirty="0" smtClean="0"/>
              <a:t>при Правительстве Челябинской области,  </a:t>
            </a:r>
          </a:p>
          <a:p>
            <a:r>
              <a:rPr lang="ru-RU" dirty="0" smtClean="0"/>
              <a:t>член Общественной палаты Челябинской области,  </a:t>
            </a:r>
          </a:p>
          <a:p>
            <a:r>
              <a:rPr lang="ru-RU" dirty="0" smtClean="0"/>
              <a:t>член Президиума Совета ветеранов Челябинской области,  </a:t>
            </a:r>
          </a:p>
          <a:p>
            <a:r>
              <a:rPr lang="ru-RU" dirty="0" smtClean="0"/>
              <a:t>Сертифицированный лектор Российского общества Знание"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9414" y="227823"/>
            <a:ext cx="2554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rgbClr val="000066"/>
                </a:solidFill>
              </a:rPr>
              <a:t>Ключевые фигуры команды проекта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96214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66"/>
                </a:solidFill>
              </a:rPr>
              <a:t>Руководитель проекта </a:t>
            </a:r>
            <a:r>
              <a:rPr lang="ru-RU" dirty="0" smtClean="0">
                <a:solidFill>
                  <a:srgbClr val="000066"/>
                </a:solidFill>
              </a:rPr>
              <a:t>: Лушников Владимир </a:t>
            </a:r>
            <a:r>
              <a:rPr lang="ru-RU" dirty="0">
                <a:solidFill>
                  <a:srgbClr val="000066"/>
                </a:solidFill>
              </a:rPr>
              <a:t>Александрович </a:t>
            </a:r>
            <a:endParaRPr lang="ru-RU" dirty="0" smtClean="0">
              <a:solidFill>
                <a:srgbClr val="000066"/>
              </a:solidFill>
            </a:endParaRPr>
          </a:p>
          <a:p>
            <a:pPr lvl="0"/>
            <a:r>
              <a:rPr lang="ru-RU" dirty="0" smtClean="0">
                <a:solidFill>
                  <a:srgbClr val="000066"/>
                </a:solidFill>
                <a:hlinkClick r:id="rId2"/>
              </a:rPr>
              <a:t>                                                                 </a:t>
            </a:r>
            <a:r>
              <a:rPr lang="en-US" dirty="0" smtClean="0">
                <a:solidFill>
                  <a:srgbClr val="000066"/>
                </a:solidFill>
                <a:hlinkClick r:id="rId2"/>
              </a:rPr>
              <a:t>https</a:t>
            </a:r>
            <a:r>
              <a:rPr lang="en-US" dirty="0">
                <a:solidFill>
                  <a:srgbClr val="000066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000066"/>
                </a:solidFill>
                <a:hlinkClick r:id="rId2"/>
              </a:rPr>
              <a:t>sozidateli.ru/profile/7535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8" y="1919466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67944" y="188640"/>
            <a:ext cx="325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2400" b="1" i="1" dirty="0">
                <a:solidFill>
                  <a:srgbClr val="FF0000"/>
                </a:solidFill>
              </a:rPr>
              <a:t>SMART</a:t>
            </a:r>
            <a:r>
              <a:rPr lang="ru-RU" sz="2400" b="1" i="1" dirty="0">
                <a:solidFill>
                  <a:srgbClr val="FF0000"/>
                </a:solidFill>
              </a:rPr>
              <a:t>-волонтер</a:t>
            </a: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4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970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852" y="1351508"/>
            <a:ext cx="85176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Главный бухгалтер проекта  </a:t>
            </a:r>
            <a:r>
              <a:rPr lang="ru-RU" b="1" dirty="0" err="1" smtClean="0"/>
              <a:t>Пестрикова</a:t>
            </a:r>
            <a:r>
              <a:rPr lang="ru-RU" b="1" dirty="0" smtClean="0"/>
              <a:t> Ирина Валентиновна</a:t>
            </a:r>
            <a:r>
              <a:rPr lang="ru-RU" dirty="0" smtClean="0"/>
              <a:t>: опыт реализации </a:t>
            </a:r>
            <a:r>
              <a:rPr lang="ru-RU" dirty="0" err="1" smtClean="0"/>
              <a:t>грантовых</a:t>
            </a:r>
            <a:r>
              <a:rPr lang="ru-RU" dirty="0" smtClean="0"/>
              <a:t> программ более 5 лет. </a:t>
            </a:r>
            <a:r>
              <a:rPr lang="en-US" dirty="0" smtClean="0">
                <a:hlinkClick r:id="rId2"/>
              </a:rPr>
              <a:t>https://sozidateli.ru/profile/8341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• Заместитель руководителя проекта– </a:t>
            </a:r>
            <a:r>
              <a:rPr lang="ru-RU" b="1" dirty="0" smtClean="0"/>
              <a:t>Лиховидько Ольга Александровна</a:t>
            </a:r>
            <a:r>
              <a:rPr lang="ru-RU" dirty="0" smtClean="0"/>
              <a:t>: опыт реализации </a:t>
            </a:r>
            <a:r>
              <a:rPr lang="ru-RU" dirty="0" err="1" smtClean="0"/>
              <a:t>грантовых</a:t>
            </a:r>
            <a:r>
              <a:rPr lang="ru-RU" dirty="0" smtClean="0"/>
              <a:t> программ по социальным проектам с 2010 года. Проведение </a:t>
            </a:r>
            <a:r>
              <a:rPr lang="ru-RU" dirty="0" err="1" smtClean="0"/>
              <a:t>тренинговых</a:t>
            </a:r>
            <a:r>
              <a:rPr lang="ru-RU" dirty="0" smtClean="0"/>
              <a:t> занятий с элементами позитивного мышления по правовой, финансовой грамотности, "цифровой" экономике, «мобильной грамотности» личностному росту, преодолению конфликтов и т.п. </a:t>
            </a:r>
          </a:p>
          <a:p>
            <a:r>
              <a:rPr lang="ru-RU" dirty="0" smtClean="0"/>
              <a:t>Сертифицированный лектор Российского общества "Знание". </a:t>
            </a:r>
          </a:p>
          <a:p>
            <a:r>
              <a:rPr lang="ru-RU" dirty="0" smtClean="0"/>
              <a:t>Лауреат премии Законодательного Собрания Челябинской области в сфере социального обслуживания населения, </a:t>
            </a:r>
          </a:p>
          <a:p>
            <a:r>
              <a:rPr lang="ru-RU" dirty="0" smtClean="0"/>
              <a:t>эксперт Общественной палаты Челябинской области, член общественного совета при Министерстве социальных отношений Челябинской области, Министерстве здравоохранения Челябинской области, Главном Управлении </a:t>
            </a:r>
          </a:p>
          <a:p>
            <a:r>
              <a:rPr lang="ru-RU" dirty="0" smtClean="0"/>
              <a:t>юстиции по Челябинской области. </a:t>
            </a:r>
            <a:r>
              <a:rPr lang="en-US" dirty="0" smtClean="0">
                <a:hlinkClick r:id="rId3"/>
              </a:rPr>
              <a:t>https://sozidateli.ru/profile/6508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9414" y="227823"/>
            <a:ext cx="2554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rgbClr val="000066"/>
                </a:solidFill>
              </a:rPr>
              <a:t>Ключевые фигуры команды проекта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88640"/>
            <a:ext cx="325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2400" b="1" i="1" dirty="0">
                <a:solidFill>
                  <a:srgbClr val="FF0000"/>
                </a:solidFill>
              </a:rPr>
              <a:t>SMART</a:t>
            </a:r>
            <a:r>
              <a:rPr lang="ru-RU" sz="2400" b="1" i="1" dirty="0">
                <a:solidFill>
                  <a:srgbClr val="FF0000"/>
                </a:solidFill>
              </a:rPr>
              <a:t>-волонтер</a:t>
            </a: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4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447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14" y="1268760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Директор Центра социальных проектов Общества «Знание» </a:t>
            </a:r>
            <a:r>
              <a:rPr lang="ru-RU" b="1" dirty="0" err="1" smtClean="0"/>
              <a:t>Тиканова</a:t>
            </a:r>
            <a:r>
              <a:rPr lang="ru-RU" b="1" dirty="0" smtClean="0"/>
              <a:t> Галина Николаевна</a:t>
            </a:r>
            <a:r>
              <a:rPr lang="ru-RU" dirty="0" smtClean="0"/>
              <a:t>: Сертифицированный лектор Российского общества "Знание", участник Общероссийского слета молодых лекторов. Опыт реализации </a:t>
            </a:r>
            <a:r>
              <a:rPr lang="ru-RU" dirty="0" err="1" smtClean="0"/>
              <a:t>грантовых</a:t>
            </a:r>
            <a:r>
              <a:rPr lang="ru-RU" dirty="0" smtClean="0"/>
              <a:t> программ 4 года </a:t>
            </a:r>
            <a:r>
              <a:rPr lang="en-US" dirty="0" smtClean="0">
                <a:hlinkClick r:id="rId2"/>
              </a:rPr>
              <a:t>https://sozidateli.ru/profile/8241</a:t>
            </a:r>
            <a:r>
              <a:rPr lang="ru-RU" dirty="0" smtClean="0"/>
              <a:t> ; </a:t>
            </a:r>
          </a:p>
          <a:p>
            <a:r>
              <a:rPr lang="ru-RU" dirty="0" smtClean="0"/>
              <a:t>• Директор </a:t>
            </a:r>
            <a:r>
              <a:rPr lang="ru-RU" dirty="0" err="1" smtClean="0"/>
              <a:t>Коркинского</a:t>
            </a:r>
            <a:r>
              <a:rPr lang="ru-RU" dirty="0" smtClean="0"/>
              <a:t> отделения Общества «Знание» </a:t>
            </a:r>
            <a:r>
              <a:rPr lang="ru-RU" b="1" dirty="0" smtClean="0"/>
              <a:t>Куркина Лариса Александровна</a:t>
            </a:r>
            <a:r>
              <a:rPr lang="ru-RU" dirty="0" smtClean="0"/>
              <a:t>: Сертифицированный лектор Российского общества "Знание", член Общественной палаты </a:t>
            </a:r>
            <a:r>
              <a:rPr lang="ru-RU" dirty="0" err="1" smtClean="0"/>
              <a:t>Коркинского</a:t>
            </a:r>
            <a:r>
              <a:rPr lang="ru-RU" dirty="0" smtClean="0"/>
              <a:t> муниципального района Челябинской области, организатор первого в Челябинской области форума </a:t>
            </a:r>
          </a:p>
          <a:p>
            <a:r>
              <a:rPr lang="ru-RU" dirty="0" smtClean="0"/>
              <a:t>НКО </a:t>
            </a:r>
            <a:r>
              <a:rPr lang="ru-RU" dirty="0" err="1" smtClean="0"/>
              <a:t>Коркинского</a:t>
            </a:r>
            <a:r>
              <a:rPr lang="ru-RU" dirty="0" smtClean="0"/>
              <a:t> муниципального района, преподаватель курсов мобильной грамотности. Опыт реализации социальных проектов более 5 лет </a:t>
            </a:r>
            <a:r>
              <a:rPr lang="en-US" dirty="0" smtClean="0">
                <a:hlinkClick r:id="rId3"/>
              </a:rPr>
              <a:t>https://sozidateli.ru/profile/6928</a:t>
            </a:r>
            <a:r>
              <a:rPr lang="ru-RU" dirty="0" smtClean="0"/>
              <a:t> ; 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ru-RU" dirty="0" smtClean="0"/>
              <a:t>. Директор Троицкого отделения Общества «Знание» </a:t>
            </a:r>
            <a:r>
              <a:rPr lang="ru-RU" b="1" dirty="0" err="1" smtClean="0"/>
              <a:t>Верченко</a:t>
            </a:r>
            <a:r>
              <a:rPr lang="ru-RU" b="1" dirty="0" smtClean="0"/>
              <a:t> Кира Сергеевна</a:t>
            </a:r>
            <a:r>
              <a:rPr lang="ru-RU" dirty="0" smtClean="0"/>
              <a:t>: преподаватель курсов компьютерной грамотности, организатор лекционных занятий. Опыт реализации социальных проектов 5 лет, </a:t>
            </a:r>
            <a:r>
              <a:rPr lang="en-US" dirty="0" smtClean="0">
                <a:hlinkClick r:id="rId4"/>
              </a:rPr>
              <a:t>https://sozidateli.ru/profile/12741</a:t>
            </a:r>
            <a:r>
              <a:rPr lang="ru-RU" dirty="0" smtClean="0"/>
              <a:t> ;</a:t>
            </a:r>
          </a:p>
          <a:p>
            <a:r>
              <a:rPr lang="ru-RU" dirty="0" smtClean="0"/>
              <a:t>• Преподаватель курсов компьютерной и мобильной грамотности </a:t>
            </a:r>
            <a:r>
              <a:rPr lang="ru-RU" b="1" dirty="0" smtClean="0"/>
              <a:t>Исаков Александр Витальевич</a:t>
            </a:r>
            <a:r>
              <a:rPr lang="ru-RU" dirty="0" smtClean="0"/>
              <a:t>  – опыт обучения компьютерной и мобильной грамотности более 5 лет.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9414" y="227823"/>
            <a:ext cx="2554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rgbClr val="000066"/>
                </a:solidFill>
              </a:rPr>
              <a:t>Ключевые фигуры команды проекта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88640"/>
            <a:ext cx="325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2400" b="1" i="1" dirty="0">
                <a:solidFill>
                  <a:srgbClr val="FF0000"/>
                </a:solidFill>
              </a:rPr>
              <a:t>SMART</a:t>
            </a:r>
            <a:r>
              <a:rPr lang="ru-RU" sz="2400" b="1" i="1" dirty="0">
                <a:solidFill>
                  <a:srgbClr val="FF0000"/>
                </a:solidFill>
              </a:rPr>
              <a:t>-волонтер</a:t>
            </a: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4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60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19183"/>
            <a:ext cx="8259688" cy="5040560"/>
          </a:xfrm>
        </p:spPr>
        <p:txBody>
          <a:bodyPr/>
          <a:lstStyle/>
          <a:p>
            <a:pPr indent="182563" algn="l"/>
            <a:r>
              <a:rPr lang="ru-RU" sz="2800" b="0" u="sng" dirty="0" smtClean="0"/>
              <a:t>Цель проекта:</a:t>
            </a:r>
            <a:br>
              <a:rPr lang="ru-RU" sz="2800" b="0" u="sng" dirty="0" smtClean="0"/>
            </a:br>
            <a:r>
              <a:rPr lang="ru-RU" sz="2800" b="0" u="sng" dirty="0" smtClean="0"/>
              <a:t/>
            </a:r>
            <a:br>
              <a:rPr lang="ru-RU" sz="2800" b="0" u="sng" dirty="0" smtClean="0"/>
            </a:br>
            <a:r>
              <a:rPr lang="ru-RU" sz="2800" dirty="0"/>
              <a:t> </a:t>
            </a:r>
            <a:r>
              <a:rPr lang="ru-RU" sz="2800" b="0" dirty="0" smtClean="0"/>
              <a:t>Содействие </a:t>
            </a:r>
            <a:r>
              <a:rPr lang="ru-RU" sz="2800" b="0" dirty="0"/>
              <a:t>формированию «цифровой» культуры среди людей старшего поколения, через развитие движения «серебряных» волонтеров, их интеграцию в «цифровую» среду и обучение группы </a:t>
            </a:r>
            <a:r>
              <a:rPr lang="en-US" sz="2800" b="0" dirty="0"/>
              <a:t>SMART</a:t>
            </a:r>
            <a:r>
              <a:rPr lang="ru-RU" sz="2800" b="0" dirty="0"/>
              <a:t>-</a:t>
            </a:r>
            <a:r>
              <a:rPr lang="ru-RU" sz="2800" b="0" dirty="0" err="1"/>
              <a:t>тьюторов</a:t>
            </a:r>
            <a:r>
              <a:rPr lang="ru-RU" sz="2800" b="0" dirty="0"/>
              <a:t>.</a:t>
            </a:r>
            <a:br>
              <a:rPr lang="ru-RU" sz="2800" b="0" dirty="0"/>
            </a:br>
            <a:r>
              <a:rPr lang="ru-RU" sz="2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118964"/>
            <a:ext cx="39919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2800" b="1" i="1" dirty="0">
                <a:solidFill>
                  <a:srgbClr val="FF0000"/>
                </a:solidFill>
              </a:rPr>
              <a:t>SMART</a:t>
            </a:r>
            <a:r>
              <a:rPr lang="ru-RU" sz="2800" b="1" i="1" dirty="0" smtClean="0">
                <a:solidFill>
                  <a:srgbClr val="FF0000"/>
                </a:solidFill>
              </a:rPr>
              <a:t>-волонтер</a:t>
            </a:r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556" y="188640"/>
            <a:ext cx="340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Наши достижения</a:t>
            </a:r>
            <a:endParaRPr lang="ru-RU" sz="2800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58916"/>
            <a:ext cx="325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2400" b="1" i="1" dirty="0">
                <a:solidFill>
                  <a:srgbClr val="FF0000"/>
                </a:solidFill>
              </a:rPr>
              <a:t>SMART</a:t>
            </a:r>
            <a:r>
              <a:rPr lang="ru-RU" sz="2400" b="1" i="1" dirty="0">
                <a:solidFill>
                  <a:srgbClr val="FF0000"/>
                </a:solidFill>
              </a:rPr>
              <a:t>-волонтер</a:t>
            </a: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4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72" y="1031622"/>
            <a:ext cx="356289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67" y="2996952"/>
            <a:ext cx="234306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178">
            <a:off x="217593" y="4663539"/>
            <a:ext cx="2479723" cy="175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91762"/>
            <a:ext cx="2298108" cy="32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" y="836711"/>
            <a:ext cx="2254570" cy="323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24" y="2098951"/>
            <a:ext cx="2434495" cy="344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55" y="3815500"/>
            <a:ext cx="1943316" cy="266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109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81" y="332656"/>
            <a:ext cx="1526256" cy="1526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209" y="1879616"/>
            <a:ext cx="8604856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представлен </a:t>
            </a:r>
          </a:p>
          <a:p>
            <a:r>
              <a:rPr lang="ru-RU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Челябинской региональной</a:t>
            </a:r>
          </a:p>
          <a:p>
            <a:r>
              <a:rPr lang="ru-RU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просветительской общественной </a:t>
            </a:r>
          </a:p>
          <a:p>
            <a:r>
              <a:rPr lang="ru-RU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Организацией  Общество «Знание»</a:t>
            </a:r>
            <a:endParaRPr lang="ru-RU" sz="3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612268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Челябинск, </a:t>
            </a:r>
            <a:r>
              <a:rPr lang="ru-RU" dirty="0" smtClean="0"/>
              <a:t>2020 </a:t>
            </a:r>
            <a:r>
              <a:rPr lang="ru-RU" dirty="0" smtClean="0"/>
              <a:t>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04637"/>
            <a:ext cx="7953400" cy="530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55932"/>
            <a:ext cx="4392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3200" b="1" i="1" dirty="0">
                <a:solidFill>
                  <a:srgbClr val="FF0000"/>
                </a:solidFill>
              </a:rPr>
              <a:t>SMART</a:t>
            </a:r>
            <a:r>
              <a:rPr lang="ru-RU" sz="3200" b="1" i="1" dirty="0">
                <a:solidFill>
                  <a:srgbClr val="FF0000"/>
                </a:solidFill>
              </a:rPr>
              <a:t>-волонтер</a:t>
            </a:r>
            <a:r>
              <a:rPr lang="ru-RU" sz="32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18545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670469"/>
            <a:ext cx="3760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Задачи проекта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842493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Расширение инновационных форм, методов и технологий работы с людьми старшего возраста;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Пропаганда волонтёрской деятельности среди граждан пожилого возраста и населения;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Обучение потенциальных волонтеров из числа лиц пожилого возраста;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Обучение «цифровых» </a:t>
            </a:r>
            <a:r>
              <a:rPr lang="ru-RU" sz="2000" dirty="0" err="1"/>
              <a:t>тьюторов</a:t>
            </a:r>
            <a:r>
              <a:rPr lang="ru-RU" sz="2000" dirty="0"/>
              <a:t> из числа «серебряных» волонтеров;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Взаимодействие с социально ориентированными НКО, </a:t>
            </a:r>
            <a:r>
              <a:rPr lang="ru-RU" sz="2000" dirty="0" err="1"/>
              <a:t>КЦСОНами</a:t>
            </a:r>
            <a:r>
              <a:rPr lang="ru-RU" sz="2000" dirty="0"/>
              <a:t> по обобщению современных практик работы с людьми старшего возраста;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Привлечение внимания общества и власти к решению социально-значимых проблем людей старшего поколения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11663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2800" b="1" i="1" dirty="0">
                <a:solidFill>
                  <a:srgbClr val="FF0000"/>
                </a:solidFill>
              </a:rPr>
              <a:t>SMART</a:t>
            </a:r>
            <a:r>
              <a:rPr lang="ru-RU" sz="2800" b="1" i="1" dirty="0">
                <a:solidFill>
                  <a:srgbClr val="FF0000"/>
                </a:solidFill>
              </a:rPr>
              <a:t>-волонтер</a:t>
            </a:r>
            <a:r>
              <a:rPr lang="ru-RU" sz="2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37613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188640"/>
            <a:ext cx="3342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2400" b="1" i="1" dirty="0">
                <a:solidFill>
                  <a:srgbClr val="FF0000"/>
                </a:solidFill>
              </a:rPr>
              <a:t>SMART</a:t>
            </a:r>
            <a:r>
              <a:rPr lang="ru-RU" sz="2400" b="1" i="1" dirty="0">
                <a:solidFill>
                  <a:srgbClr val="FF0000"/>
                </a:solidFill>
              </a:rPr>
              <a:t>-волонтер</a:t>
            </a: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45018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0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88640"/>
            <a:ext cx="33427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2400" b="1" i="1" dirty="0" smtClean="0">
                <a:solidFill>
                  <a:srgbClr val="FF0000"/>
                </a:solidFill>
              </a:rPr>
              <a:t>SMART</a:t>
            </a:r>
            <a:r>
              <a:rPr lang="ru-RU" sz="2400" b="1" i="1" dirty="0">
                <a:solidFill>
                  <a:srgbClr val="FF0000"/>
                </a:solidFill>
              </a:rPr>
              <a:t>-волонтер</a:t>
            </a: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</a:p>
          <a:p>
            <a:pPr lvl="0"/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3688" y="807876"/>
            <a:ext cx="602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Деятельность в рамках проекта: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3" y="1519755"/>
            <a:ext cx="8554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Проведение </a:t>
            </a:r>
            <a:r>
              <a:rPr lang="ru-RU" sz="2400" dirty="0"/>
              <a:t>курса занятий, лекций, тренингов </a:t>
            </a:r>
            <a:endParaRPr lang="ru-RU" sz="2400" dirty="0" smtClean="0"/>
          </a:p>
          <a:p>
            <a:pPr algn="just"/>
            <a:r>
              <a:rPr lang="ru-RU" sz="2400" dirty="0" smtClean="0"/>
              <a:t>с </a:t>
            </a:r>
            <a:r>
              <a:rPr lang="ru-RU" sz="2400" dirty="0"/>
              <a:t>«серебряным» участниками по развитию навыков </a:t>
            </a:r>
            <a:endParaRPr lang="ru-RU" sz="2400" dirty="0" smtClean="0"/>
          </a:p>
          <a:p>
            <a:r>
              <a:rPr lang="ru-RU" sz="2400" dirty="0" smtClean="0"/>
              <a:t>работы </a:t>
            </a:r>
            <a:r>
              <a:rPr lang="ru-RU" sz="2400" dirty="0"/>
              <a:t>с мобильными устройствами (</a:t>
            </a:r>
            <a:r>
              <a:rPr lang="ru-RU" sz="2400" dirty="0" smtClean="0"/>
              <a:t>смартфоны), </a:t>
            </a:r>
          </a:p>
          <a:p>
            <a:r>
              <a:rPr lang="ru-RU" sz="2400" dirty="0" smtClean="0"/>
              <a:t>адаптации </a:t>
            </a:r>
            <a:r>
              <a:rPr lang="ru-RU" sz="2400" dirty="0"/>
              <a:t>людей старшего возраста в «цифровой» среде, </a:t>
            </a:r>
            <a:endParaRPr lang="ru-RU" sz="2400" dirty="0" smtClean="0"/>
          </a:p>
          <a:p>
            <a:r>
              <a:rPr lang="ru-RU" sz="2400" dirty="0" smtClean="0"/>
              <a:t>получению </a:t>
            </a:r>
            <a:r>
              <a:rPr lang="ru-RU" sz="2400" dirty="0"/>
              <a:t>информации о возможностях «цифровых» </a:t>
            </a:r>
            <a:endParaRPr lang="ru-RU" sz="2400" dirty="0" smtClean="0"/>
          </a:p>
          <a:p>
            <a:r>
              <a:rPr lang="ru-RU" sz="2400" dirty="0" smtClean="0"/>
              <a:t>технологий </a:t>
            </a:r>
            <a:r>
              <a:rPr lang="ru-RU" sz="2400" dirty="0"/>
              <a:t>и т.п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4" y="3933056"/>
            <a:ext cx="8417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  <a:r>
              <a:rPr lang="ru-RU" sz="2400" dirty="0" smtClean="0"/>
              <a:t>. </a:t>
            </a:r>
            <a:r>
              <a:rPr lang="ru-RU" sz="2400" dirty="0"/>
              <a:t>Пропаганда волонтёрской деятельности среди граждан пожилого возраста и населения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3" y="5013176"/>
            <a:ext cx="8568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Практические занятия, в том числе привлечение в качестве помощников на занятия с «новичками»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501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188640"/>
            <a:ext cx="344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2400" b="1" i="1" dirty="0">
                <a:solidFill>
                  <a:srgbClr val="FF0000"/>
                </a:solidFill>
              </a:rPr>
              <a:t>SMART</a:t>
            </a:r>
            <a:r>
              <a:rPr lang="ru-RU" sz="2400" b="1" i="1" dirty="0" smtClean="0">
                <a:solidFill>
                  <a:srgbClr val="FF0000"/>
                </a:solidFill>
              </a:rPr>
              <a:t>-волонтер</a:t>
            </a:r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</a:p>
        </p:txBody>
      </p:sp>
      <p:pic>
        <p:nvPicPr>
          <p:cNvPr id="2050" name="Picture 2" descr="\\Zns3\CL2\9. Гранты\SMART-волонтер - 2019 (МИН СОЦ)\!!! Обработанные\2019-07-10 Инстаграм (1 часть), Куркина\2019-07-10 Инстаграм (1 часть) фото\IMG_20190710_142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106092" cy="532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5796949"/>
            <a:ext cx="335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Курсы освоения </a:t>
            </a:r>
            <a:r>
              <a:rPr lang="ru-RU" b="1" dirty="0" err="1" smtClean="0">
                <a:solidFill>
                  <a:srgbClr val="FF0000"/>
                </a:solidFill>
              </a:rPr>
              <a:t>Инстаграм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4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88640"/>
            <a:ext cx="33427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2400" b="1" i="1" dirty="0" smtClean="0">
                <a:solidFill>
                  <a:srgbClr val="FF0000"/>
                </a:solidFill>
              </a:rPr>
              <a:t>SMART</a:t>
            </a:r>
            <a:r>
              <a:rPr lang="ru-RU" sz="2400" b="1" i="1" dirty="0">
                <a:solidFill>
                  <a:srgbClr val="FF0000"/>
                </a:solidFill>
              </a:rPr>
              <a:t>-волонтер</a:t>
            </a: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</a:p>
          <a:p>
            <a:pPr lvl="0"/>
            <a:endParaRPr lang="ru-RU" sz="24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\\Zns3\CL2\9. Гранты\SMART-волонтер - 2019 (МИН СОЦ)\!!! Обработанные\2019-06-28 - с. Миасское - занятия SMART-волонтеров\GtIBEeeyL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95" y="764704"/>
            <a:ext cx="7554525" cy="56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0223" y="6061266"/>
            <a:ext cx="684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Занятия со </a:t>
            </a:r>
            <a:r>
              <a:rPr lang="en-US" b="1" dirty="0" smtClean="0">
                <a:solidFill>
                  <a:srgbClr val="FF0000"/>
                </a:solidFill>
              </a:rPr>
              <a:t>smart-</a:t>
            </a:r>
            <a:r>
              <a:rPr lang="ru-RU" b="1" dirty="0" smtClean="0">
                <a:solidFill>
                  <a:srgbClr val="FF0000"/>
                </a:solidFill>
              </a:rPr>
              <a:t>волонтерами Красноармейского района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5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7944" y="188640"/>
            <a:ext cx="325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2400" b="1" i="1" dirty="0">
                <a:solidFill>
                  <a:srgbClr val="FF0000"/>
                </a:solidFill>
              </a:rPr>
              <a:t>SMART</a:t>
            </a:r>
            <a:r>
              <a:rPr lang="ru-RU" sz="2400" b="1" i="1" dirty="0">
                <a:solidFill>
                  <a:srgbClr val="FF0000"/>
                </a:solidFill>
              </a:rPr>
              <a:t>-волонтер</a:t>
            </a: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4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65" y="629727"/>
            <a:ext cx="7236296" cy="5427222"/>
          </a:xfrm>
          <a:prstGeom prst="rect">
            <a:avLst/>
          </a:prstGeom>
        </p:spPr>
      </p:pic>
      <p:pic>
        <p:nvPicPr>
          <p:cNvPr id="4099" name="Picture 3" descr="\\Zns3\CL2\9. Гранты\SMART-волонтер - 2019 (МИН СОЦ)\!!! Обработанные\2019-07-04 - с. Миасское\B7nodJhBu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3" b="19554"/>
          <a:stretch/>
        </p:blipFill>
        <p:spPr bwMode="auto">
          <a:xfrm flipH="1">
            <a:off x="323528" y="3284984"/>
            <a:ext cx="3384376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6124654"/>
            <a:ext cx="397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Обучение продолжено по скайпу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75164"/>
      </p:ext>
    </p:extLst>
  </p:cSld>
  <p:clrMapOvr>
    <a:masterClrMapping/>
  </p:clrMapOvr>
</p:sld>
</file>

<file path=ppt/theme/theme1.xml><?xml version="1.0" encoding="utf-8"?>
<a:theme xmlns:a="http://schemas.openxmlformats.org/drawingml/2006/main" name="7">
  <a:themeElements>
    <a:clrScheme name="sample 3">
      <a:dk1>
        <a:srgbClr val="000066"/>
      </a:dk1>
      <a:lt1>
        <a:srgbClr val="FFFFFF"/>
      </a:lt1>
      <a:dk2>
        <a:srgbClr val="175B5B"/>
      </a:dk2>
      <a:lt2>
        <a:srgbClr val="C0C0C0"/>
      </a:lt2>
      <a:accent1>
        <a:srgbClr val="7DB038"/>
      </a:accent1>
      <a:accent2>
        <a:srgbClr val="6CA5D8"/>
      </a:accent2>
      <a:accent3>
        <a:srgbClr val="FFFFFF"/>
      </a:accent3>
      <a:accent4>
        <a:srgbClr val="000056"/>
      </a:accent4>
      <a:accent5>
        <a:srgbClr val="BFD4AE"/>
      </a:accent5>
      <a:accent6>
        <a:srgbClr val="6195C4"/>
      </a:accent6>
      <a:hlink>
        <a:srgbClr val="5D4BC7"/>
      </a:hlink>
      <a:folHlink>
        <a:srgbClr val="878FA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B98A"/>
        </a:accent6>
        <a:hlink>
          <a:srgbClr val="7648EA"/>
        </a:hlink>
        <a:folHlink>
          <a:srgbClr val="6E96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447</TotalTime>
  <Words>708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7</vt:lpstr>
      <vt:lpstr>Image</vt:lpstr>
      <vt:lpstr>Презентация PowerPoint</vt:lpstr>
      <vt:lpstr>Цель проекта:   Содействие формированию «цифровой» культуры среди людей старшего поколения, через развитие движения «серебряных» волонтеров, их интеграцию в «цифровую» среду и обучение группы SMART-тьюторов. 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2019-03-13T06:55:54Z</dcterms:created>
  <dcterms:modified xsi:type="dcterms:W3CDTF">2020-07-24T06:52:00Z</dcterms:modified>
</cp:coreProperties>
</file>