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3"/>
  </p:notesMasterIdLst>
  <p:sldIdLst>
    <p:sldId id="256" r:id="rId2"/>
    <p:sldId id="281" r:id="rId3"/>
    <p:sldId id="273" r:id="rId4"/>
    <p:sldId id="282" r:id="rId5"/>
    <p:sldId id="283" r:id="rId6"/>
    <p:sldId id="284" r:id="rId7"/>
    <p:sldId id="285" r:id="rId8"/>
    <p:sldId id="280" r:id="rId9"/>
    <p:sldId id="268" r:id="rId10"/>
    <p:sldId id="266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C12"/>
    <a:srgbClr val="FF9933"/>
    <a:srgbClr val="DEDA32"/>
    <a:srgbClr val="3B4A1E"/>
    <a:srgbClr val="6699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.&#1052;%20&#1040;%20&#1052;%20&#1040;\1_&#1052;&#1040;&#1052;&#1040;%20&#1085;&#1086;&#1074;&#1086;&#1077;\&#1044;&#1054;&#1059;%208%20&#1051;&#1077;&#1085;&#1080;&#1085;&#1075;&#1088;&#1072;&#1076;&#1089;&#1082;&#1072;&#1103;\&#1050;&#1048;&#1055;%202020\2%20&#1075;&#1086;&#1076;%202020-2021\&#1052;&#1086;&#1085;&#1080;&#1090;&#1086;&#1088;&#1080;&#1085;&#1075;\&#1052;&#1086;&#1085;&#1080;&#1090;&#1086;&#1088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этап</c:v>
                </c:pt>
              </c:strCache>
            </c:strRef>
          </c:tx>
          <c:dLbls>
            <c:dLbl>
              <c:idx val="0"/>
              <c:layout>
                <c:manualLayout>
                  <c:x val="4.2498617540049546E-3"/>
                  <c:y val="-7.772691942309359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Book Antiqua" panose="0204060205030503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Включенность родителей в культурно-досуговую деятельность детей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0.47000000000000008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этап</c:v>
                </c:pt>
              </c:strCache>
            </c:strRef>
          </c:tx>
          <c:dLbls>
            <c:dLbl>
              <c:idx val="0"/>
              <c:layout>
                <c:manualLayout>
                  <c:x val="2.1249308770024698E-2"/>
                  <c:y val="-8.204508161326538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Book Antiqua" panose="0204060205030503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Включенность родителей в культурно-досуговую деятельность детей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</c:ser>
        <c:shape val="box"/>
        <c:axId val="154664320"/>
        <c:axId val="154682496"/>
        <c:axId val="0"/>
      </c:bar3DChart>
      <c:catAx>
        <c:axId val="154664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Book Antiqua" panose="02040602050305030304" pitchFamily="18" charset="0"/>
              </a:defRPr>
            </a:pPr>
            <a:endParaRPr lang="ru-RU"/>
          </a:p>
        </c:txPr>
        <c:crossAx val="154682496"/>
        <c:crosses val="autoZero"/>
        <c:auto val="1"/>
        <c:lblAlgn val="ctr"/>
        <c:lblOffset val="100"/>
      </c:catAx>
      <c:valAx>
        <c:axId val="15468249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Book Antiqua" panose="02040602050305030304" pitchFamily="18" charset="0"/>
              </a:defRPr>
            </a:pPr>
            <a:endParaRPr lang="ru-RU"/>
          </a:p>
        </c:txPr>
        <c:crossAx val="1546643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Book Antiqua" panose="0204060205030503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'2020-2021'!$B$15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'2020-2021'!$B$16:$B$27</c:f>
              <c:numCache>
                <c:formatCode>0%</c:formatCode>
                <c:ptCount val="12"/>
                <c:pt idx="0">
                  <c:v>0.32000000000000012</c:v>
                </c:pt>
                <c:pt idx="1">
                  <c:v>0.3600000000000001</c:v>
                </c:pt>
                <c:pt idx="2">
                  <c:v>0.4</c:v>
                </c:pt>
                <c:pt idx="3">
                  <c:v>0.32000000000000012</c:v>
                </c:pt>
                <c:pt idx="4">
                  <c:v>0.6000000000000002</c:v>
                </c:pt>
                <c:pt idx="5">
                  <c:v>0.6000000000000002</c:v>
                </c:pt>
                <c:pt idx="6">
                  <c:v>0.48000000000000009</c:v>
                </c:pt>
                <c:pt idx="7">
                  <c:v>0.6000000000000002</c:v>
                </c:pt>
                <c:pt idx="8">
                  <c:v>0.8</c:v>
                </c:pt>
                <c:pt idx="9">
                  <c:v>0.68000000000000038</c:v>
                </c:pt>
                <c:pt idx="10">
                  <c:v>0.48000000000000009</c:v>
                </c:pt>
                <c:pt idx="11">
                  <c:v>0.48000000000000009</c:v>
                </c:pt>
              </c:numCache>
            </c:numRef>
          </c:val>
        </c:ser>
        <c:ser>
          <c:idx val="1"/>
          <c:order val="1"/>
          <c:tx>
            <c:strRef>
              <c:f>'2020-2021'!$C$15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'2020-2021'!$C$16:$C$27</c:f>
              <c:numCache>
                <c:formatCode>0%</c:formatCode>
                <c:ptCount val="12"/>
                <c:pt idx="0">
                  <c:v>0.4</c:v>
                </c:pt>
                <c:pt idx="1">
                  <c:v>0.3600000000000001</c:v>
                </c:pt>
                <c:pt idx="2">
                  <c:v>0.4</c:v>
                </c:pt>
                <c:pt idx="3">
                  <c:v>0.32000000000000012</c:v>
                </c:pt>
                <c:pt idx="4">
                  <c:v>0.2</c:v>
                </c:pt>
                <c:pt idx="5">
                  <c:v>0.2</c:v>
                </c:pt>
                <c:pt idx="6">
                  <c:v>0.44000000000000011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0.4</c:v>
                </c:pt>
                <c:pt idx="11">
                  <c:v>0.44000000000000011</c:v>
                </c:pt>
              </c:numCache>
            </c:numRef>
          </c:val>
        </c:ser>
        <c:ser>
          <c:idx val="2"/>
          <c:order val="2"/>
          <c:tx>
            <c:strRef>
              <c:f>'2020-2021'!$D$15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'2020-2021'!$A$16:$A$27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'2020-2021'!$D$16:$D$27</c:f>
              <c:numCache>
                <c:formatCode>0%</c:formatCode>
                <c:ptCount val="12"/>
                <c:pt idx="0">
                  <c:v>0.28000000000000008</c:v>
                </c:pt>
                <c:pt idx="1">
                  <c:v>0.28000000000000008</c:v>
                </c:pt>
                <c:pt idx="2">
                  <c:v>0.2</c:v>
                </c:pt>
                <c:pt idx="3">
                  <c:v>0.3600000000000001</c:v>
                </c:pt>
                <c:pt idx="4">
                  <c:v>0.2</c:v>
                </c:pt>
                <c:pt idx="5">
                  <c:v>0.2</c:v>
                </c:pt>
                <c:pt idx="6">
                  <c:v>8.0000000000000029E-2</c:v>
                </c:pt>
                <c:pt idx="7">
                  <c:v>0.2</c:v>
                </c:pt>
                <c:pt idx="8">
                  <c:v>0</c:v>
                </c:pt>
                <c:pt idx="9">
                  <c:v>0.12000000000000002</c:v>
                </c:pt>
                <c:pt idx="10">
                  <c:v>0.12000000000000002</c:v>
                </c:pt>
                <c:pt idx="11">
                  <c:v>8.0000000000000029E-2</c:v>
                </c:pt>
              </c:numCache>
            </c:numRef>
          </c:val>
        </c:ser>
        <c:marker val="1"/>
        <c:axId val="98504704"/>
        <c:axId val="98506240"/>
      </c:lineChart>
      <c:catAx>
        <c:axId val="98504704"/>
        <c:scaling>
          <c:orientation val="minMax"/>
        </c:scaling>
        <c:axPos val="b"/>
        <c:tickLblPos val="nextTo"/>
        <c:crossAx val="98506240"/>
        <c:crosses val="autoZero"/>
        <c:auto val="1"/>
        <c:lblAlgn val="ctr"/>
        <c:lblOffset val="100"/>
      </c:catAx>
      <c:valAx>
        <c:axId val="9850624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98504704"/>
        <c:crosses val="autoZero"/>
        <c:crossBetween val="between"/>
        <c:majorUnit val="0.2"/>
        <c:minorUnit val="4.0000000000000029E-2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'2020-2021'!$B$43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'2020-2021'!$A$44:$A$47</c:f>
              <c:strCache>
                <c:ptCount val="4"/>
                <c:pt idx="0">
                  <c:v>Взаимодействие родителей и ребенка 1</c:v>
                </c:pt>
                <c:pt idx="1">
                  <c:v>Взаимодействие родителей ДОУ 1</c:v>
                </c:pt>
                <c:pt idx="2">
                  <c:v>Взаимодействие родителей и ребенка 2</c:v>
                </c:pt>
                <c:pt idx="3">
                  <c:v>Взаимодействие родителей ДОУ 2</c:v>
                </c:pt>
              </c:strCache>
            </c:strRef>
          </c:cat>
          <c:val>
            <c:numRef>
              <c:f>'2020-2021'!$B$44:$B$47</c:f>
              <c:numCache>
                <c:formatCode>0%</c:formatCode>
                <c:ptCount val="4"/>
                <c:pt idx="0">
                  <c:v>0.32000000000000012</c:v>
                </c:pt>
                <c:pt idx="1">
                  <c:v>0.4</c:v>
                </c:pt>
                <c:pt idx="2">
                  <c:v>0.64000000000000024</c:v>
                </c:pt>
                <c:pt idx="3">
                  <c:v>0.8</c:v>
                </c:pt>
              </c:numCache>
            </c:numRef>
          </c:val>
        </c:ser>
        <c:ser>
          <c:idx val="1"/>
          <c:order val="1"/>
          <c:tx>
            <c:strRef>
              <c:f>'2020-2021'!$C$43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'2020-2021'!$A$44:$A$47</c:f>
              <c:strCache>
                <c:ptCount val="4"/>
                <c:pt idx="0">
                  <c:v>Взаимодействие родителей и ребенка 1</c:v>
                </c:pt>
                <c:pt idx="1">
                  <c:v>Взаимодействие родителей ДОУ 1</c:v>
                </c:pt>
                <c:pt idx="2">
                  <c:v>Взаимодействие родителей и ребенка 2</c:v>
                </c:pt>
                <c:pt idx="3">
                  <c:v>Взаимодействие родителей ДОУ 2</c:v>
                </c:pt>
              </c:strCache>
            </c:strRef>
          </c:cat>
          <c:val>
            <c:numRef>
              <c:f>'2020-2021'!$C$44:$C$47</c:f>
              <c:numCache>
                <c:formatCode>0%</c:formatCode>
                <c:ptCount val="4"/>
                <c:pt idx="0">
                  <c:v>0.4</c:v>
                </c:pt>
                <c:pt idx="1">
                  <c:v>0.32000000000000012</c:v>
                </c:pt>
                <c:pt idx="2">
                  <c:v>0.3600000000000001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'2020-2021'!$D$43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'2020-2021'!$A$44:$A$47</c:f>
              <c:strCache>
                <c:ptCount val="4"/>
                <c:pt idx="0">
                  <c:v>Взаимодействие родителей и ребенка 1</c:v>
                </c:pt>
                <c:pt idx="1">
                  <c:v>Взаимодействие родителей ДОУ 1</c:v>
                </c:pt>
                <c:pt idx="2">
                  <c:v>Взаимодействие родителей и ребенка 2</c:v>
                </c:pt>
                <c:pt idx="3">
                  <c:v>Взаимодействие родителей ДОУ 2</c:v>
                </c:pt>
              </c:strCache>
            </c:strRef>
          </c:cat>
          <c:val>
            <c:numRef>
              <c:f>'2020-2021'!$D$44:$D$47</c:f>
              <c:numCache>
                <c:formatCode>0%</c:formatCode>
                <c:ptCount val="4"/>
                <c:pt idx="0">
                  <c:v>0.28000000000000008</c:v>
                </c:pt>
                <c:pt idx="1">
                  <c:v>0.28000000000000008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marker val="1"/>
        <c:axId val="98524544"/>
        <c:axId val="98530432"/>
      </c:lineChart>
      <c:catAx>
        <c:axId val="98524544"/>
        <c:scaling>
          <c:orientation val="minMax"/>
        </c:scaling>
        <c:axPos val="b"/>
        <c:tickLblPos val="nextTo"/>
        <c:crossAx val="98530432"/>
        <c:crosses val="autoZero"/>
        <c:auto val="1"/>
        <c:lblAlgn val="ctr"/>
        <c:lblOffset val="100"/>
      </c:catAx>
      <c:valAx>
        <c:axId val="9853043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98524544"/>
        <c:crosses val="autoZero"/>
        <c:crossBetween val="between"/>
        <c:majorUnit val="0.2"/>
        <c:minorUnit val="4.0000000000000022E-2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'2020-2021'!$B$51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'2020-2021'!$A$52:$A$57</c:f>
              <c:strCache>
                <c:ptCount val="6"/>
                <c:pt idx="0">
                  <c:v>Организационный 1</c:v>
                </c:pt>
                <c:pt idx="1">
                  <c:v>Развивающий 1</c:v>
                </c:pt>
                <c:pt idx="2">
                  <c:v>Помощь семье 1</c:v>
                </c:pt>
                <c:pt idx="3">
                  <c:v>Организационный 2</c:v>
                </c:pt>
                <c:pt idx="4">
                  <c:v>Развивающий 2</c:v>
                </c:pt>
                <c:pt idx="5">
                  <c:v>Помощь семье 2</c:v>
                </c:pt>
              </c:strCache>
            </c:strRef>
          </c:cat>
          <c:val>
            <c:numRef>
              <c:f>'2020-2021'!$B$52:$B$57</c:f>
              <c:numCache>
                <c:formatCode>0%</c:formatCode>
                <c:ptCount val="6"/>
                <c:pt idx="0">
                  <c:v>0.58000000000000007</c:v>
                </c:pt>
                <c:pt idx="1">
                  <c:v>0.48000000000000009</c:v>
                </c:pt>
                <c:pt idx="2">
                  <c:v>0.64000000000000024</c:v>
                </c:pt>
                <c:pt idx="3">
                  <c:v>0.8</c:v>
                </c:pt>
                <c:pt idx="4">
                  <c:v>0.58000000000000007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'2020-2021'!$C$51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'2020-2021'!$A$52:$A$57</c:f>
              <c:strCache>
                <c:ptCount val="6"/>
                <c:pt idx="0">
                  <c:v>Организационный 1</c:v>
                </c:pt>
                <c:pt idx="1">
                  <c:v>Развивающий 1</c:v>
                </c:pt>
                <c:pt idx="2">
                  <c:v>Помощь семье 1</c:v>
                </c:pt>
                <c:pt idx="3">
                  <c:v>Организационный 2</c:v>
                </c:pt>
                <c:pt idx="4">
                  <c:v>Развивающий 2</c:v>
                </c:pt>
                <c:pt idx="5">
                  <c:v>Помощь семье 2</c:v>
                </c:pt>
              </c:strCache>
            </c:strRef>
          </c:cat>
          <c:val>
            <c:numRef>
              <c:f>'2020-2021'!$C$52:$C$57</c:f>
              <c:numCache>
                <c:formatCode>0%</c:formatCode>
                <c:ptCount val="6"/>
                <c:pt idx="0">
                  <c:v>0.3000000000000001</c:v>
                </c:pt>
                <c:pt idx="1">
                  <c:v>0.3600000000000001</c:v>
                </c:pt>
                <c:pt idx="2">
                  <c:v>0.28000000000000008</c:v>
                </c:pt>
                <c:pt idx="3">
                  <c:v>0.2</c:v>
                </c:pt>
                <c:pt idx="4">
                  <c:v>0.34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'2020-2021'!$D$51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'2020-2021'!$A$52:$A$57</c:f>
              <c:strCache>
                <c:ptCount val="6"/>
                <c:pt idx="0">
                  <c:v>Организационный 1</c:v>
                </c:pt>
                <c:pt idx="1">
                  <c:v>Развивающий 1</c:v>
                </c:pt>
                <c:pt idx="2">
                  <c:v>Помощь семье 1</c:v>
                </c:pt>
                <c:pt idx="3">
                  <c:v>Организационный 2</c:v>
                </c:pt>
                <c:pt idx="4">
                  <c:v>Развивающий 2</c:v>
                </c:pt>
                <c:pt idx="5">
                  <c:v>Помощь семье 2</c:v>
                </c:pt>
              </c:strCache>
            </c:strRef>
          </c:cat>
          <c:val>
            <c:numRef>
              <c:f>'2020-2021'!$D$52:$D$57</c:f>
              <c:numCache>
                <c:formatCode>0%</c:formatCode>
                <c:ptCount val="6"/>
                <c:pt idx="0">
                  <c:v>0.12000000000000002</c:v>
                </c:pt>
                <c:pt idx="1">
                  <c:v>0.16</c:v>
                </c:pt>
                <c:pt idx="2">
                  <c:v>8.0000000000000029E-2</c:v>
                </c:pt>
                <c:pt idx="3">
                  <c:v>0</c:v>
                </c:pt>
                <c:pt idx="4">
                  <c:v>8.0000000000000029E-2</c:v>
                </c:pt>
                <c:pt idx="5">
                  <c:v>0</c:v>
                </c:pt>
              </c:numCache>
            </c:numRef>
          </c:val>
        </c:ser>
        <c:marker val="1"/>
        <c:axId val="98561024"/>
        <c:axId val="100348672"/>
      </c:lineChart>
      <c:catAx>
        <c:axId val="98561024"/>
        <c:scaling>
          <c:orientation val="minMax"/>
        </c:scaling>
        <c:axPos val="b"/>
        <c:tickLblPos val="nextTo"/>
        <c:crossAx val="100348672"/>
        <c:crosses val="autoZero"/>
        <c:auto val="1"/>
        <c:lblAlgn val="ctr"/>
        <c:lblOffset val="100"/>
      </c:catAx>
      <c:valAx>
        <c:axId val="10034867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98561024"/>
        <c:crosses val="autoZero"/>
        <c:crossBetween val="between"/>
        <c:majorUnit val="0.2"/>
        <c:minorUnit val="4.0000000000000022E-2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'2020-2021'!$B$29</c:f>
              <c:strCache>
                <c:ptCount val="1"/>
                <c:pt idx="0">
                  <c:v>Высокий</c:v>
                </c:pt>
              </c:strCache>
            </c:strRef>
          </c:tx>
          <c:marker>
            <c:symbol val="none"/>
          </c:marker>
          <c:cat>
            <c:strRef>
              <c:f>'2020-2021'!$A$30:$A$41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'2020-2021'!$B$30:$B$41</c:f>
              <c:numCache>
                <c:formatCode>0%</c:formatCode>
                <c:ptCount val="12"/>
                <c:pt idx="0">
                  <c:v>0.6000000000000002</c:v>
                </c:pt>
                <c:pt idx="1">
                  <c:v>0.6000000000000002</c:v>
                </c:pt>
                <c:pt idx="2">
                  <c:v>0.4</c:v>
                </c:pt>
                <c:pt idx="3">
                  <c:v>0.44</c:v>
                </c:pt>
                <c:pt idx="4">
                  <c:v>0.64000000000000024</c:v>
                </c:pt>
                <c:pt idx="5">
                  <c:v>0.6000000000000002</c:v>
                </c:pt>
                <c:pt idx="6">
                  <c:v>1</c:v>
                </c:pt>
                <c:pt idx="7">
                  <c:v>0.6000000000000002</c:v>
                </c:pt>
                <c:pt idx="8">
                  <c:v>1</c:v>
                </c:pt>
                <c:pt idx="9">
                  <c:v>0.4</c:v>
                </c:pt>
                <c:pt idx="10">
                  <c:v>0.64000000000000024</c:v>
                </c:pt>
                <c:pt idx="11">
                  <c:v>0.64000000000000024</c:v>
                </c:pt>
              </c:numCache>
            </c:numRef>
          </c:val>
        </c:ser>
        <c:ser>
          <c:idx val="1"/>
          <c:order val="1"/>
          <c:tx>
            <c:strRef>
              <c:f>'2020-2021'!$C$29</c:f>
              <c:strCache>
                <c:ptCount val="1"/>
                <c:pt idx="0">
                  <c:v>Средний</c:v>
                </c:pt>
              </c:strCache>
            </c:strRef>
          </c:tx>
          <c:marker>
            <c:symbol val="none"/>
          </c:marker>
          <c:cat>
            <c:strRef>
              <c:f>'2020-2021'!$A$30:$A$41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'2020-2021'!$C$30:$C$41</c:f>
              <c:numCache>
                <c:formatCode>0%</c:formatCode>
                <c:ptCount val="12"/>
                <c:pt idx="0">
                  <c:v>0.4</c:v>
                </c:pt>
                <c:pt idx="1">
                  <c:v>0.4</c:v>
                </c:pt>
                <c:pt idx="2">
                  <c:v>0.44</c:v>
                </c:pt>
                <c:pt idx="3">
                  <c:v>0.3600000000000001</c:v>
                </c:pt>
                <c:pt idx="4">
                  <c:v>0.3600000000000001</c:v>
                </c:pt>
                <c:pt idx="5">
                  <c:v>0.4</c:v>
                </c:pt>
                <c:pt idx="6">
                  <c:v>0</c:v>
                </c:pt>
                <c:pt idx="7">
                  <c:v>0.2</c:v>
                </c:pt>
                <c:pt idx="8">
                  <c:v>0</c:v>
                </c:pt>
                <c:pt idx="9">
                  <c:v>0.4</c:v>
                </c:pt>
                <c:pt idx="10">
                  <c:v>0.3600000000000001</c:v>
                </c:pt>
                <c:pt idx="11">
                  <c:v>0.3600000000000001</c:v>
                </c:pt>
              </c:numCache>
            </c:numRef>
          </c:val>
        </c:ser>
        <c:ser>
          <c:idx val="2"/>
          <c:order val="2"/>
          <c:tx>
            <c:strRef>
              <c:f>'2020-2021'!$D$29</c:f>
              <c:strCache>
                <c:ptCount val="1"/>
                <c:pt idx="0">
                  <c:v>Низкий</c:v>
                </c:pt>
              </c:strCache>
            </c:strRef>
          </c:tx>
          <c:marker>
            <c:symbol val="none"/>
          </c:marker>
          <c:cat>
            <c:strRef>
              <c:f>'2020-2021'!$A$30:$A$41</c:f>
              <c:strCache>
                <c:ptCount val="12"/>
                <c:pt idx="0">
                  <c:v>коммуникативный</c:v>
                </c:pt>
                <c:pt idx="1">
                  <c:v>познавательный</c:v>
                </c:pt>
                <c:pt idx="2">
                  <c:v>экологический</c:v>
                </c:pt>
                <c:pt idx="3">
                  <c:v>исторический</c:v>
                </c:pt>
                <c:pt idx="4">
                  <c:v> нравственный</c:v>
                </c:pt>
                <c:pt idx="5">
                  <c:v>художественно-эстетический</c:v>
                </c:pt>
                <c:pt idx="6">
                  <c:v>информационный</c:v>
                </c:pt>
                <c:pt idx="7">
                  <c:v>физический</c:v>
                </c:pt>
                <c:pt idx="8">
                  <c:v>детский игровой</c:v>
                </c:pt>
                <c:pt idx="9">
                  <c:v> трудовой</c:v>
                </c:pt>
                <c:pt idx="10">
                  <c:v>досуговый</c:v>
                </c:pt>
                <c:pt idx="11">
                  <c:v>«Я – сам»</c:v>
                </c:pt>
              </c:strCache>
            </c:strRef>
          </c:cat>
          <c:val>
            <c:numRef>
              <c:f>'2020-2021'!$D$30:$D$41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0.16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  <c:pt idx="8">
                  <c:v>0</c:v>
                </c:pt>
                <c:pt idx="9">
                  <c:v>0.2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100383744"/>
        <c:axId val="100397824"/>
      </c:lineChart>
      <c:catAx>
        <c:axId val="100383744"/>
        <c:scaling>
          <c:orientation val="minMax"/>
        </c:scaling>
        <c:axPos val="b"/>
        <c:tickLblPos val="nextTo"/>
        <c:crossAx val="100397824"/>
        <c:crosses val="autoZero"/>
        <c:auto val="1"/>
        <c:lblAlgn val="ctr"/>
        <c:lblOffset val="100"/>
      </c:catAx>
      <c:valAx>
        <c:axId val="10039782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00383744"/>
        <c:crosses val="autoZero"/>
        <c:crossBetween val="between"/>
        <c:majorUnit val="0.2"/>
        <c:minorUnit val="4.0000000000000022E-2"/>
      </c:valAx>
    </c:plotArea>
    <c:legend>
      <c:legendPos val="b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AD82-5337-465D-8F39-7468716B1B01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3448-EE44-45C1-AE26-A0E8DA9E1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43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191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71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C3448-EE44-45C1-AE26-A0E8DA9E1F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03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A886-9D50-411D-8E93-D062F77EA31A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73D9-8531-46B3-A025-CB26DA855E7A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0F8D-6A10-457A-BB98-EBB1B764A9E5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86BD-0AAB-41E4-A94F-665A509E0F95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0E22-B2E5-4454-AF44-829379A95E68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368D-30AF-4A09-BEBF-C8FB8065042E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306A-32B6-4C90-9E63-EBDD0E9043A0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1D46-0B2B-40A5-AC62-7E98C8802E8A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6F4E-E1AD-4D2D-BEC1-C95EA4642965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0CCD-6C9B-4CC7-A58A-FBAC9CCB6962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59E-5244-4C8F-8177-081E5194EECB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AFB3-451E-41A4-95C6-89EA194D31BB}" type="datetime1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/>
            </a:r>
            <a:br>
              <a:rPr lang="ru-RU" sz="2400" dirty="0" smtClean="0">
                <a:latin typeface="Book Antiqua" panose="02040602050305030304" pitchFamily="18" charset="0"/>
              </a:rPr>
            </a:br>
            <a:r>
              <a:rPr lang="ru-RU" sz="2400" b="1" dirty="0" smtClean="0">
                <a:latin typeface="Book Antiqua" panose="02040602050305030304" pitchFamily="18" charset="0"/>
              </a:rPr>
              <a:t>Формирование </a:t>
            </a:r>
            <a:r>
              <a:rPr lang="ru-RU" sz="2400" b="1" dirty="0">
                <a:latin typeface="Book Antiqua" panose="02040602050305030304" pitchFamily="18" charset="0"/>
              </a:rPr>
              <a:t>культурных потребностей ребенка дошкольного возраста в системе: дошкольная организация – семья – учреждение культуры</a:t>
            </a:r>
            <a:endParaRPr lang="ru-RU" sz="2400" b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581128"/>
            <a:ext cx="5472608" cy="105767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МАСИЧ ЛЮБОВЬ ГРИГОРЬЕВНА,  </a:t>
            </a:r>
            <a:r>
              <a:rPr lang="ru-RU" sz="1900" dirty="0">
                <a:solidFill>
                  <a:srgbClr val="232C12"/>
                </a:solidFill>
                <a:latin typeface="Book Antiqua" panose="02040602050305030304" pitchFamily="18" charset="0"/>
              </a:rPr>
              <a:t>заведующий</a:t>
            </a:r>
            <a:r>
              <a:rPr lang="ru-RU" sz="1900" b="1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МБДОУ  детский сад общеразвивающего вида № 8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ст. Ленинградской МО Ленинградский район </a:t>
            </a:r>
          </a:p>
          <a:p>
            <a:pPr algn="r"/>
            <a:r>
              <a:rPr lang="ru-RU" sz="19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«Казачья образовательная организация»</a:t>
            </a:r>
            <a:endParaRPr lang="ru-RU" sz="1900" dirty="0">
              <a:solidFill>
                <a:srgbClr val="232C12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6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5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Инновационный продукт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 1 год реализации проекта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10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800200" cy="255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Безымянный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1864967" cy="261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Безымянный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1851121" cy="2611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Безымянный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45036" cy="2585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Pictures\2022-05-26\00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340768"/>
            <a:ext cx="1800200" cy="2543338"/>
          </a:xfrm>
          <a:prstGeom prst="rect">
            <a:avLst/>
          </a:prstGeom>
          <a:noFill/>
        </p:spPr>
      </p:pic>
      <p:pic>
        <p:nvPicPr>
          <p:cNvPr id="14" name="Picture 3" descr="C:\Users\User\Desktop\Безымянный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1756941" cy="2463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0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2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95232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B4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Благодарим за внимание!</a:t>
            </a:r>
            <a:endParaRPr lang="ru-RU" sz="4000" b="1" i="1" dirty="0">
              <a:solidFill>
                <a:srgbClr val="3B4A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5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7"/>
            <a:ext cx="5482952" cy="90093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Идея модели формирования культурных потребностей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3300" b="1" i="1" dirty="0">
                <a:latin typeface="Book Antiqua" panose="02040602050305030304" pitchFamily="18" charset="0"/>
              </a:rPr>
              <a:t> </a:t>
            </a: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33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3300" b="1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</a:t>
            </a:r>
            <a:r>
              <a:rPr lang="ru-RU" sz="4500" b="1" i="1" dirty="0" smtClean="0">
                <a:latin typeface="Book Antiqua" panose="02040602050305030304" pitchFamily="18" charset="0"/>
              </a:rPr>
              <a:t>Учреждения культуры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latin typeface="Book Antiqua" panose="0204060205030503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sz="4500" b="1" i="1" dirty="0">
                <a:latin typeface="Book Antiqua" panose="02040602050305030304" pitchFamily="18" charset="0"/>
              </a:rPr>
              <a:t> </a:t>
            </a:r>
            <a:r>
              <a:rPr lang="ru-RU" sz="4500" b="1" i="1" dirty="0" smtClean="0">
                <a:latin typeface="Book Antiqua" panose="02040602050305030304" pitchFamily="18" charset="0"/>
              </a:rPr>
              <a:t>                      Семьи детей</a:t>
            </a:r>
            <a:endParaRPr lang="ru-RU" sz="4500" b="1" i="1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92384" y="1478191"/>
            <a:ext cx="8021070" cy="4556792"/>
            <a:chOff x="696771" y="1599186"/>
            <a:chExt cx="8021070" cy="4556792"/>
          </a:xfrm>
        </p:grpSpPr>
        <p:sp>
          <p:nvSpPr>
            <p:cNvPr id="6" name="Овал 5"/>
            <p:cNvSpPr/>
            <p:nvPr/>
          </p:nvSpPr>
          <p:spPr>
            <a:xfrm>
              <a:off x="696771" y="1638245"/>
              <a:ext cx="1800200" cy="172819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ДОУ</a:t>
              </a:r>
              <a:endParaRPr lang="ru-RU" sz="2800" b="1" i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025810" y="4365104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54358" y="5085184"/>
              <a:ext cx="648072" cy="64807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509022" y="4951420"/>
              <a:ext cx="648072" cy="64807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924600" y="4761148"/>
              <a:ext cx="648072" cy="64807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004320" y="5507906"/>
              <a:ext cx="648072" cy="64807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63689" y="4859834"/>
              <a:ext cx="648072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19401" y="4211762"/>
              <a:ext cx="648072" cy="64807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 descr="C:\Users\User\Desktop\1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599186"/>
              <a:ext cx="3353753" cy="231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Двойная стрелка влево/вправо 12"/>
            <p:cNvSpPr/>
            <p:nvPr/>
          </p:nvSpPr>
          <p:spPr>
            <a:xfrm rot="2946542">
              <a:off x="1945493" y="3604293"/>
              <a:ext cx="1443960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войная стрелка влево/вправо 16"/>
            <p:cNvSpPr/>
            <p:nvPr/>
          </p:nvSpPr>
          <p:spPr>
            <a:xfrm>
              <a:off x="2531192" y="2502341"/>
              <a:ext cx="2554500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 rot="19552190">
              <a:off x="3377073" y="3605440"/>
              <a:ext cx="2029523" cy="30229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42261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688632" cy="1426170"/>
          </a:xfrm>
        </p:spPr>
        <p:txBody>
          <a:bodyPr>
            <a:noAutofit/>
          </a:bodyPr>
          <a:lstStyle/>
          <a:p>
            <a:pPr marL="177800" algn="l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Цель отчетного периода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sz="2000" dirty="0">
                <a:latin typeface="Book Antiqua" panose="02040602050305030304" pitchFamily="18" charset="0"/>
              </a:rPr>
              <a:t>апробация модели </a:t>
            </a:r>
            <a:r>
              <a:rPr lang="ru-RU" sz="2000" dirty="0" smtClean="0">
                <a:latin typeface="Book Antiqua" panose="02040602050305030304" pitchFamily="18" charset="0"/>
              </a:rPr>
              <a:t>формирования </a:t>
            </a:r>
            <a:r>
              <a:rPr lang="ru-RU" sz="2000" dirty="0">
                <a:latin typeface="Book Antiqua" panose="02040602050305030304" pitchFamily="18" charset="0"/>
              </a:rPr>
              <a:t>культурных потребностей ребенка дошкольного возраста 5–7 лет.</a:t>
            </a:r>
            <a:r>
              <a:rPr lang="ru-RU" sz="2000" dirty="0" smtClean="0">
                <a:solidFill>
                  <a:srgbClr val="232C12"/>
                </a:solidFill>
                <a:latin typeface="Book Antiqua" panose="02040602050305030304" pitchFamily="18" charset="0"/>
              </a:rPr>
              <a:t> </a:t>
            </a:r>
            <a:endParaRPr lang="ru-RU" sz="2000" dirty="0">
              <a:solidFill>
                <a:srgbClr val="232C1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19" cy="44644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232C12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42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Задачи отчетного периода</a:t>
            </a:r>
            <a:r>
              <a:rPr lang="ru-RU" sz="4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: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апробировать механизмы погружения обучающихся в культурный контекст посредством организации мероприятий культурного клуба;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развивать художественно-эстетический вкус путем знакомства с произведениями культуры в культпоходах согласно «Маршрутному листу культурно-досуговой деятельности ребенка дошкольного возраста»; 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сформировать эмоционально-ценностное и эстетическое восприятие культуры, навыки и умения отражать собственное мнение о культурном событии при помощи ведения дневника «Культурный дневник дошкольника»;</a:t>
            </a:r>
          </a:p>
          <a:p>
            <a:pPr marL="268288" lvl="0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провести 1 этап мониторинга эффективности КИП;</a:t>
            </a:r>
          </a:p>
          <a:p>
            <a:pPr marL="268288" indent="-268288">
              <a:buFont typeface="+mj-lt"/>
              <a:buAutoNum type="arabicParenR"/>
            </a:pPr>
            <a:r>
              <a:rPr lang="ru-RU" sz="3600" dirty="0">
                <a:latin typeface="Book Antiqua" panose="02040602050305030304" pitchFamily="18" charset="0"/>
              </a:rPr>
              <a:t>распространять результаты инновационной деятельности МБДОУ детский сад общеразвивающего вида №8 с целью повышения компетенции участников образовательного процесса по формированию культурных потребностей ребенка дошкольного возраста на основе его собственных интересов.</a:t>
            </a: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3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Культурный клуб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– форма развития любознательности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инициативности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631" y="1268760"/>
            <a:ext cx="37557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932040" y="3537012"/>
            <a:ext cx="374441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</a:t>
            </a:r>
          </a:p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«</a:t>
            </a:r>
            <a:r>
              <a:rPr lang="ru-RU" sz="1000" b="1" dirty="0">
                <a:latin typeface="Book Antiqua" panose="02040602050305030304" pitchFamily="18" charset="0"/>
              </a:rPr>
              <a:t>В старинных зданиях дух времени живет…</a:t>
            </a:r>
            <a:r>
              <a:rPr lang="ru-RU" sz="1000" b="1" dirty="0" smtClean="0">
                <a:latin typeface="Book Antiqua" panose="02040602050305030304" pitchFamily="18" charset="0"/>
              </a:rPr>
              <a:t>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pic>
        <p:nvPicPr>
          <p:cNvPr id="8" name="Picture 2" descr="C:\Users\User\Desktop\P110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61" y="4025520"/>
            <a:ext cx="3312368" cy="205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22763" y="6148461"/>
            <a:ext cx="3352821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литературная викторина  «В гостях у сказки»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Z:\.М А М А\1 МАМА новое\ДОУ 8 Ленинградская\Фото\ФОТО\культклуб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18" y="4025521"/>
            <a:ext cx="3681060" cy="2070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963718" y="6148461"/>
            <a:ext cx="374441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</a:t>
            </a:r>
          </a:p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«</a:t>
            </a:r>
            <a:r>
              <a:rPr lang="ru-RU" sz="1000" b="1" dirty="0">
                <a:latin typeface="Book Antiqua" panose="02040602050305030304" pitchFamily="18" charset="0"/>
              </a:rPr>
              <a:t>Волшебное </a:t>
            </a:r>
            <a:r>
              <a:rPr lang="ru-RU" sz="1000" b="1" dirty="0" smtClean="0">
                <a:latin typeface="Book Antiqua" panose="02040602050305030304" pitchFamily="18" charset="0"/>
              </a:rPr>
              <a:t>путешествие в стану художников»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  <p:pic>
        <p:nvPicPr>
          <p:cNvPr id="5123" name="Picture 3" descr="Z:\.М А М А\1 МАМА новое\ДОУ 8 Ленинградская\Фото\ФОТО\Кубанское подворь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" y="1259396"/>
            <a:ext cx="3280005" cy="2277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97761" y="3585195"/>
            <a:ext cx="3352821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Book Antiqua" panose="02040602050305030304" pitchFamily="18" charset="0"/>
              </a:rPr>
              <a:t>Образовательное событие культурного клуба «</a:t>
            </a:r>
            <a:r>
              <a:rPr lang="ru-RU" sz="1000" b="1" dirty="0">
                <a:latin typeface="Book Antiqua" panose="02040602050305030304" pitchFamily="18" charset="0"/>
              </a:rPr>
              <a:t>Край ты мой, родимый край!</a:t>
            </a:r>
            <a:r>
              <a:rPr lang="ru-RU" sz="1000" b="1" dirty="0" smtClean="0">
                <a:latin typeface="Book Antiqua" panose="02040602050305030304" pitchFamily="18" charset="0"/>
              </a:rPr>
              <a:t>»</a:t>
            </a:r>
            <a:endParaRPr lang="ru-RU" sz="1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Культпоход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– форма комплексного эстетического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воспитательного воздействия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на юную аудиторию. Его суть заключается в том, чтобы развивать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интерес к культуре страны, края, станицы.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147" name="Picture 3" descr="Z:\.М А М А\1 МАМА новое\ДОУ 8 Ленинградская\Фото\ФОТО\IMG_20200125_155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63038" cy="206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:\.М А М А\1 МАМА новое\ДОУ 8 Ленинградская\Фото\ФОТО\IMG_20200229_11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672408" cy="20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.М А М А\1 МАМА новое\ДОУ 8 Ленинградская\Фото\ФОТО\кинотеатр Горн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.М А М А\1 МАМА новое\ДОУ 8 Ленинградская\Фото\ФОТО\IMG_20200229_111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78" y="4209390"/>
            <a:ext cx="3612286" cy="2031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3" y="3789040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Book Antiqua" panose="02040602050305030304" pitchFamily="18" charset="0"/>
              </a:rPr>
              <a:t>Культпоход в историко-краеведческий музей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6325006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Культпоход </a:t>
            </a:r>
            <a:r>
              <a:rPr lang="ru-RU" sz="1200" dirty="0" smtClean="0">
                <a:latin typeface="Book Antiqua" panose="02040602050305030304" pitchFamily="18" charset="0"/>
              </a:rPr>
              <a:t>в кинотеатр «Горн»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43709" y="6307659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 Antiqua" panose="02040602050305030304" pitchFamily="18" charset="0"/>
              </a:rPr>
              <a:t>Культпоход </a:t>
            </a:r>
            <a:r>
              <a:rPr lang="ru-RU" sz="1200" dirty="0" smtClean="0">
                <a:latin typeface="Book Antiqua" panose="02040602050305030304" pitchFamily="18" charset="0"/>
              </a:rPr>
              <a:t>в центр народной культуры «Казачье подворье»</a:t>
            </a:r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11817" y="3769263"/>
            <a:ext cx="3672408" cy="344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latin typeface="Book Antiqua" panose="02040602050305030304" pitchFamily="18" charset="0"/>
              </a:rPr>
              <a:t>Культпоход «Музыкальная гостиная дома Смысловых»</a:t>
            </a:r>
            <a:endParaRPr lang="ru-RU" sz="1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75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58" y="2697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«Культурный дневник дошкольника</a:t>
            </a:r>
            <a:r>
              <a:rPr lang="ru-RU" sz="2700" b="1" i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»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- средство побуждения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потребности ребенка к культурным впечатлениям через возвращение и укрепление пережитых чувств и эмоций в культурном походе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4" descr="C:\Users\User\Desktop\IMG_20210410_151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88" y="1844824"/>
            <a:ext cx="1454727" cy="97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а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6" y="2924944"/>
            <a:ext cx="14763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.М А М А\1 МАМА новое\ДОУ 8 Ленинградская\Фото\ФОТО\IMG-20210416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59" y="4653136"/>
            <a:ext cx="1428899" cy="190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3" y="1844824"/>
            <a:ext cx="3315364" cy="47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32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89" y="1844824"/>
            <a:ext cx="3352389" cy="471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323" y="1412776"/>
            <a:ext cx="8241125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Book Antiqua" panose="02040602050305030304" pitchFamily="18" charset="0"/>
              </a:rPr>
              <a:t>Пример страниц дневника. </a:t>
            </a:r>
            <a:r>
              <a:rPr lang="ru-RU" sz="1600" dirty="0" smtClean="0">
                <a:latin typeface="Book Antiqua" panose="02040602050305030304" pitchFamily="18" charset="0"/>
              </a:rPr>
              <a:t>Культпоход </a:t>
            </a:r>
            <a:r>
              <a:rPr lang="ru-RU" sz="1600" dirty="0">
                <a:latin typeface="Book Antiqua" panose="02040602050305030304" pitchFamily="18" charset="0"/>
              </a:rPr>
              <a:t>в музей. Тема «Мечтаем о космосе»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905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4261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Изучение особенностей и активизация позиции родителей в организации культурно-досуговой деятельности детей дошкольного возраста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8206229"/>
              </p:ext>
            </p:extLst>
          </p:nvPr>
        </p:nvGraphicFramePr>
        <p:xfrm>
          <a:off x="179512" y="1844824"/>
          <a:ext cx="525658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2" descr="C:\Users\User\Desktop\ДОУ 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2" y="332656"/>
            <a:ext cx="2088231" cy="73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.М А М А\1 МАМА новое\ДОУ 8 Ленинградская\КИП 2020\2 год\ФОТО\WhatsApp Image 2021-09-16 at 09.37.18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059832" cy="172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.М А М А\1 МАМА новое\ДОУ 8 Ленинградская\КИП 2020\2 год\ФОТО\WhatsApp Image 2021-09-16 at 09.37.2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65" y="3822255"/>
            <a:ext cx="4283011" cy="240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IMG-20210213-WA0012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59" y="1844823"/>
            <a:ext cx="2432689" cy="182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2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Результаты мониторинга качества инновации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80483927"/>
              </p:ext>
            </p:extLst>
          </p:nvPr>
        </p:nvGraphicFramePr>
        <p:xfrm>
          <a:off x="0" y="1052736"/>
          <a:ext cx="457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1835247"/>
              </p:ext>
            </p:extLst>
          </p:nvPr>
        </p:nvGraphicFramePr>
        <p:xfrm>
          <a:off x="179512" y="3717033"/>
          <a:ext cx="4328220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233603415"/>
              </p:ext>
            </p:extLst>
          </p:nvPr>
        </p:nvGraphicFramePr>
        <p:xfrm>
          <a:off x="4572001" y="3789040"/>
          <a:ext cx="4392488" cy="242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67544" y="3429000"/>
            <a:ext cx="820891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Целевые ориентиры развития базовых компонентов культуры </a:t>
            </a:r>
            <a:r>
              <a:rPr lang="ru-RU" sz="1200" dirty="0" smtClean="0">
                <a:latin typeface="Bookman Old Style" panose="02050604050505020204" pitchFamily="18" charset="0"/>
              </a:rPr>
              <a:t>ребенка на 1 и 2 этапе мониторинга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6165304"/>
            <a:ext cx="446449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man Old Style" panose="02050604050505020204" pitchFamily="18" charset="0"/>
              </a:rPr>
              <a:t>Компетенции родителей по организации культурно-досуговой деятельности ребенка дошкольного возраста </a:t>
            </a:r>
            <a:endParaRPr lang="ru-RU" sz="11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100" dirty="0" smtClean="0">
                <a:latin typeface="Bookman Old Style" panose="02050604050505020204" pitchFamily="18" charset="0"/>
              </a:rPr>
              <a:t>на </a:t>
            </a:r>
            <a:r>
              <a:rPr lang="ru-RU" sz="1100" dirty="0">
                <a:latin typeface="Bookman Old Style" panose="02050604050505020204" pitchFamily="18" charset="0"/>
              </a:rPr>
              <a:t>1 и 2 этапе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4806" y="6165304"/>
            <a:ext cx="435699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Bookman Old Style" panose="02050604050505020204" pitchFamily="18" charset="0"/>
              </a:rPr>
              <a:t>Компетенции педагогов </a:t>
            </a:r>
            <a:r>
              <a:rPr lang="ru-RU" sz="1100" dirty="0" smtClean="0">
                <a:latin typeface="Bookman Old Style" panose="02050604050505020204" pitchFamily="18" charset="0"/>
              </a:rPr>
              <a:t>ДОУ по </a:t>
            </a:r>
            <a:r>
              <a:rPr lang="ru-RU" sz="1100" dirty="0">
                <a:latin typeface="Bookman Old Style" panose="02050604050505020204" pitchFamily="18" charset="0"/>
              </a:rPr>
              <a:t>организации культурно-досуговой деятельности ребенка дошкольного возраста </a:t>
            </a:r>
            <a:r>
              <a:rPr lang="ru-RU" sz="1100" dirty="0" smtClean="0">
                <a:latin typeface="Bookman Old Style" panose="02050604050505020204" pitchFamily="18" charset="0"/>
              </a:rPr>
              <a:t> </a:t>
            </a:r>
            <a:r>
              <a:rPr lang="ru-RU" sz="1100" dirty="0">
                <a:latin typeface="Bookman Old Style" panose="02050604050505020204" pitchFamily="18" charset="0"/>
              </a:rPr>
              <a:t>на 1 и 2 этапе </a:t>
            </a: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4918536"/>
              </p:ext>
            </p:extLst>
          </p:nvPr>
        </p:nvGraphicFramePr>
        <p:xfrm>
          <a:off x="4572001" y="1142153"/>
          <a:ext cx="4479798" cy="228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989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482951" cy="914925"/>
          </a:xfrm>
        </p:spPr>
        <p:txBody>
          <a:bodyPr>
            <a:noAutofit/>
          </a:bodyPr>
          <a:lstStyle/>
          <a:p>
            <a:pPr marL="177800" algn="l"/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Диссеминация результатов деятельности КИП в образовательных организациях Краснодарского края на основе сетевого взаимодействия</a:t>
            </a:r>
          </a:p>
        </p:txBody>
      </p:sp>
      <p:pic>
        <p:nvPicPr>
          <p:cNvPr id="1026" name="Picture 2" descr="C:\Users\User\Desktop\ДОУ 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592288" cy="9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800" smtClean="0">
                <a:latin typeface="Bookman Old Style" panose="02050604050505020204" pitchFamily="18" charset="0"/>
              </a:rPr>
              <a:pPr/>
              <a:t>9</a:t>
            </a:fld>
            <a:endParaRPr lang="ru-RU" sz="1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5968739"/>
              </p:ext>
            </p:extLst>
          </p:nvPr>
        </p:nvGraphicFramePr>
        <p:xfrm>
          <a:off x="457201" y="1600200"/>
          <a:ext cx="6203033" cy="4272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67678"/>
                <a:gridCol w="840904"/>
                <a:gridCol w="32944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effectLst/>
                          <a:latin typeface="Book Antiqua" panose="02040602050305030304" pitchFamily="18" charset="0"/>
                        </a:rPr>
                        <a:t>Форма</a:t>
                      </a:r>
                      <a:endParaRPr lang="ru-RU" sz="11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ook Antiqua" panose="02040602050305030304" pitchFamily="18" charset="0"/>
                        </a:rPr>
                        <a:t>Дата </a:t>
                      </a:r>
                      <a:endParaRPr lang="ru-RU" sz="110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Тема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Семинар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10.09.20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Культурное наследие как одно из важных направлений познания дошкольников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Публикация в периодическом научном </a:t>
                      </a:r>
                      <a:r>
                        <a:rPr lang="ru-RU" sz="1100" dirty="0" smtClean="0">
                          <a:effectLst/>
                          <a:latin typeface="Book Antiqua" panose="02040602050305030304" pitchFamily="18" charset="0"/>
                        </a:rPr>
                        <a:t>журнале «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Педагогика: история, перспективы</a:t>
                      </a:r>
                      <a:r>
                        <a:rPr lang="ru-RU" sz="1100" dirty="0" smtClean="0">
                          <a:effectLst/>
                          <a:latin typeface="Book Antiqua" panose="0204060205030503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Том 3, №5/2020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Модель формирования культурных потребностей ребенка дошкольного возраста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Вебинар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27.04.21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Культурный дневник дошкольника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Семинар-практикум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26.05.21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Методика организации и проведения образовательного события «Культурный клуб»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Конкурс 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май 2021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Конкурс на разработку лучшего «Культурного дневника»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Вебинар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28.09.21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Модель формирования культурных потребностей ребенка дошкольного возраста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Фестиваль  (онлайн)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01.12</a:t>
                      </a:r>
                      <a:r>
                        <a:rPr lang="ru-RU" sz="1100" dirty="0" smtClean="0">
                          <a:effectLst/>
                          <a:latin typeface="Book Antiqua" panose="02040602050305030304" pitchFamily="18" charset="0"/>
                        </a:rPr>
                        <a:t>. 21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«По страницам культпоходов»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Всероссийский конкурс по инновационным практикам создания воспитывающей культурной среды в образовательных организациях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ноябрь 2021г.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Номинация</a:t>
                      </a:r>
                    </a:p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  <a:latin typeface="Book Antiqua" panose="02040602050305030304" pitchFamily="18" charset="0"/>
                        </a:rPr>
                        <a:t> «Лучшая модель культурной среды на уровне дошкольного образования»</a:t>
                      </a:r>
                      <a:endParaRPr lang="ru-RU" sz="1100" dirty="0">
                        <a:effectLst/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3549776"/>
              </p:ext>
            </p:extLst>
          </p:nvPr>
        </p:nvGraphicFramePr>
        <p:xfrm>
          <a:off x="7178973" y="1700808"/>
          <a:ext cx="1537661" cy="2176016"/>
        </p:xfrm>
        <a:graphic>
          <a:graphicData uri="http://schemas.openxmlformats.org/presentationml/2006/ole">
            <p:oleObj spid="_x0000_s3077" name="Acrobat Document" r:id="rId5" imgW="6671160" imgH="9430200" progId="Acrobat.Document.DC">
              <p:embed/>
            </p:oleObj>
          </a:graphicData>
        </a:graphic>
      </p:graphicFrame>
      <p:pic>
        <p:nvPicPr>
          <p:cNvPr id="3073" name="Picture 1" descr="C:\Users\User\Desktop\МБДОУ  общеразвивающего вида № 8 станицы Ленинградско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999080" cy="140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1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515</TotalTime>
  <Words>508</Words>
  <Application>Microsoft Office PowerPoint</Application>
  <PresentationFormat>Экран (4:3)</PresentationFormat>
  <Paragraphs>102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</vt:lpstr>
      <vt:lpstr>Acrobat Document</vt:lpstr>
      <vt:lpstr>  Формирование культурных потребностей ребенка дошкольного возраста в системе: дошкольная организация – семья – учреждение культуры</vt:lpstr>
      <vt:lpstr>Идея модели формирования культурных потребностей</vt:lpstr>
      <vt:lpstr>Цель отчетного периода: апробация модели формирования культурных потребностей ребенка дошкольного возраста 5–7 лет. </vt:lpstr>
      <vt:lpstr>Культурный клуб – форма развития любознательности и инициативности детей</vt:lpstr>
      <vt:lpstr>Культпоход – форма комплексного эстетического и воспитательного воздействия на юную аудиторию. Его суть заключается в том, чтобы развивать интерес к культуре страны, края, станицы.</vt:lpstr>
      <vt:lpstr>«Культурный дневник дошкольника» - средство побуждения потребности ребенка к культурным впечатлениям через возвращение и укрепление пережитых чувств и эмоций в культурном походе</vt:lpstr>
      <vt:lpstr>Изучение особенностей и активизация позиции родителей в организации культурно-досуговой деятельности детей дошкольного возраста </vt:lpstr>
      <vt:lpstr>Результаты мониторинга качества инновации</vt:lpstr>
      <vt:lpstr>Диссеминация результатов деятельности КИП в образовательных организациях Краснодарского края на основе сетевого взаимодействия</vt:lpstr>
      <vt:lpstr>Инновационный продукт  за 1 год реализации проекта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Иванович Иван</cp:lastModifiedBy>
  <cp:revision>53</cp:revision>
  <dcterms:created xsi:type="dcterms:W3CDTF">2020-11-07T07:59:25Z</dcterms:created>
  <dcterms:modified xsi:type="dcterms:W3CDTF">2022-05-26T13:10:43Z</dcterms:modified>
</cp:coreProperties>
</file>