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82" r:id="rId3"/>
    <p:sldId id="273" r:id="rId4"/>
    <p:sldId id="278" r:id="rId5"/>
    <p:sldId id="283" r:id="rId6"/>
    <p:sldId id="279" r:id="rId7"/>
    <p:sldId id="280" r:id="rId8"/>
    <p:sldId id="281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C12"/>
    <a:srgbClr val="3B4A1E"/>
    <a:srgbClr val="FF9933"/>
    <a:srgbClr val="DEDA32"/>
    <a:srgbClr val="66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 varScale="1">
        <p:scale>
          <a:sx n="107" d="100"/>
          <a:sy n="107" d="100"/>
        </p:scale>
        <p:origin x="-18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AD82-5337-465D-8F39-7468716B1B0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C3448-EE44-45C1-AE26-A0E8DA9E1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4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A886-9D50-411D-8E93-D062F77EA31A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73D9-8531-46B3-A025-CB26DA855E7A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0F8D-6A10-457A-BB98-EBB1B764A9E5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6BD-0AAB-41E4-A94F-665A509E0F95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0E22-B2E5-4454-AF44-829379A95E68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8D-30AF-4A09-BEBF-C8FB8065042E}" type="datetime1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06A-32B6-4C90-9E63-EBDD0E9043A0}" type="datetime1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1D46-0B2B-40A5-AC62-7E98C8802E8A}" type="datetime1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6F4E-E1AD-4D2D-BEC1-C95EA4642965}" type="datetime1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0CCD-6C9B-4CC7-A58A-FBAC9CCB6962}" type="datetime1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F59E-5244-4C8F-8177-081E5194EECB}" type="datetime1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AFB3-451E-41A4-95C6-89EA194D31BB}" type="datetime1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408712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72819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«Культурный клуб» как форма образовательного события в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221088"/>
            <a:ext cx="5472608" cy="2016224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АЗЛЕЦКАЯ ЕЛЕНА НИКОЛАЕВНА,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доцент, канд. психол. наук, доцент кафедры педагогики и психологии факультета педагогики, психологии и коммуникативистики ФГБОУ ВО «Кубанский государственный университет», почетный работник общего образования РФ, научный руководитель КИП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688632" cy="1066130"/>
          </a:xfrm>
        </p:spPr>
        <p:txBody>
          <a:bodyPr>
            <a:noAutofit/>
          </a:bodyPr>
          <a:lstStyle/>
          <a:p>
            <a:pPr marL="354013" algn="l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Культурный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клуб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896544"/>
          </a:xfrm>
        </p:spPr>
        <p:txBody>
          <a:bodyPr>
            <a:normAutofit/>
          </a:bodyPr>
          <a:lstStyle/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Book Antiqua" panose="02040602050305030304" pitchFamily="18" charset="0"/>
              </a:rPr>
              <a:t>получение </a:t>
            </a:r>
            <a:r>
              <a:rPr lang="ru-RU" sz="2800" dirty="0">
                <a:latin typeface="Book Antiqua" panose="02040602050305030304" pitchFamily="18" charset="0"/>
              </a:rPr>
              <a:t>знаний об объектах культуры и искусства; </a:t>
            </a:r>
          </a:p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овладение культурными и творческими компетенциями и навыками в «живой» интерактивной форме;</a:t>
            </a:r>
          </a:p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Book Antiqua" panose="02040602050305030304" pitchFamily="18" charset="0"/>
              </a:rPr>
              <a:t>формирование </a:t>
            </a:r>
            <a:r>
              <a:rPr lang="ru-RU" sz="2800" dirty="0">
                <a:latin typeface="Book Antiqua" panose="02040602050305030304" pitchFamily="18" charset="0"/>
              </a:rPr>
              <a:t>культурных потребностей ребенка.</a:t>
            </a:r>
          </a:p>
          <a:p>
            <a:endParaRPr lang="ru-RU" dirty="0"/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2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9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904656" cy="1066130"/>
          </a:xfrm>
        </p:spPr>
        <p:txBody>
          <a:bodyPr>
            <a:noAutofit/>
          </a:bodyPr>
          <a:lstStyle/>
          <a:p>
            <a:pPr marL="176213" algn="l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Сущность понятия «образовательное событие»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5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3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483068" y="1412776"/>
            <a:ext cx="4104455" cy="165618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Специальные условия</a:t>
            </a:r>
            <a:endParaRPr lang="ru-RU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256590" y="3210620"/>
            <a:ext cx="4104455" cy="1656184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Опыт</a:t>
            </a:r>
            <a:endParaRPr lang="ru-RU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5085184"/>
            <a:ext cx="4968552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Средство для достижения новой цели</a:t>
            </a:r>
            <a:endParaRPr lang="ru-RU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904656" cy="1426170"/>
          </a:xfrm>
        </p:spPr>
        <p:txBody>
          <a:bodyPr>
            <a:noAutofit/>
          </a:bodyPr>
          <a:lstStyle/>
          <a:p>
            <a:pPr marL="176213" algn="l">
              <a:lnSpc>
                <a:spcPct val="120000"/>
              </a:lnSpc>
            </a:pPr>
            <a:r>
              <a:rPr lang="ru-RU" sz="2800" b="1" dirty="0" smtClean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Образовательное событие</a:t>
            </a:r>
            <a:br>
              <a:rPr lang="ru-RU" sz="2800" b="1" dirty="0" smtClean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b="1" dirty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2800" b="1" dirty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Образовательный процесс</a:t>
            </a:r>
            <a:endParaRPr lang="ru-RU" sz="2800" b="1" dirty="0">
              <a:solidFill>
                <a:srgbClr val="3B4A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4032448"/>
          </a:xfrm>
        </p:spPr>
        <p:txBody>
          <a:bodyPr>
            <a:normAutofit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однократность; </a:t>
            </a:r>
            <a:endParaRPr lang="ru-RU" dirty="0">
              <a:latin typeface="Book Antiqua" panose="02040602050305030304" pitchFamily="18" charset="0"/>
            </a:endParaRP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вероятность; </a:t>
            </a:r>
            <a:endParaRPr lang="ru-RU" dirty="0">
              <a:latin typeface="Book Antiqua" panose="02040602050305030304" pitchFamily="18" charset="0"/>
            </a:endParaRP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фрактальность; </a:t>
            </a:r>
            <a:endParaRPr lang="ru-RU" dirty="0">
              <a:latin typeface="Book Antiqua" panose="02040602050305030304" pitchFamily="18" charset="0"/>
            </a:endParaRP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интенциональность.</a:t>
            </a:r>
            <a:endParaRPr lang="ru-RU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4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 rot="16200000">
            <a:off x="5670122" y="856003"/>
            <a:ext cx="540060" cy="288032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В.И. </a:t>
            </a:r>
            <a:r>
              <a:rPr lang="ru-RU" sz="2800" dirty="0" err="1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Слободчиков</a:t>
            </a:r>
            <a:endParaRPr lang="ru-RU" sz="2800" dirty="0">
              <a:solidFill>
                <a:srgbClr val="3B4A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Со-бытие</a:t>
            </a:r>
            <a:r>
              <a:rPr lang="ru-RU" dirty="0" smtClean="0">
                <a:latin typeface="Book Antiqua" panose="02040602050305030304" pitchFamily="18" charset="0"/>
              </a:rPr>
              <a:t> - </a:t>
            </a:r>
            <a:r>
              <a:rPr lang="ru-RU" dirty="0">
                <a:latin typeface="Book Antiqua" panose="02040602050305030304" pitchFamily="18" charset="0"/>
              </a:rPr>
              <a:t>форма социальной организованности </a:t>
            </a:r>
            <a:r>
              <a:rPr lang="ru-RU" dirty="0" smtClean="0">
                <a:latin typeface="Book Antiqua" panose="02040602050305030304" pitchFamily="18" charset="0"/>
              </a:rPr>
              <a:t>людей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Со-</a:t>
            </a:r>
            <a:r>
              <a:rPr lang="ru-RU" dirty="0" err="1" smtClean="0">
                <a:latin typeface="Book Antiqua" panose="02040602050305030304" pitchFamily="18" charset="0"/>
              </a:rPr>
              <a:t>бытийность</a:t>
            </a:r>
            <a:r>
              <a:rPr lang="ru-RU" dirty="0" smtClean="0">
                <a:latin typeface="Book Antiqua" panose="02040602050305030304" pitchFamily="18" charset="0"/>
              </a:rPr>
              <a:t> – форма </a:t>
            </a:r>
            <a:r>
              <a:rPr lang="ru-RU" dirty="0">
                <a:latin typeface="Book Antiqua" panose="02040602050305030304" pitchFamily="18" charset="0"/>
              </a:rPr>
              <a:t>ВСТРЕЧИ с определенным кругом </a:t>
            </a:r>
            <a:r>
              <a:rPr lang="ru-RU" dirty="0" smtClean="0">
                <a:latin typeface="Book Antiqua" panose="02040602050305030304" pitchFamily="18" charset="0"/>
              </a:rPr>
              <a:t>людей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Book Antiqua" panose="02040602050305030304" pitchFamily="18" charset="0"/>
              </a:rPr>
              <a:t>Встреча – Личностное развитие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3B4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Б.Д. Эльконин</a:t>
            </a:r>
            <a:endParaRPr lang="ru-RU" sz="2800" dirty="0">
              <a:solidFill>
                <a:srgbClr val="3B4A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Действие = Событие: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Book Antiqua" panose="02040602050305030304" pitchFamily="18" charset="0"/>
              </a:rPr>
              <a:t>переход в новую ситуацию активности;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Book Antiqua" panose="02040602050305030304" pitchFamily="18" charset="0"/>
              </a:rPr>
              <a:t>переход </a:t>
            </a:r>
            <a:r>
              <a:rPr lang="ru-RU" dirty="0">
                <a:latin typeface="Book Antiqua" panose="02040602050305030304" pitchFamily="18" charset="0"/>
              </a:rPr>
              <a:t>в новую </a:t>
            </a:r>
            <a:r>
              <a:rPr lang="ru-RU" dirty="0" smtClean="0">
                <a:latin typeface="Book Antiqua" panose="02040602050305030304" pitchFamily="18" charset="0"/>
              </a:rPr>
              <a:t>телесность; </a:t>
            </a:r>
            <a:endParaRPr lang="ru-RU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Book Antiqua" panose="02040602050305030304" pitchFamily="18" charset="0"/>
              </a:rPr>
              <a:t>переход </a:t>
            </a:r>
            <a:r>
              <a:rPr lang="ru-RU" dirty="0">
                <a:latin typeface="Book Antiqua" panose="02040602050305030304" pitchFamily="18" charset="0"/>
              </a:rPr>
              <a:t>в новое </a:t>
            </a:r>
            <a:r>
              <a:rPr lang="ru-RU" dirty="0" smtClean="0">
                <a:latin typeface="Book Antiqua" panose="02040602050305030304" pitchFamily="18" charset="0"/>
              </a:rPr>
              <a:t>сознание. </a:t>
            </a:r>
            <a:endParaRPr lang="ru-RU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8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8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57053"/>
            <a:ext cx="5688632" cy="1066130"/>
          </a:xfrm>
        </p:spPr>
        <p:txBody>
          <a:bodyPr>
            <a:noAutofit/>
          </a:bodyPr>
          <a:lstStyle/>
          <a:p>
            <a:pPr marL="354013" algn="l"/>
            <a:r>
              <a:rPr lang="ru-RU" sz="3200" b="1" dirty="0" smtClean="0">
                <a:solidFill>
                  <a:srgbClr val="232C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Аспекты СОБЫТИЯ</a:t>
            </a:r>
            <a:endParaRPr lang="ru-RU" sz="3200" b="1" dirty="0">
              <a:solidFill>
                <a:srgbClr val="232C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248472"/>
          </a:xfrm>
        </p:spPr>
        <p:txBody>
          <a:bodyPr>
            <a:normAutofit/>
          </a:bodyPr>
          <a:lstStyle/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включенность педагога в деятельность наравне с детьми; </a:t>
            </a:r>
          </a:p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добровольное присоединение детей к деятельности (</a:t>
            </a:r>
            <a:r>
              <a:rPr lang="ru-RU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без </a:t>
            </a:r>
            <a:r>
              <a:rPr lang="ru-RU" sz="2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принуждения!!!</a:t>
            </a:r>
            <a:r>
              <a:rPr lang="ru-RU" sz="2800" dirty="0" smtClean="0">
                <a:latin typeface="Book Antiqua" panose="02040602050305030304" pitchFamily="18" charset="0"/>
              </a:rPr>
              <a:t>); </a:t>
            </a:r>
            <a:endParaRPr lang="ru-RU" sz="2800" dirty="0">
              <a:latin typeface="Book Antiqua" panose="02040602050305030304" pitchFamily="18" charset="0"/>
            </a:endParaRPr>
          </a:p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свободное общение и перемещение детей во время деятельности (</a:t>
            </a:r>
            <a:r>
              <a:rPr lang="ru-RU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при соответствующей организации образовательного пространства</a:t>
            </a:r>
            <a:r>
              <a:rPr lang="ru-RU" sz="2800" dirty="0">
                <a:latin typeface="Book Antiqua" panose="02040602050305030304" pitchFamily="18" charset="0"/>
              </a:rPr>
              <a:t>); </a:t>
            </a:r>
          </a:p>
          <a:p>
            <a:pPr marL="539750" lvl="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открытый временной конец (</a:t>
            </a:r>
            <a:r>
              <a:rPr lang="ru-RU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каждый работает в своем темпе</a:t>
            </a:r>
            <a:r>
              <a:rPr lang="ru-RU" sz="2800" dirty="0">
                <a:latin typeface="Book Antiqua" panose="02040602050305030304" pitchFamily="18" charset="0"/>
              </a:rPr>
              <a:t>). </a:t>
            </a:r>
          </a:p>
          <a:p>
            <a:endParaRPr lang="ru-RU" dirty="0"/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6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688632" cy="1066130"/>
          </a:xfrm>
        </p:spPr>
        <p:txBody>
          <a:bodyPr>
            <a:noAutofit/>
          </a:bodyPr>
          <a:lstStyle/>
          <a:p>
            <a:pPr marL="354013" algn="l"/>
            <a:endParaRPr lang="ru-RU" sz="2000" dirty="0">
              <a:solidFill>
                <a:srgbClr val="232C1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 lnSpcReduction="10000"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«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КЛУБ</a:t>
            </a:r>
            <a:r>
              <a:rPr lang="ru-RU" sz="2800" dirty="0">
                <a:latin typeface="Book Antiqua" panose="02040602050305030304" pitchFamily="18" charset="0"/>
              </a:rPr>
              <a:t>» </a:t>
            </a:r>
            <a:r>
              <a:rPr lang="ru-RU" sz="2800" dirty="0" smtClean="0">
                <a:latin typeface="Book Antiqua" panose="02040602050305030304" pitchFamily="18" charset="0"/>
              </a:rPr>
              <a:t>- организация, объединяющая </a:t>
            </a:r>
            <a:r>
              <a:rPr lang="ru-RU" sz="2800" dirty="0">
                <a:latin typeface="Book Antiqua" panose="02040602050305030304" pitchFamily="18" charset="0"/>
              </a:rPr>
              <a:t>людей на основе сходства интересов, общности занятий или для совместного времяпрепровождения </a:t>
            </a:r>
            <a:endParaRPr lang="ru-RU" sz="2800" dirty="0" smtClean="0">
              <a:latin typeface="Book Antiqua" panose="02040602050305030304" pitchFamily="18" charset="0"/>
            </a:endParaRP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Book Antiqua" panose="02040602050305030304" pitchFamily="18" charset="0"/>
              </a:rPr>
              <a:t>«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КУЛЬТУРНЫЙ</a:t>
            </a:r>
            <a:r>
              <a:rPr lang="ru-RU" sz="2800" dirty="0">
                <a:latin typeface="Book Antiqua" panose="02040602050305030304" pitchFamily="18" charset="0"/>
              </a:rPr>
              <a:t>» – воспитанный, сведущий в искусстве, просвещённый, развитый, образованный </a:t>
            </a:r>
            <a:endParaRPr lang="ru-RU" sz="2800" dirty="0">
              <a:latin typeface="Book Antiqua" panose="02040602050305030304" pitchFamily="18" charset="0"/>
            </a:endParaRP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Book Antiqua" panose="02040602050305030304" pitchFamily="18" charset="0"/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КУЛЬТУРНЫЙ КЛУБ</a:t>
            </a:r>
            <a:r>
              <a:rPr lang="ru-RU" sz="2800" dirty="0" smtClean="0">
                <a:latin typeface="Book Antiqua" panose="02040602050305030304" pitchFamily="18" charset="0"/>
              </a:rPr>
              <a:t>» – общение воспитанников с деятелями </a:t>
            </a:r>
            <a:r>
              <a:rPr lang="ru-RU" sz="2800" dirty="0">
                <a:latin typeface="Book Antiqua" panose="02040602050305030304" pitchFamily="18" charset="0"/>
              </a:rPr>
              <a:t>культуры и искусства, развитие творческих навыков детей дошкольного </a:t>
            </a:r>
            <a:r>
              <a:rPr lang="ru-RU" sz="2800" dirty="0" smtClean="0">
                <a:latin typeface="Book Antiqua" panose="02040602050305030304" pitchFamily="18" charset="0"/>
              </a:rPr>
              <a:t>возраста, формирование культурных навыков и потребностей и т.п. </a:t>
            </a:r>
            <a:endParaRPr lang="ru-RU" sz="2800" dirty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7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688632" cy="1066130"/>
          </a:xfrm>
        </p:spPr>
        <p:txBody>
          <a:bodyPr>
            <a:noAutofit/>
          </a:bodyPr>
          <a:lstStyle/>
          <a:p>
            <a:pPr marL="176213" algn="l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Культурный клуб = Событие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5040560"/>
          </a:xfrm>
        </p:spPr>
        <p:txBody>
          <a:bodyPr>
            <a:normAutofit/>
          </a:bodyPr>
          <a:lstStyle/>
          <a:p>
            <a:pPr marL="452438" lvl="0" indent="-452438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Выход за рамки привычного </a:t>
            </a:r>
            <a:r>
              <a:rPr lang="ru-RU" sz="2800" dirty="0" smtClean="0">
                <a:latin typeface="Book Antiqua" panose="02040602050305030304" pitchFamily="18" charset="0"/>
              </a:rPr>
              <a:t>уклада</a:t>
            </a:r>
            <a:endParaRPr lang="ru-RU" sz="2800" dirty="0">
              <a:latin typeface="Book Antiqua" panose="02040602050305030304" pitchFamily="18" charset="0"/>
            </a:endParaRPr>
          </a:p>
          <a:p>
            <a:pPr marL="452438" lvl="0" indent="-452438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Наличие </a:t>
            </a:r>
            <a:r>
              <a:rPr lang="ru-RU" sz="2800" dirty="0" smtClean="0">
                <a:latin typeface="Book Antiqua" panose="02040602050305030304" pitchFamily="18" charset="0"/>
              </a:rPr>
              <a:t>культурного образца </a:t>
            </a:r>
            <a:endParaRPr lang="ru-RU" sz="2800" dirty="0">
              <a:latin typeface="Book Antiqua" panose="02040602050305030304" pitchFamily="18" charset="0"/>
            </a:endParaRPr>
          </a:p>
          <a:p>
            <a:pPr marL="452438" lvl="0" indent="-452438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Полидеятельностная среда </a:t>
            </a:r>
            <a:endParaRPr lang="ru-RU" sz="2800" dirty="0" smtClean="0">
              <a:latin typeface="Book Antiqua" panose="02040602050305030304" pitchFamily="18" charset="0"/>
            </a:endParaRPr>
          </a:p>
          <a:p>
            <a:pPr marL="452438" lvl="0" indent="-452438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Book Antiqua" panose="02040602050305030304" pitchFamily="18" charset="0"/>
              </a:rPr>
              <a:t>Включение </a:t>
            </a:r>
            <a:r>
              <a:rPr lang="ru-RU" sz="2800" dirty="0">
                <a:latin typeface="Book Antiqua" panose="02040602050305030304" pitchFamily="18" charset="0"/>
              </a:rPr>
              <a:t>коммуникации и рефлексии </a:t>
            </a:r>
            <a:endParaRPr lang="ru-RU" sz="2800" dirty="0" smtClean="0">
              <a:latin typeface="Book Antiqua" panose="02040602050305030304" pitchFamily="18" charset="0"/>
            </a:endParaRPr>
          </a:p>
          <a:p>
            <a:pPr marL="0" lvl="0" indent="444500">
              <a:buNone/>
            </a:pPr>
            <a:r>
              <a:rPr lang="ru-RU" sz="2800" dirty="0" smtClean="0">
                <a:latin typeface="Book Antiqua" panose="02040602050305030304" pitchFamily="18" charset="0"/>
              </a:rPr>
              <a:t>(</a:t>
            </a:r>
            <a:r>
              <a:rPr lang="ru-RU" sz="2800" i="1" dirty="0">
                <a:latin typeface="Book Antiqua" panose="02040602050305030304" pitchFamily="18" charset="0"/>
              </a:rPr>
              <a:t>со-переживание, со-общение</a:t>
            </a:r>
            <a:r>
              <a:rPr lang="ru-RU" sz="2800" dirty="0">
                <a:latin typeface="Book Antiqua" panose="02040602050305030304" pitchFamily="18" charset="0"/>
              </a:rPr>
              <a:t>). </a:t>
            </a:r>
          </a:p>
          <a:p>
            <a:pPr marL="452438" lvl="0" indent="-452438">
              <a:buFont typeface="Wingdings" panose="05000000000000000000" pitchFamily="2" charset="2"/>
              <a:buChar char="v"/>
            </a:pPr>
            <a:r>
              <a:rPr lang="ru-RU" sz="2800" dirty="0">
                <a:latin typeface="Book Antiqua" panose="02040602050305030304" pitchFamily="18" charset="0"/>
              </a:rPr>
              <a:t>Возможность и уместность </a:t>
            </a:r>
            <a:r>
              <a:rPr lang="ru-RU" sz="2800" dirty="0" smtClean="0">
                <a:latin typeface="Book Antiqua" panose="02040602050305030304" pitchFamily="18" charset="0"/>
              </a:rPr>
              <a:t>импровизации </a:t>
            </a:r>
          </a:p>
          <a:p>
            <a:pPr marL="444500" lvl="0" indent="0">
              <a:buNone/>
            </a:pPr>
            <a:r>
              <a:rPr lang="ru-RU" sz="2800" dirty="0" smtClean="0">
                <a:latin typeface="Book Antiqua" panose="02040602050305030304" pitchFamily="18" charset="0"/>
              </a:rPr>
              <a:t>(</a:t>
            </a:r>
            <a:r>
              <a:rPr lang="ru-RU" sz="2800" i="1" dirty="0">
                <a:latin typeface="Book Antiqua" panose="02040602050305030304" pitchFamily="18" charset="0"/>
              </a:rPr>
              <a:t>со-деятельность – совместность каждого этапа деятельности</a:t>
            </a:r>
            <a:r>
              <a:rPr lang="ru-RU" sz="2800" dirty="0">
                <a:latin typeface="Book Antiqua" panose="02040602050305030304" pitchFamily="18" charset="0"/>
              </a:rPr>
              <a:t>). </a:t>
            </a:r>
          </a:p>
        </p:txBody>
      </p:sp>
      <p:pic>
        <p:nvPicPr>
          <p:cNvPr id="1026" name="Picture 2" descr="C:\Users\User\Desktop\ДОУ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2592288" cy="9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>
                <a:latin typeface="Bookman Old Style" panose="02050604050505020204" pitchFamily="18" charset="0"/>
              </a:rPr>
              <a:t>8</a:t>
            </a:fld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32C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endParaRPr lang="ru-RU" b="1" dirty="0">
              <a:solidFill>
                <a:srgbClr val="232C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3898776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СОБЫТИЯ: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формирование </a:t>
            </a:r>
            <a:r>
              <a:rPr lang="ru-RU" dirty="0" smtClean="0">
                <a:latin typeface="Book Antiqua" panose="02040602050305030304" pitchFamily="18" charset="0"/>
              </a:rPr>
              <a:t>потребности;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моделирование образа желаемого </a:t>
            </a:r>
            <a:r>
              <a:rPr lang="ru-RU" dirty="0" smtClean="0">
                <a:latin typeface="Book Antiqua" panose="02040602050305030304" pitchFamily="18" charset="0"/>
              </a:rPr>
              <a:t>результата;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м</a:t>
            </a:r>
            <a:r>
              <a:rPr lang="ru-RU" dirty="0" smtClean="0">
                <a:latin typeface="Book Antiqua" panose="02040602050305030304" pitchFamily="18" charset="0"/>
              </a:rPr>
              <a:t>отивация;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 smtClean="0">
                <a:latin typeface="Book Antiqua" panose="02040602050305030304" pitchFamily="18" charset="0"/>
              </a:rPr>
              <a:t>целеполагание;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определение последовательности </a:t>
            </a:r>
            <a:r>
              <a:rPr lang="ru-RU" dirty="0" smtClean="0">
                <a:latin typeface="Book Antiqua" panose="02040602050305030304" pitchFamily="18" charset="0"/>
              </a:rPr>
              <a:t>действий;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выполнение действий по достижению </a:t>
            </a:r>
            <a:r>
              <a:rPr lang="ru-RU" dirty="0" smtClean="0">
                <a:latin typeface="Book Antiqua" panose="02040602050305030304" pitchFamily="18" charset="0"/>
              </a:rPr>
              <a:t>результата; </a:t>
            </a:r>
            <a:endParaRPr lang="ru-RU" dirty="0">
              <a:latin typeface="Book Antiqua" panose="02040602050305030304" pitchFamily="18" charset="0"/>
            </a:endParaRPr>
          </a:p>
          <a:p>
            <a:pPr marL="514350" lvl="0" indent="-338138">
              <a:buFont typeface="+mj-lt"/>
              <a:buAutoNum type="arabicParenR"/>
            </a:pPr>
            <a:r>
              <a:rPr lang="ru-RU" dirty="0">
                <a:latin typeface="Book Antiqua" panose="02040602050305030304" pitchFamily="18" charset="0"/>
              </a:rPr>
              <a:t>соотнесение полученного результата с </a:t>
            </a:r>
            <a:r>
              <a:rPr lang="ru-RU" dirty="0" smtClean="0">
                <a:latin typeface="Book Antiqua" panose="02040602050305030304" pitchFamily="18" charset="0"/>
              </a:rPr>
              <a:t>желаемым.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06614" y="1484784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АНАЛИЗ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743" y="2179211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ОСОЗНАНИЕ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06613" y="2852936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ЖЕЛАЕМЫЙ РЕЗУЛЬТАТ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54213" y="4109360"/>
            <a:ext cx="23065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ПОТРЕБНОСТЬ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7627" y="4767671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ДЕЙСТВИЯ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3700" y="3458101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МОТИВ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06614" y="5445224"/>
            <a:ext cx="2154141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ЦЕЛЬ</a:t>
            </a:r>
            <a:endParaRPr lang="ru-RU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887</TotalTime>
  <Words>337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«Культурный клуб» как форма образовательного события в ДОУ</vt:lpstr>
      <vt:lpstr>Культурный клуб – </vt:lpstr>
      <vt:lpstr>Сущность понятия «образовательное событие»</vt:lpstr>
      <vt:lpstr>Образовательное событие  Образовательный процесс</vt:lpstr>
      <vt:lpstr>Презентация PowerPoint</vt:lpstr>
      <vt:lpstr>Аспекты СОБЫТИЯ</vt:lpstr>
      <vt:lpstr>Презентация PowerPoint</vt:lpstr>
      <vt:lpstr>Культурный клуб = Событие</vt:lpstr>
      <vt:lpstr>Практикум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53</cp:revision>
  <dcterms:created xsi:type="dcterms:W3CDTF">2020-11-07T07:59:25Z</dcterms:created>
  <dcterms:modified xsi:type="dcterms:W3CDTF">2021-05-25T21:45:31Z</dcterms:modified>
</cp:coreProperties>
</file>