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8" r:id="rId1"/>
  </p:sldMasterIdLst>
  <p:notesMasterIdLst>
    <p:notesMasterId r:id="rId15"/>
  </p:notesMasterIdLst>
  <p:sldIdLst>
    <p:sldId id="256" r:id="rId2"/>
    <p:sldId id="284" r:id="rId3"/>
    <p:sldId id="276" r:id="rId4"/>
    <p:sldId id="257" r:id="rId5"/>
    <p:sldId id="282" r:id="rId6"/>
    <p:sldId id="290" r:id="rId7"/>
    <p:sldId id="283" r:id="rId8"/>
    <p:sldId id="288" r:id="rId9"/>
    <p:sldId id="294" r:id="rId10"/>
    <p:sldId id="293" r:id="rId11"/>
    <p:sldId id="291" r:id="rId12"/>
    <p:sldId id="287" r:id="rId13"/>
    <p:sldId id="295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EDEF89"/>
    <a:srgbClr val="FFFFCC"/>
    <a:srgbClr val="FFCCCC"/>
    <a:srgbClr val="006600"/>
    <a:srgbClr val="CCFF99"/>
    <a:srgbClr val="FFFF99"/>
    <a:srgbClr val="FF0909"/>
    <a:srgbClr val="FFFFFF"/>
    <a:srgbClr val="232C12"/>
    <a:srgbClr val="FF993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67" autoAdjust="0"/>
    <p:restoredTop sz="94660"/>
  </p:normalViewPr>
  <p:slideViewPr>
    <p:cSldViewPr>
      <p:cViewPr varScale="1">
        <p:scale>
          <a:sx n="110" d="100"/>
          <a:sy n="110" d="100"/>
        </p:scale>
        <p:origin x="-189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F5AD82-5337-465D-8F39-7468716B1B01}" type="datetimeFigureOut">
              <a:rPr lang="ru-RU" smtClean="0"/>
              <a:pPr/>
              <a:t>26.05.2022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CC3448-EE44-45C1-AE26-A0E8DA9E1F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79438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CC3448-EE44-45C1-AE26-A0E8DA9E1F63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569525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CC3448-EE44-45C1-AE26-A0E8DA9E1F63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509970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4A886-9D50-411D-8E93-D062F77EA31A}" type="datetime1">
              <a:rPr lang="ru-RU" smtClean="0"/>
              <a:pPr/>
              <a:t>26.05.2022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B73D9-8531-46B3-A025-CB26DA855E7A}" type="datetime1">
              <a:rPr lang="ru-RU" smtClean="0"/>
              <a:pPr/>
              <a:t>26.05.2022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00F8D-6A10-457A-BB98-EBB1B764A9E5}" type="datetime1">
              <a:rPr lang="ru-RU" smtClean="0"/>
              <a:pPr/>
              <a:t>26.05.2022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786BD-0AAB-41E4-A94F-665A509E0F95}" type="datetime1">
              <a:rPr lang="ru-RU" smtClean="0"/>
              <a:pPr/>
              <a:t>26.05.2022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B0E22-B2E5-4454-AF44-829379A95E68}" type="datetime1">
              <a:rPr lang="ru-RU" smtClean="0"/>
              <a:pPr/>
              <a:t>26.05.2022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8368D-30AF-4A09-BEBF-C8FB8065042E}" type="datetime1">
              <a:rPr lang="ru-RU" smtClean="0"/>
              <a:pPr/>
              <a:t>26.05.2022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5306A-32B6-4C90-9E63-EBDD0E9043A0}" type="datetime1">
              <a:rPr lang="ru-RU" smtClean="0"/>
              <a:pPr/>
              <a:t>26.05.2022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31D46-0B2B-40A5-AC62-7E98C8802E8A}" type="datetime1">
              <a:rPr lang="ru-RU" smtClean="0"/>
              <a:pPr/>
              <a:t>26.05.2022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26F4E-E1AD-4D2D-BEC1-C95EA4642965}" type="datetime1">
              <a:rPr lang="ru-RU" smtClean="0"/>
              <a:pPr/>
              <a:t>26.05.2022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F0CCD-6C9B-4CC7-A58A-FBAC9CCB6962}" type="datetime1">
              <a:rPr lang="ru-RU" smtClean="0"/>
              <a:pPr/>
              <a:t>26.05.2022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2F59E-5244-4C8F-8177-081E5194EECB}" type="datetime1">
              <a:rPr lang="ru-RU" smtClean="0"/>
              <a:pPr/>
              <a:t>26.05.2022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>
            <a:alpha val="4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E7AFB3-451E-41A4-95C6-89EA194D31BB}" type="datetime1">
              <a:rPr lang="ru-RU" smtClean="0"/>
              <a:pPr/>
              <a:t>26.05.2022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29.jpeg"/><Relationship Id="rId5" Type="http://schemas.openxmlformats.org/officeDocument/2006/relationships/image" Target="../media/image5.png"/><Relationship Id="rId10" Type="http://schemas.openxmlformats.org/officeDocument/2006/relationships/image" Target="../media/image28.jpeg"/><Relationship Id="rId4" Type="http://schemas.openxmlformats.org/officeDocument/2006/relationships/image" Target="../media/image3.jpeg"/><Relationship Id="rId9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jpe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9900">
            <a:alpha val="2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User\Desktop\2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6408712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420888"/>
            <a:ext cx="7772400" cy="1728192"/>
          </a:xfrm>
        </p:spPr>
        <p:txBody>
          <a:bodyPr>
            <a:normAutofit/>
          </a:bodyPr>
          <a:lstStyle/>
          <a:p>
            <a:r>
              <a:rPr lang="ru-RU" sz="2000" dirty="0"/>
              <a:t> </a:t>
            </a:r>
            <a:br>
              <a:rPr lang="ru-RU" sz="2000" dirty="0"/>
            </a:br>
            <a:r>
              <a:rPr lang="ru-RU" sz="2400" b="1" dirty="0">
                <a:solidFill>
                  <a:srgbClr val="3B4A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Из опыта проектирования образовательного события «Культурный клуб»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47864" y="4581128"/>
            <a:ext cx="5472608" cy="1057672"/>
          </a:xfrm>
        </p:spPr>
        <p:txBody>
          <a:bodyPr>
            <a:normAutofit fontScale="70000" lnSpcReduction="20000"/>
          </a:bodyPr>
          <a:lstStyle/>
          <a:p>
            <a:pPr algn="r"/>
            <a:r>
              <a:rPr lang="ru-RU" sz="1900" dirty="0">
                <a:solidFill>
                  <a:srgbClr val="232C12"/>
                </a:solidFill>
                <a:latin typeface="Book Antiqua" panose="02040602050305030304" pitchFamily="18" charset="0"/>
              </a:rPr>
              <a:t> ИВАЩЕНКО ЕЛЕНА ГЕННАДИЕВНА,  старший воспитатель</a:t>
            </a:r>
            <a:endParaRPr lang="ru-RU" sz="1900" b="1" dirty="0">
              <a:solidFill>
                <a:srgbClr val="232C12"/>
              </a:solidFill>
              <a:latin typeface="Book Antiqua" panose="02040602050305030304" pitchFamily="18" charset="0"/>
            </a:endParaRPr>
          </a:p>
          <a:p>
            <a:pPr algn="r"/>
            <a:r>
              <a:rPr lang="ru-RU" sz="1900" dirty="0">
                <a:solidFill>
                  <a:srgbClr val="232C12"/>
                </a:solidFill>
                <a:latin typeface="Book Antiqua" panose="02040602050305030304" pitchFamily="18" charset="0"/>
              </a:rPr>
              <a:t>МБДОУ «Детский сад общеразвивающего вида № 8» </a:t>
            </a:r>
          </a:p>
          <a:p>
            <a:pPr algn="r"/>
            <a:r>
              <a:rPr lang="ru-RU" sz="1900" dirty="0">
                <a:solidFill>
                  <a:srgbClr val="232C12"/>
                </a:solidFill>
                <a:latin typeface="Book Antiqua" panose="02040602050305030304" pitchFamily="18" charset="0"/>
              </a:rPr>
              <a:t>ст. Ленинградской МО Ленинградский район </a:t>
            </a:r>
          </a:p>
          <a:p>
            <a:pPr algn="r"/>
            <a:r>
              <a:rPr lang="ru-RU" sz="1900" dirty="0">
                <a:solidFill>
                  <a:srgbClr val="232C12"/>
                </a:solidFill>
                <a:latin typeface="Book Antiqua" panose="02040602050305030304" pitchFamily="18" charset="0"/>
              </a:rPr>
              <a:t>«Казачья образовательная организация»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2246256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164288" y="6021288"/>
            <a:ext cx="1691208" cy="556171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10</a:t>
            </a:fld>
            <a:endParaRPr lang="ru-RU" dirty="0"/>
          </a:p>
        </p:txBody>
      </p:sp>
      <p:pic>
        <p:nvPicPr>
          <p:cNvPr id="6" name="Picture 2" descr="C:\Users\User\Desktop\ДОУ 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2592288" cy="914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563888" y="116632"/>
            <a:ext cx="5122912" cy="850106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Редакционный отдел</a:t>
            </a:r>
          </a:p>
        </p:txBody>
      </p:sp>
      <p:pic>
        <p:nvPicPr>
          <p:cNvPr id="8" name="Объект 6" descr="C:\Users\User\Desktop\Музей.jpg"/>
          <p:cNvPicPr>
            <a:picLocks noGrp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68760"/>
            <a:ext cx="1440160" cy="1296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User\Desktop\ДМШ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708920"/>
            <a:ext cx="1721485" cy="1094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User\Desktop\БИБЛИОТЕКА 2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5085184"/>
            <a:ext cx="1353185" cy="145923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835696" y="1628800"/>
            <a:ext cx="2448272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Музейная педагогика 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1979712" y="3501008"/>
            <a:ext cx="2448272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Детское художественное</a:t>
            </a:r>
            <a:r>
              <a:rPr kumimoji="0" lang="ru-RU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и музыкальное творчество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3" name="Рисунок 12" descr="Z:\.М А М А\1 МАМА новое\ДОУ 8\картинки\ДХШ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789040"/>
            <a:ext cx="1521460" cy="99314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Правая фигурная скобка 13"/>
          <p:cNvSpPr/>
          <p:nvPr/>
        </p:nvSpPr>
        <p:spPr>
          <a:xfrm>
            <a:off x="1619672" y="3140968"/>
            <a:ext cx="360040" cy="136815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15" name="Правая фигурная скобка 14"/>
          <p:cNvSpPr/>
          <p:nvPr/>
        </p:nvSpPr>
        <p:spPr>
          <a:xfrm>
            <a:off x="1475656" y="1268760"/>
            <a:ext cx="360040" cy="136815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16" name="Правая фигурная скобка 15"/>
          <p:cNvSpPr/>
          <p:nvPr/>
        </p:nvSpPr>
        <p:spPr>
          <a:xfrm>
            <a:off x="1475656" y="5013176"/>
            <a:ext cx="360040" cy="136815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1907704" y="5373216"/>
            <a:ext cx="2448272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Библиотека</a:t>
            </a:r>
          </a:p>
        </p:txBody>
      </p:sp>
      <p:pic>
        <p:nvPicPr>
          <p:cNvPr id="18" name="Рисунок 17" descr="C:\Users\User\Desktop\КПодворье.pn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908720"/>
            <a:ext cx="2088232" cy="93610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098" name="Picture 2" descr="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flipH="1">
            <a:off x="4499992" y="1844824"/>
            <a:ext cx="1872208" cy="1252405"/>
          </a:xfrm>
          <a:prstGeom prst="rect">
            <a:avLst/>
          </a:prstGeom>
          <a:noFill/>
        </p:spPr>
      </p:pic>
      <p:pic>
        <p:nvPicPr>
          <p:cNvPr id="4100" name="Picture 4" descr="https://np.krasnodar.ru/upload/iblock/93a/93a81ed28d42c9278c06fa020bff4b2f.jpg"/>
          <p:cNvPicPr>
            <a:picLocks noChangeAspect="1" noChangeArrowheads="1"/>
          </p:cNvPicPr>
          <p:nvPr/>
        </p:nvPicPr>
        <p:blipFill>
          <a:blip r:embed="rId10" cstate="print"/>
          <a:srcRect b="31054"/>
          <a:stretch>
            <a:fillRect/>
          </a:stretch>
        </p:blipFill>
        <p:spPr bwMode="auto">
          <a:xfrm>
            <a:off x="4499992" y="3068960"/>
            <a:ext cx="2088232" cy="1079809"/>
          </a:xfrm>
          <a:prstGeom prst="rect">
            <a:avLst/>
          </a:prstGeom>
          <a:noFill/>
        </p:spPr>
      </p:pic>
      <p:sp>
        <p:nvSpPr>
          <p:cNvPr id="19" name="Правая фигурная скобка 18"/>
          <p:cNvSpPr/>
          <p:nvPr/>
        </p:nvSpPr>
        <p:spPr>
          <a:xfrm>
            <a:off x="6588224" y="1052736"/>
            <a:ext cx="360040" cy="3096344"/>
          </a:xfrm>
          <a:prstGeom prst="rightBrace">
            <a:avLst>
              <a:gd name="adj1" fmla="val 0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6948264" y="2204864"/>
            <a:ext cx="2088232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Театральная и концертная деятельность</a:t>
            </a:r>
          </a:p>
        </p:txBody>
      </p:sp>
      <p:pic>
        <p:nvPicPr>
          <p:cNvPr id="5122" name="Picture 2" descr="https://fastly.4sqi.net/img/general/600x600/57419818_c3Ihs7AVzsuqiMDKyUzvy3YpiIpqLTgVOZZhtk-bE7Q.jpg"/>
          <p:cNvPicPr>
            <a:picLocks noChangeAspect="1" noChangeArrowheads="1"/>
          </p:cNvPicPr>
          <p:nvPr/>
        </p:nvPicPr>
        <p:blipFill>
          <a:blip r:embed="rId11" cstate="print"/>
          <a:srcRect t="28807" b="11363"/>
          <a:stretch>
            <a:fillRect/>
          </a:stretch>
        </p:blipFill>
        <p:spPr bwMode="auto">
          <a:xfrm>
            <a:off x="4499992" y="4293095"/>
            <a:ext cx="2088232" cy="1249381"/>
          </a:xfrm>
          <a:prstGeom prst="rect">
            <a:avLst/>
          </a:prstGeom>
          <a:noFill/>
        </p:spPr>
      </p:pic>
      <p:sp>
        <p:nvSpPr>
          <p:cNvPr id="21" name="Правая фигурная скобка 20"/>
          <p:cNvSpPr/>
          <p:nvPr/>
        </p:nvSpPr>
        <p:spPr>
          <a:xfrm>
            <a:off x="6660232" y="4293096"/>
            <a:ext cx="360040" cy="136815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7020272" y="4653136"/>
            <a:ext cx="2051720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Кинотеатр «Горн»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</p:txBody>
      </p:sp>
      <p:pic>
        <p:nvPicPr>
          <p:cNvPr id="23" name="Рисунок 22" descr="C:\Users\User\Desktop\мг.png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661248"/>
            <a:ext cx="2232660" cy="1033145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Правая фигурная скобка 23"/>
          <p:cNvSpPr/>
          <p:nvPr/>
        </p:nvSpPr>
        <p:spPr>
          <a:xfrm>
            <a:off x="6732240" y="5805264"/>
            <a:ext cx="360040" cy="105273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25" name="Заголовок 1"/>
          <p:cNvSpPr txBox="1">
            <a:spLocks/>
          </p:cNvSpPr>
          <p:nvPr/>
        </p:nvSpPr>
        <p:spPr>
          <a:xfrm>
            <a:off x="6516216" y="6021288"/>
            <a:ext cx="2448272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Музыкальная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гостиная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9792" y="274637"/>
            <a:ext cx="6336704" cy="972943"/>
          </a:xfrm>
          <a:solidFill>
            <a:srgbClr val="CCFF99"/>
          </a:solidFill>
        </p:spPr>
        <p:txBody>
          <a:bodyPr>
            <a:noAutofit/>
          </a:bodyPr>
          <a:lstStyle/>
          <a:p>
            <a:pPr marL="354013" algn="l"/>
            <a:r>
              <a:rPr lang="ru-RU" sz="2400" b="1" i="1" dirty="0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Определение целей и задач работы клуба</a:t>
            </a:r>
            <a:endParaRPr lang="ru-RU" sz="3600" b="1" i="1" dirty="0">
              <a:ln w="0"/>
              <a:solidFill>
                <a:schemeClr val="accent3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1026" name="Picture 2" descr="C:\Users\User\Desktop\ДОУ 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6596"/>
            <a:ext cx="2592288" cy="914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z="1800" smtClean="0">
                <a:latin typeface="Bookman Old Style" panose="02050604050505020204" pitchFamily="18" charset="0"/>
              </a:rPr>
              <a:pPr/>
              <a:t>11</a:t>
            </a:fld>
            <a:endParaRPr lang="ru-RU" sz="1800" dirty="0">
              <a:latin typeface="Bookman Old Style" panose="02050604050505020204" pitchFamily="18" charset="0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Задачи</a:t>
            </a:r>
          </a:p>
        </p:txBody>
      </p:sp>
      <p:sp>
        <p:nvSpPr>
          <p:cNvPr id="6" name="Скругленный прямоугольник 5"/>
          <p:cNvSpPr>
            <a:spLocks noChangeArrowheads="1"/>
          </p:cNvSpPr>
          <p:nvPr/>
        </p:nvSpPr>
        <p:spPr bwMode="auto">
          <a:xfrm>
            <a:off x="107504" y="1477767"/>
            <a:ext cx="8852496" cy="4763489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25400">
            <a:solidFill>
              <a:srgbClr val="F79646"/>
            </a:solidFill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4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Тема: 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«Что мы знаем об истории и культуре Кубанского казачества».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Цель: 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создание условий для формирования потребности у детей расширить представление об истории и культуре Кубанского казачества.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Задачи: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dirty="0">
                <a:latin typeface="Times New Roman" panose="02020603050405020304" pitchFamily="18" charset="0"/>
              </a:rPr>
              <a:t>      1.</a:t>
            </a:r>
            <a:r>
              <a:rPr kumimoji="0" lang="ru-RU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Образовательные: 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способствовать развитию у детей представлений об истории и культуре Кубанского казачества.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Times New Roman" panose="02020603050405020304" pitchFamily="18" charset="0"/>
              <a:buChar char="2"/>
              <a:tabLst/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. </a:t>
            </a:r>
            <a:r>
              <a:rPr kumimoji="0" lang="ru-RU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Развивающие: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способствовать расширению кругозора и обогащению словарного запаса</a:t>
            </a:r>
            <a:r>
              <a:rPr kumimoji="0" lang="ru-RU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детей новыми терминами, развитию связной речи, вниманию и памяти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dirty="0">
                <a:latin typeface="Times New Roman" panose="02020603050405020304" pitchFamily="18" charset="0"/>
              </a:rPr>
              <a:t>3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. </a:t>
            </a:r>
            <a:r>
              <a:rPr kumimoji="0" lang="ru-RU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Воспитательные: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способствовать воспитанию чувства уважения к культуре казачества.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Ожидаемые результаты: </a:t>
            </a:r>
            <a:r>
              <a:rPr lang="ru-RU" b="1" i="1" dirty="0">
                <a:latin typeface="Times New Roman" panose="02020603050405020304" pitchFamily="18" charset="0"/>
              </a:rPr>
              <a:t>	</a:t>
            </a:r>
            <a:r>
              <a:rPr lang="ru-RU" dirty="0">
                <a:latin typeface="Times New Roman" panose="02020603050405020304" pitchFamily="18" charset="0"/>
              </a:rPr>
              <a:t>создать условия для вовлечения детей и их семей в культурную жизнь, привлечь внимание к культуре Кубанского казачества; повысить общий уровень знаний дошкольников о культурном богатстве   Краснодарского края, муниципального образования.</a:t>
            </a:r>
            <a:endParaRPr kumimoji="0" lang="ru-RU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07297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60728" y="406979"/>
            <a:ext cx="6275768" cy="972943"/>
          </a:xfrm>
        </p:spPr>
        <p:txBody>
          <a:bodyPr>
            <a:noAutofit/>
          </a:bodyPr>
          <a:lstStyle/>
          <a:p>
            <a:pPr marL="354013" algn="l"/>
            <a:r>
              <a:rPr lang="ru-RU" sz="3600" dirty="0">
                <a:solidFill>
                  <a:srgbClr val="232C12"/>
                </a:solidFill>
                <a:latin typeface="Bookman Old Style" panose="02050604050505020204" pitchFamily="18" charset="0"/>
              </a:rPr>
              <a:t> </a:t>
            </a:r>
          </a:p>
        </p:txBody>
      </p:sp>
      <p:pic>
        <p:nvPicPr>
          <p:cNvPr id="1026" name="Picture 2" descr="C:\Users\User\Desktop\ДОУ 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650" y="230576"/>
            <a:ext cx="2592288" cy="914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z="1800" smtClean="0">
                <a:latin typeface="Bookman Old Style" panose="02050604050505020204" pitchFamily="18" charset="0"/>
              </a:rPr>
              <a:pPr/>
              <a:t>12</a:t>
            </a:fld>
            <a:endParaRPr lang="ru-RU" sz="1800" dirty="0">
              <a:latin typeface="Bookman Old Style" panose="02050604050505020204" pitchFamily="18" charset="0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274935" y="1863661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832004" y="355232"/>
            <a:ext cx="6133217" cy="461665"/>
          </a:xfrm>
          <a:prstGeom prst="rect">
            <a:avLst/>
          </a:prstGeom>
          <a:solidFill>
            <a:srgbClr val="CCFF99"/>
          </a:solidFill>
        </p:spPr>
        <p:txBody>
          <a:bodyPr wrap="none">
            <a:spAutoFit/>
          </a:bodyPr>
          <a:lstStyle/>
          <a:p>
            <a:pPr algn="ctr"/>
            <a:r>
              <a:rPr lang="ru-RU" sz="2400" b="1" i="1" dirty="0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Подготовка к образовательному событию</a:t>
            </a:r>
            <a:r>
              <a:rPr lang="ru-RU" sz="2000" b="1" i="1" dirty="0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sz="2000" b="1" dirty="0">
              <a:ln w="0"/>
              <a:solidFill>
                <a:schemeClr val="accent3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Скругленный прямоугольник 3"/>
          <p:cNvSpPr>
            <a:spLocks noChangeArrowheads="1"/>
          </p:cNvSpPr>
          <p:nvPr/>
        </p:nvSpPr>
        <p:spPr bwMode="auto">
          <a:xfrm>
            <a:off x="379861" y="1629240"/>
            <a:ext cx="8320732" cy="4176024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25400">
            <a:solidFill>
              <a:srgbClr val="890C00"/>
            </a:solidFill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Сбор предметов быта кубанских казаков </a:t>
            </a:r>
            <a:r>
              <a:rPr kumimoji="0" lang="ru-RU" sz="200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в семьях воспитанников для организации выставки в музее детского сада «Подворье Кубанского казака».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Дети, чьи семьи предоставили 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предметы быта</a:t>
            </a:r>
            <a:r>
              <a:rPr kumimoji="0" lang="ru-RU" sz="200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, готовят 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рассказ</a:t>
            </a:r>
            <a:r>
              <a:rPr kumimoji="0" lang="ru-RU" sz="200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 о них.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Работа с диалектными словами</a:t>
            </a:r>
            <a:r>
              <a:rPr kumimoji="0" lang="ru-RU" sz="200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Разучивание песни  </a:t>
            </a:r>
            <a:r>
              <a:rPr kumimoji="0" lang="ru-RU" sz="200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«Распрягайте, хлопцы, коней»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Приглашение представителей казачьего общества</a:t>
            </a:r>
            <a:r>
              <a:rPr kumimoji="0" lang="ru-RU" sz="200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Изготовление пригласительных билетов для родителей детьми</a:t>
            </a:r>
            <a:r>
              <a:rPr kumimoji="0" lang="ru-RU" sz="200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sng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Материалы и оборудование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: </a:t>
            </a:r>
            <a:r>
              <a:rPr kumimoji="0" lang="ru-RU" sz="200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кубанские костюмы, выставка предметов быта в музее детского сада «Подворье Кубанского казака».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rgbClr val="EDEF89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4872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13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771800" y="116632"/>
            <a:ext cx="6225486" cy="400110"/>
          </a:xfrm>
          <a:prstGeom prst="rect">
            <a:avLst/>
          </a:prstGeom>
          <a:solidFill>
            <a:srgbClr val="CCFF99"/>
          </a:solidFill>
        </p:spPr>
        <p:txBody>
          <a:bodyPr wrap="none">
            <a:spAutoFit/>
          </a:bodyPr>
          <a:lstStyle/>
          <a:p>
            <a:pPr algn="ctr"/>
            <a:r>
              <a:rPr lang="ru-RU" sz="2000" b="1" i="1" dirty="0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Проведение культурного события «Культурный клуб</a:t>
            </a:r>
            <a:endParaRPr lang="ru-RU" b="1" dirty="0">
              <a:ln w="0"/>
              <a:solidFill>
                <a:schemeClr val="accent3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7" name="Picture 2" descr="C:\Users\User\Desktop\ДОУ 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2592288" cy="914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708921"/>
            <a:ext cx="3744416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3861048"/>
            <a:ext cx="4131460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548680"/>
            <a:ext cx="3712413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4008" y="4941168"/>
            <a:ext cx="3744416" cy="1916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504" y="1340768"/>
            <a:ext cx="4032448" cy="2268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5856" y="274638"/>
            <a:ext cx="5410943" cy="1143000"/>
          </a:xfrm>
        </p:spPr>
        <p:txBody>
          <a:bodyPr>
            <a:noAutofit/>
          </a:bodyPr>
          <a:lstStyle/>
          <a:p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Культурный маршрут 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/>
            </a:r>
            <a:b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</a:b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построй сам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1026" name="Picture 2" descr="C:\Users\User\Desktop\ДОУ 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5" y="332656"/>
            <a:ext cx="2592288" cy="914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z="1800" smtClean="0">
                <a:latin typeface="Bookman Old Style" panose="02050604050505020204" pitchFamily="18" charset="0"/>
              </a:rPr>
              <a:pPr/>
              <a:t>2</a:t>
            </a:fld>
            <a:endParaRPr lang="ru-RU" sz="1800" dirty="0">
              <a:latin typeface="Bookman Old Style" panose="02050604050505020204" pitchFamily="18" charset="0"/>
            </a:endParaRPr>
          </a:p>
        </p:txBody>
      </p:sp>
      <p:pic>
        <p:nvPicPr>
          <p:cNvPr id="7" name="Объект 6" descr="C:\Users\User\Desktop\Музей.jp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636912"/>
            <a:ext cx="1584176" cy="1440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User\Desktop\мг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628800"/>
            <a:ext cx="2232660" cy="1033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User\Desktop\ДМШ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98200" y="1628800"/>
            <a:ext cx="1721485" cy="1094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User\Desktop\БИБЛИОТЕКА 2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86328" y="3068960"/>
            <a:ext cx="1353185" cy="1459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Z:\.М А М А\1 МАМА новое\ДОУ 8\картинки\ДХШ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0582" y="4744214"/>
            <a:ext cx="1521460" cy="99314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Скругленный прямоугольник 11"/>
          <p:cNvSpPr/>
          <p:nvPr/>
        </p:nvSpPr>
        <p:spPr>
          <a:xfrm>
            <a:off x="1172679" y="5737354"/>
            <a:ext cx="977265" cy="463550"/>
          </a:xfrm>
          <a:prstGeom prst="roundRect">
            <a:avLst>
              <a:gd name="adj" fmla="val 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5000"/>
              </a:lnSpc>
              <a:spcAft>
                <a:spcPts val="800"/>
              </a:spcAft>
            </a:pPr>
            <a:r>
              <a:rPr lang="ru-RU" sz="1600" b="1">
                <a:solidFill>
                  <a:srgbClr val="17365D"/>
                </a:solidFill>
                <a:effectLst/>
                <a:latin typeface="Bahnschrift Light"/>
                <a:ea typeface="Times New Roman"/>
                <a:cs typeface="Times New Roman"/>
              </a:rPr>
              <a:t>дхш</a:t>
            </a:r>
            <a:endParaRPr lang="ru-RU" sz="1100">
              <a:effectLst/>
              <a:ea typeface="Times New Roman"/>
              <a:cs typeface="Times New Roman"/>
            </a:endParaRPr>
          </a:p>
        </p:txBody>
      </p:sp>
      <p:pic>
        <p:nvPicPr>
          <p:cNvPr id="13" name="Рисунок 12" descr="C:\Users\User\Desktop\КПодворье.pn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51200" y="5068064"/>
            <a:ext cx="2288952" cy="10252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4" name="Рисунок 13" descr="C:\Users\User\Desktop\Кино.pn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74470" y="3435479"/>
            <a:ext cx="1697990" cy="180530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Стрелка вниз 5"/>
          <p:cNvSpPr/>
          <p:nvPr/>
        </p:nvSpPr>
        <p:spPr>
          <a:xfrm>
            <a:off x="792569" y="2884430"/>
            <a:ext cx="216025" cy="1859784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18" name="Стрелка вправо 17"/>
          <p:cNvSpPr/>
          <p:nvPr/>
        </p:nvSpPr>
        <p:spPr>
          <a:xfrm rot="21366225">
            <a:off x="1501382" y="2175782"/>
            <a:ext cx="2123504" cy="245251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Выгнутая вверх стрелка 18"/>
          <p:cNvSpPr/>
          <p:nvPr/>
        </p:nvSpPr>
        <p:spPr>
          <a:xfrm>
            <a:off x="1331640" y="1340768"/>
            <a:ext cx="5256584" cy="676726"/>
          </a:xfrm>
          <a:prstGeom prst="curvedDown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1" name="Picture 2" descr="https://sun9-61.userapi.com/c626717/v626717826/30856/Fq2AifeKAj0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1556792"/>
            <a:ext cx="1512168" cy="1311881"/>
          </a:xfrm>
          <a:prstGeom prst="rect">
            <a:avLst/>
          </a:prstGeom>
          <a:noFill/>
        </p:spPr>
      </p:pic>
      <p:sp>
        <p:nvSpPr>
          <p:cNvPr id="3" name="Выгнутая влево стрелка 2"/>
          <p:cNvSpPr/>
          <p:nvPr/>
        </p:nvSpPr>
        <p:spPr>
          <a:xfrm rot="19133746">
            <a:off x="1824713" y="2537439"/>
            <a:ext cx="675980" cy="3487832"/>
          </a:xfrm>
          <a:prstGeom prst="curved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3" name="Стрелка вниз 22"/>
          <p:cNvSpPr/>
          <p:nvPr/>
        </p:nvSpPr>
        <p:spPr>
          <a:xfrm rot="18738818">
            <a:off x="1346471" y="2702988"/>
            <a:ext cx="216025" cy="525095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09369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ДОУ 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5" y="332656"/>
            <a:ext cx="2592288" cy="914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z="1800" smtClean="0">
                <a:latin typeface="Bookman Old Style" panose="02050604050505020204" pitchFamily="18" charset="0"/>
              </a:rPr>
              <a:pPr/>
              <a:t>3</a:t>
            </a:fld>
            <a:endParaRPr lang="ru-RU" sz="1800" dirty="0">
              <a:latin typeface="Bookman Old Style" panose="02050604050505020204" pitchFamily="18" charset="0"/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ln>
            <a:solidFill>
              <a:srgbClr val="FFFFCC"/>
            </a:solidFill>
          </a:ln>
        </p:spPr>
        <p:txBody>
          <a:bodyPr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2800" b="1" dirty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                      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Тематическая направленность </a:t>
            </a:r>
            <a:r>
              <a:rPr lang="ru-RU" sz="2800" b="1" dirty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                                    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образовательных событий</a:t>
            </a:r>
          </a:p>
        </p:txBody>
      </p:sp>
      <p:graphicFrame>
        <p:nvGraphicFramePr>
          <p:cNvPr id="7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622740183"/>
              </p:ext>
            </p:extLst>
          </p:nvPr>
        </p:nvGraphicFramePr>
        <p:xfrm>
          <a:off x="611560" y="1484784"/>
          <a:ext cx="3303984" cy="67589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30398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7606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70510" algn="l"/>
                        </a:tabLst>
                        <a:defRPr/>
                      </a:pPr>
                      <a:r>
                        <a:rPr lang="ru-RU" sz="1800" b="1" kern="12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Музей «Край мой Уманский»</a:t>
                      </a:r>
                    </a:p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</a:p>
                    <a:p>
                      <a:pPr lvl="0"/>
                      <a:r>
                        <a:rPr lang="ru-RU" sz="1100" dirty="0">
                          <a:effectLst/>
                          <a:latin typeface="Bookman Old Style" panose="02050604050505020204" pitchFamily="18" charset="0"/>
                          <a:ea typeface="Times New Roman"/>
                          <a:cs typeface="Times New Roman"/>
                        </a:rPr>
                        <a:t> </a:t>
                      </a:r>
                      <a:endParaRPr lang="ru-RU" sz="1800" b="1" kern="1200" dirty="0">
                        <a:solidFill>
                          <a:schemeClr val="lt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8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4124833644"/>
              </p:ext>
            </p:extLst>
          </p:nvPr>
        </p:nvGraphicFramePr>
        <p:xfrm>
          <a:off x="539552" y="4077072"/>
          <a:ext cx="3303984" cy="93421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30398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495672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100" dirty="0">
                          <a:effectLst/>
                          <a:latin typeface="Bookman Old Style" panose="02050604050505020204" pitchFamily="18" charset="0"/>
                          <a:ea typeface="Times New Roman"/>
                          <a:cs typeface="Times New Roman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effectLst/>
                          <a:latin typeface="Bookman Old Style" panose="02050604050505020204" pitchFamily="18" charset="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800" b="1" kern="1200" dirty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800" b="1" kern="12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Библиотека «Книги любимых писателей»</a:t>
                      </a:r>
                    </a:p>
                    <a:p>
                      <a:pPr mar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endParaRPr lang="ru-RU" sz="1100" dirty="0">
                        <a:effectLst/>
                        <a:latin typeface="Bookman Old Style" panose="020506040505050202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9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867015812"/>
              </p:ext>
            </p:extLst>
          </p:nvPr>
        </p:nvGraphicFramePr>
        <p:xfrm>
          <a:off x="5220072" y="3429000"/>
          <a:ext cx="3303984" cy="94640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30398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495672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100" dirty="0">
                          <a:effectLst/>
                          <a:latin typeface="Bookman Old Style" panose="02050604050505020204" pitchFamily="18" charset="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800" b="1" kern="1200" dirty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800" b="1" kern="12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Кинотеатр «Первый на Кубани сельский </a:t>
                      </a:r>
                      <a:r>
                        <a:rPr lang="ru-RU" sz="1800" b="1" kern="12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электробиограф</a:t>
                      </a:r>
                      <a:r>
                        <a:rPr lang="ru-RU" sz="1800" b="1" kern="12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«Мираж»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10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858451040"/>
              </p:ext>
            </p:extLst>
          </p:nvPr>
        </p:nvGraphicFramePr>
        <p:xfrm>
          <a:off x="5220072" y="2420888"/>
          <a:ext cx="3303984" cy="93421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30398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495672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100" dirty="0">
                          <a:effectLst/>
                          <a:latin typeface="Bookman Old Style" panose="02050604050505020204" pitchFamily="18" charset="0"/>
                          <a:ea typeface="Times New Roman"/>
                          <a:cs typeface="Times New Roman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800" b="1" kern="12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Центр народной культуры «Казачье подворье»</a:t>
                      </a:r>
                    </a:p>
                    <a:p>
                      <a:pPr mar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endParaRPr lang="ru-RU" sz="1100" dirty="0">
                        <a:effectLst/>
                        <a:latin typeface="Bookman Old Style" panose="020506040505050202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11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665589928"/>
              </p:ext>
            </p:extLst>
          </p:nvPr>
        </p:nvGraphicFramePr>
        <p:xfrm>
          <a:off x="5220072" y="1484784"/>
          <a:ext cx="3303984" cy="82372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30398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49567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70510" algn="l"/>
                        </a:tabLst>
                        <a:defRPr/>
                      </a:pPr>
                      <a:r>
                        <a:rPr lang="ru-RU" sz="1800" b="1" kern="12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Художественная школа «Научите меня рисовать»</a:t>
                      </a:r>
                    </a:p>
                    <a:p>
                      <a:pPr mar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endParaRPr lang="ru-RU" sz="1100" dirty="0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effectLst/>
                        <a:latin typeface="Bookman Old Style" panose="020506040505050202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12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190793814"/>
              </p:ext>
            </p:extLst>
          </p:nvPr>
        </p:nvGraphicFramePr>
        <p:xfrm>
          <a:off x="611560" y="2564904"/>
          <a:ext cx="3303984" cy="93421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30398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495672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100" dirty="0">
                          <a:effectLst/>
                          <a:latin typeface="Bookman Old Style" panose="02050604050505020204" pitchFamily="18" charset="0"/>
                          <a:ea typeface="Times New Roman"/>
                          <a:cs typeface="Times New Roman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effectLst/>
                          <a:latin typeface="Bookman Old Style" panose="02050604050505020204" pitchFamily="18" charset="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800" b="1" kern="1200" dirty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800" b="1" kern="12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Музыкальная гостиная «Путешествие по звукам»</a:t>
                      </a:r>
                    </a:p>
                    <a:p>
                      <a:pPr mar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endParaRPr lang="ru-RU" sz="1100" dirty="0">
                        <a:effectLst/>
                        <a:latin typeface="Bookman Old Style" panose="020506040505050202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15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679661477"/>
              </p:ext>
            </p:extLst>
          </p:nvPr>
        </p:nvGraphicFramePr>
        <p:xfrm>
          <a:off x="5220072" y="5517232"/>
          <a:ext cx="3303984" cy="120853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30398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495672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100" dirty="0">
                          <a:effectLst/>
                          <a:latin typeface="Bookman Old Style" panose="02050604050505020204" pitchFamily="18" charset="0"/>
                          <a:ea typeface="Times New Roman"/>
                          <a:cs typeface="Times New Roman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effectLst/>
                          <a:latin typeface="Bookman Old Style" panose="02050604050505020204" pitchFamily="18" charset="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800" b="1" kern="1200" dirty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800" b="1" kern="12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Архитектура «В старинных зданиях дух времени живет…»</a:t>
                      </a:r>
                    </a:p>
                    <a:p>
                      <a:pPr mar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endParaRPr lang="ru-RU" sz="1100" dirty="0">
                        <a:effectLst/>
                        <a:latin typeface="Bookman Old Style" panose="020506040505050202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16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451630373"/>
              </p:ext>
            </p:extLst>
          </p:nvPr>
        </p:nvGraphicFramePr>
        <p:xfrm>
          <a:off x="5220072" y="4437112"/>
          <a:ext cx="3303984" cy="94640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30398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49567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70510" algn="l"/>
                        </a:tabLst>
                        <a:defRPr/>
                      </a:pPr>
                      <a:r>
                        <a:rPr lang="ru-RU" sz="1800" b="1" kern="12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Социально-культурный комплекс ст. Ленинградской «Мир изящества и красоты»</a:t>
                      </a:r>
                      <a:endParaRPr lang="ru-RU" sz="1100" dirty="0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18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034283057"/>
              </p:ext>
            </p:extLst>
          </p:nvPr>
        </p:nvGraphicFramePr>
        <p:xfrm>
          <a:off x="539552" y="5517232"/>
          <a:ext cx="3303984" cy="94640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30398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495672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800" b="1" kern="1200" dirty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800" b="1" kern="12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Музыкальная школа «Есть школа на Земле одна, всегда в ней музыка слышна»</a:t>
                      </a:r>
                    </a:p>
                  </a:txBody>
                  <a:tcPr marL="68580" marR="68580" marT="0" marB="0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9214829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3848" y="0"/>
            <a:ext cx="5482951" cy="1484783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354013"/>
            <a:r>
              <a:rPr lang="ru-RU" sz="3600" dirty="0">
                <a:solidFill>
                  <a:srgbClr val="232C1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3600" dirty="0">
                <a:solidFill>
                  <a:srgbClr val="232C1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Основные задачи образовательного события  «Культурного клуба»: </a:t>
            </a:r>
            <a:r>
              <a:rPr lang="ru-RU" sz="2400" dirty="0"/>
              <a:t/>
            </a:r>
            <a:br>
              <a:rPr lang="ru-RU" sz="2400" dirty="0"/>
            </a:br>
            <a:endParaRPr lang="ru-RU" sz="3600" dirty="0">
              <a:solidFill>
                <a:srgbClr val="232C12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026" name="Picture 2" descr="C:\Users\User\Desktop\ДОУ 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5" y="332656"/>
            <a:ext cx="2592288" cy="914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z="1800" smtClean="0">
                <a:latin typeface="Bookman Old Style" panose="02050604050505020204" pitchFamily="18" charset="0"/>
              </a:rPr>
              <a:pPr/>
              <a:t>4</a:t>
            </a:fld>
            <a:endParaRPr lang="ru-RU" sz="1800" dirty="0">
              <a:latin typeface="Bookman Old Style" panose="02050604050505020204" pitchFamily="18" charset="0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lvl="0"/>
            <a:r>
              <a:rPr lang="ru-RU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накопление информации связанной с общей культурой;</a:t>
            </a:r>
          </a:p>
          <a:p>
            <a:pPr lvl="0"/>
            <a:r>
              <a:rPr lang="ru-RU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формирование знаний, умений и навыков, необходимых при посещении учреждений культуры;</a:t>
            </a:r>
          </a:p>
          <a:p>
            <a:pPr lvl="0"/>
            <a:r>
              <a:rPr lang="ru-RU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развитие любознательности и инициативности детей.</a:t>
            </a:r>
          </a:p>
          <a:p>
            <a:pPr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364872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3848" y="274638"/>
            <a:ext cx="5832648" cy="260165"/>
          </a:xfrm>
        </p:spPr>
        <p:txBody>
          <a:bodyPr>
            <a:noAutofit/>
          </a:bodyPr>
          <a:lstStyle/>
          <a:p>
            <a:pPr marL="358775" algn="l"/>
            <a:r>
              <a:rPr lang="ru-RU" sz="3600" dirty="0">
                <a:solidFill>
                  <a:srgbClr val="232C12"/>
                </a:solidFill>
                <a:latin typeface="Bookman Old Style" panose="02050604050505020204" pitchFamily="18" charset="0"/>
              </a:rPr>
              <a:t> </a:t>
            </a:r>
          </a:p>
        </p:txBody>
      </p:sp>
      <p:pic>
        <p:nvPicPr>
          <p:cNvPr id="1026" name="Picture 2" descr="C:\Users\User\Desktop\ДОУ 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9578"/>
            <a:ext cx="2592288" cy="914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z="1800" smtClean="0">
                <a:latin typeface="Bookman Old Style" panose="02050604050505020204" pitchFamily="18" charset="0"/>
              </a:rPr>
              <a:pPr/>
              <a:t>5</a:t>
            </a:fld>
            <a:endParaRPr lang="ru-RU" sz="1800" dirty="0">
              <a:latin typeface="Bookman Old Style" panose="02050604050505020204" pitchFamily="18" charset="0"/>
            </a:endParaRPr>
          </a:p>
        </p:txBody>
      </p:sp>
      <p:pic>
        <p:nvPicPr>
          <p:cNvPr id="2050" name="Picture 2" descr="C:\Users\User\Desktop\P11004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933056"/>
            <a:ext cx="3312368" cy="2441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592288" y="116932"/>
            <a:ext cx="6551711" cy="417871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marL="450215" algn="just"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ln w="22225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организации работы «Культурного клуба» </a:t>
            </a:r>
            <a:endParaRPr lang="ru-RU" sz="2000" dirty="0">
              <a:ln w="22225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764704"/>
            <a:ext cx="3552395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8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1960" y="3933056"/>
            <a:ext cx="4498137" cy="201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551" y="1124744"/>
            <a:ext cx="3092599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6517127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3848" y="274637"/>
            <a:ext cx="5482951" cy="972943"/>
          </a:xfrm>
        </p:spPr>
        <p:txBody>
          <a:bodyPr>
            <a:noAutofit/>
          </a:bodyPr>
          <a:lstStyle/>
          <a:p>
            <a:pPr marL="354013" algn="l"/>
            <a:r>
              <a:rPr lang="ru-RU" sz="3600" dirty="0">
                <a:solidFill>
                  <a:srgbClr val="232C12"/>
                </a:solidFill>
                <a:latin typeface="Bookman Old Style" panose="02050604050505020204" pitchFamily="18" charset="0"/>
              </a:rPr>
              <a:t>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z="1800" smtClean="0">
                <a:latin typeface="Bookman Old Style" panose="02050604050505020204" pitchFamily="18" charset="0"/>
              </a:rPr>
              <a:pPr/>
              <a:t>6</a:t>
            </a:fld>
            <a:endParaRPr lang="ru-RU" sz="1800" dirty="0">
              <a:latin typeface="Bookman Old Style" panose="0205060405050502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48064" y="764704"/>
            <a:ext cx="3456384" cy="1944216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2780928"/>
            <a:ext cx="3456384" cy="1944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4797152"/>
            <a:ext cx="3456384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592" y="4797152"/>
            <a:ext cx="3456384" cy="1944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179512" y="116632"/>
            <a:ext cx="8784976" cy="50405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Развивающая предметно-пространственная среда позволяет организовывать  культурный клуб как в помещениях  детского сада, так и на его территории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99592" y="764704"/>
            <a:ext cx="3456384" cy="1944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99592" y="2780928"/>
            <a:ext cx="3440382" cy="193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364872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3848" y="274638"/>
            <a:ext cx="5482951" cy="1143000"/>
          </a:xfrm>
        </p:spPr>
        <p:txBody>
          <a:bodyPr>
            <a:noAutofit/>
          </a:bodyPr>
          <a:lstStyle/>
          <a:p>
            <a:pPr marL="358775" algn="l"/>
            <a:r>
              <a:rPr lang="ru-RU" sz="3600" dirty="0">
                <a:solidFill>
                  <a:srgbClr val="232C12"/>
                </a:solidFill>
                <a:latin typeface="Bookman Old Style" panose="02050604050505020204" pitchFamily="18" charset="0"/>
              </a:rPr>
              <a:t> </a:t>
            </a:r>
          </a:p>
        </p:txBody>
      </p:sp>
      <p:pic>
        <p:nvPicPr>
          <p:cNvPr id="1026" name="Picture 2" descr="C:\Users\User\Desktop\ДОУ 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2592288" cy="914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z="1800" smtClean="0">
                <a:latin typeface="Bookman Old Style" panose="02050604050505020204" pitchFamily="18" charset="0"/>
              </a:rPr>
              <a:pPr/>
              <a:t>7</a:t>
            </a:fld>
            <a:endParaRPr lang="ru-RU" sz="1800" dirty="0">
              <a:latin typeface="Bookman Old Style" panose="020506040505050202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59832" y="260648"/>
            <a:ext cx="5976664" cy="64807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Тема культурного клуба связана с предстоящим культпоходом</a:t>
            </a:r>
          </a:p>
        </p:txBody>
      </p:sp>
      <p:pic>
        <p:nvPicPr>
          <p:cNvPr id="1027" name="Picture 3" descr="C:\Users\User\Pictures\2021-05-20\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882" y="1268760"/>
            <a:ext cx="4024870" cy="5589240"/>
          </a:xfrm>
          <a:prstGeom prst="rect">
            <a:avLst/>
          </a:prstGeom>
          <a:noFill/>
        </p:spPr>
      </p:pic>
      <p:pic>
        <p:nvPicPr>
          <p:cNvPr id="7" name="Picture 3" descr="C:\Users\User\Pictures\2021-05-24\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196752"/>
            <a:ext cx="3888432" cy="53967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6517127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836712"/>
            <a:ext cx="6663478" cy="867521"/>
          </a:xfrm>
          <a:solidFill>
            <a:srgbClr val="EDEF89"/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>
            <a:noAutofit/>
          </a:bodyPr>
          <a:lstStyle/>
          <a:p>
            <a:pPr marL="354013" algn="l"/>
            <a:r>
              <a:rPr lang="ru-RU" sz="2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Этапы проектирования клубного события</a:t>
            </a:r>
            <a:endParaRPr lang="ru-RU" sz="40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1026" name="Picture 2" descr="C:\Users\User\Desktop\ДОУ 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92288" cy="914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z="1800" smtClean="0">
                <a:latin typeface="Bookman Old Style" panose="02050604050505020204" pitchFamily="18" charset="0"/>
              </a:rPr>
              <a:pPr/>
              <a:t>8</a:t>
            </a:fld>
            <a:endParaRPr lang="ru-RU" sz="1800" dirty="0">
              <a:latin typeface="Bookman Old Style" panose="020506040505050202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79512" y="2708920"/>
            <a:ext cx="2448272" cy="1800200"/>
          </a:xfrm>
          <a:prstGeom prst="roundRect">
            <a:avLst/>
          </a:prstGeom>
          <a:solidFill>
            <a:srgbClr val="CCFF99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этап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</a:p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организационный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483768" y="4437112"/>
            <a:ext cx="2448272" cy="2232248"/>
          </a:xfrm>
          <a:prstGeom prst="roundRect">
            <a:avLst/>
          </a:prstGeom>
          <a:solidFill>
            <a:srgbClr val="CCFF99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этап –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целей и задач заседания клуба, форм и содержания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427984" y="2540945"/>
            <a:ext cx="2448272" cy="1824159"/>
          </a:xfrm>
          <a:prstGeom prst="roundRect">
            <a:avLst/>
          </a:prstGeom>
          <a:solidFill>
            <a:srgbClr val="CCFF99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этап –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к образовательному событию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444208" y="4437112"/>
            <a:ext cx="2448272" cy="2088232"/>
          </a:xfrm>
          <a:prstGeom prst="roundRect">
            <a:avLst/>
          </a:prstGeom>
          <a:solidFill>
            <a:srgbClr val="CCFF99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 этап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проведение образовательного события «Культурный клуб»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трелка вниз 13"/>
          <p:cNvSpPr/>
          <p:nvPr/>
        </p:nvSpPr>
        <p:spPr>
          <a:xfrm>
            <a:off x="1331640" y="1700808"/>
            <a:ext cx="360040" cy="1008112"/>
          </a:xfrm>
          <a:prstGeom prst="downArrow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низ 14"/>
          <p:cNvSpPr/>
          <p:nvPr/>
        </p:nvSpPr>
        <p:spPr>
          <a:xfrm>
            <a:off x="7452320" y="1700808"/>
            <a:ext cx="432048" cy="2736304"/>
          </a:xfrm>
          <a:prstGeom prst="downArrow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низ 15"/>
          <p:cNvSpPr/>
          <p:nvPr/>
        </p:nvSpPr>
        <p:spPr>
          <a:xfrm>
            <a:off x="5220072" y="1700808"/>
            <a:ext cx="360040" cy="864096"/>
          </a:xfrm>
          <a:prstGeom prst="downArrow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низ 17"/>
          <p:cNvSpPr/>
          <p:nvPr/>
        </p:nvSpPr>
        <p:spPr>
          <a:xfrm>
            <a:off x="3347865" y="1700808"/>
            <a:ext cx="432048" cy="2710185"/>
          </a:xfrm>
          <a:prstGeom prst="downArrow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64872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63888" y="116632"/>
            <a:ext cx="5122912" cy="850106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Рекламный отдел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9</a:t>
            </a:fld>
            <a:endParaRPr lang="ru-RU"/>
          </a:p>
        </p:txBody>
      </p:sp>
      <p:pic>
        <p:nvPicPr>
          <p:cNvPr id="5" name="Picture 2" descr="C:\Users\User\Desktop\ДОУ 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2592288" cy="914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ser\Desktop\афиша\афиша1111\афиша1111.GIF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700808"/>
            <a:ext cx="3286460" cy="4381947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1052736"/>
            <a:ext cx="3024336" cy="1701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4869160"/>
            <a:ext cx="3096344" cy="1741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2040" y="2996952"/>
            <a:ext cx="3024336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1160</TotalTime>
  <Words>445</Words>
  <Application>Microsoft Office PowerPoint</Application>
  <PresentationFormat>Экран (4:3)</PresentationFormat>
  <Paragraphs>83</Paragraphs>
  <Slides>13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Тема1</vt:lpstr>
      <vt:lpstr>  Из опыта проектирования образовательного события «Культурный клуб»</vt:lpstr>
      <vt:lpstr>Культурный маршрут  построй сам</vt:lpstr>
      <vt:lpstr>                        Тематическая направленность                                        образовательных событий</vt:lpstr>
      <vt:lpstr>  Основные задачи образовательного события  «Культурного клуба»:  </vt:lpstr>
      <vt:lpstr> </vt:lpstr>
      <vt:lpstr> </vt:lpstr>
      <vt:lpstr> </vt:lpstr>
      <vt:lpstr>Этапы проектирования клубного события</vt:lpstr>
      <vt:lpstr>Рекламный отдел</vt:lpstr>
      <vt:lpstr>Редакционный отдел</vt:lpstr>
      <vt:lpstr>Определение целей и задач работы клуба</vt:lpstr>
      <vt:lpstr> </vt:lpstr>
      <vt:lpstr>Слайд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Иванович Иван</cp:lastModifiedBy>
  <cp:revision>151</cp:revision>
  <dcterms:created xsi:type="dcterms:W3CDTF">2020-11-07T07:59:25Z</dcterms:created>
  <dcterms:modified xsi:type="dcterms:W3CDTF">2022-05-26T13:00:29Z</dcterms:modified>
</cp:coreProperties>
</file>