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8B3"/>
    <a:srgbClr val="2358DB"/>
    <a:srgbClr val="4370E1"/>
    <a:srgbClr val="132F78"/>
    <a:srgbClr val="0E2254"/>
    <a:srgbClr val="111E40"/>
    <a:srgbClr val="0F2B74"/>
    <a:srgbClr val="102660"/>
    <a:srgbClr val="111E41"/>
    <a:srgbClr val="0E1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6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33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70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84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04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0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0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3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6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17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4A14B-54FB-44E4-A5E2-6501D4F7BCF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E381-E278-4AC2-8807-FEFBD528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02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" r="2589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422" y="1981201"/>
            <a:ext cx="10707156" cy="2148894"/>
          </a:xfrm>
        </p:spPr>
        <p:txBody>
          <a:bodyPr anchor="ctr"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  <a:t>Проект </a:t>
            </a:r>
            <a:br>
              <a:rPr lang="ru-RU" sz="48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ru-RU" sz="48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  <a:t>«Третий возраст – </a:t>
            </a:r>
            <a:br>
              <a:rPr lang="ru-RU" sz="48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ru-RU" sz="48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  <a:t>жизнь только начинается»</a:t>
            </a:r>
            <a:endParaRPr lang="ru-RU" sz="4000" dirty="0">
              <a:solidFill>
                <a:schemeClr val="bg1"/>
              </a:solidFill>
              <a:latin typeface="Montserrat" panose="00000500000000000000" pitchFamily="2" charset="-52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71919" y="4806191"/>
            <a:ext cx="807765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  <a:cs typeface="Roboto" panose="02000000000000000000" pitchFamily="2" charset="0"/>
              </a:rPr>
              <a:t>Гасанов Геннадий Борисович</a:t>
            </a:r>
            <a:endParaRPr lang="ru-RU" sz="2400" b="1" dirty="0" smtClean="0">
              <a:solidFill>
                <a:schemeClr val="bg1"/>
              </a:solidFill>
              <a:latin typeface="Montserrat" panose="00000500000000000000" pitchFamily="2" charset="-52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r"/>
            <a:endParaRPr lang="ru-RU" sz="2400" dirty="0" smtClean="0">
              <a:solidFill>
                <a:schemeClr val="bg1"/>
              </a:solidFill>
              <a:latin typeface="Montserrat" panose="00000500000000000000" pitchFamily="2" charset="-52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Председатель комиссии по вопросам здоровья, физкультуры, спорта и туризма,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резидент Новороссийской городской спортивно-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оздоровительной общественной организации «Здоровый город»</a:t>
            </a: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320"/>
          <a:stretch/>
        </p:blipFill>
        <p:spPr>
          <a:xfrm>
            <a:off x="389211" y="214852"/>
            <a:ext cx="887653" cy="810099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5021" y="65903"/>
            <a:ext cx="9177317" cy="959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Montserrat" panose="00000500000000000000" pitchFamily="2" charset="-52"/>
              </a:rPr>
              <a:t>Совет </a:t>
            </a:r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при главе администрации (губернаторе) Краснодарского края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по развитию гражданского общества и правам человека</a:t>
            </a:r>
            <a:endParaRPr lang="ru-RU" sz="16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1111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50"/>
          <a:stretch/>
        </p:blipFill>
        <p:spPr>
          <a:xfrm>
            <a:off x="0" y="0"/>
            <a:ext cx="12192000" cy="945250"/>
          </a:xfr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1255021" y="-251432"/>
            <a:ext cx="9177317" cy="1441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Montserrat" panose="00000500000000000000" pitchFamily="2" charset="-52"/>
              </a:rPr>
              <a:t>Совет </a:t>
            </a:r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при главе администрации (губернаторе) Краснодарского края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по развитию гражданского общества и правам человека</a:t>
            </a:r>
            <a:endParaRPr lang="ru-RU" sz="16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885"/>
          <a:stretch/>
        </p:blipFill>
        <p:spPr>
          <a:xfrm>
            <a:off x="258141" y="20592"/>
            <a:ext cx="996880" cy="8970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73238" y="1189707"/>
            <a:ext cx="110455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Национальная </a:t>
            </a:r>
            <a:r>
              <a:rPr lang="ru-RU" sz="2800" b="1" dirty="0" smtClean="0"/>
              <a:t>цель</a:t>
            </a:r>
          </a:p>
          <a:p>
            <a:pPr algn="ctr"/>
            <a:r>
              <a:rPr lang="ru-RU" sz="2800" b="1" dirty="0" smtClean="0"/>
              <a:t> </a:t>
            </a:r>
            <a:r>
              <a:rPr lang="ru-RU" sz="2800" b="1" dirty="0"/>
              <a:t>«Сохранение населения, </a:t>
            </a:r>
            <a:r>
              <a:rPr lang="ru-RU" sz="2800" b="1" dirty="0" smtClean="0"/>
              <a:t>здоровье </a:t>
            </a:r>
            <a:r>
              <a:rPr lang="ru-RU" sz="2800" b="1" dirty="0"/>
              <a:t>и благополучие людей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7081936" y="2621703"/>
            <a:ext cx="763856" cy="110527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85406" y="2636822"/>
            <a:ext cx="3489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Обеспечение устойчивого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роста </a:t>
            </a:r>
            <a:r>
              <a:rPr lang="ru-RU" sz="2000" b="1" dirty="0"/>
              <a:t>численности </a:t>
            </a:r>
            <a:r>
              <a:rPr lang="ru-RU" sz="2000" b="1" dirty="0"/>
              <a:t>населения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103579" y="4904862"/>
            <a:ext cx="29798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Повышение ожидаемой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продолжительности </a:t>
            </a:r>
          </a:p>
          <a:p>
            <a:pPr algn="ctr"/>
            <a:r>
              <a:rPr lang="ru-RU" sz="2000" b="1" dirty="0" smtClean="0"/>
              <a:t>жизни </a:t>
            </a:r>
            <a:r>
              <a:rPr lang="ru-RU" sz="2000" b="1" dirty="0"/>
              <a:t>до 78 </a:t>
            </a:r>
            <a:r>
              <a:rPr lang="ru-RU" sz="2000" b="1" dirty="0" smtClean="0"/>
              <a:t>лет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26301" y="4904862"/>
            <a:ext cx="2908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Снижение уровня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бедности </a:t>
            </a:r>
            <a:r>
              <a:rPr lang="ru-RU" sz="2000" b="1" dirty="0"/>
              <a:t>в два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раза </a:t>
            </a:r>
            <a:r>
              <a:rPr lang="ru-RU" sz="2000" b="1" dirty="0"/>
              <a:t>по сравнению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с </a:t>
            </a:r>
            <a:r>
              <a:rPr lang="ru-RU" sz="2000" b="1" dirty="0"/>
              <a:t>показателем 2017 года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17282" y="2388271"/>
            <a:ext cx="37793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Увеличение доли </a:t>
            </a:r>
            <a:r>
              <a:rPr lang="ru-RU" sz="2000" b="1" dirty="0" smtClean="0"/>
              <a:t>граждан</a:t>
            </a:r>
            <a:r>
              <a:rPr lang="ru-RU" sz="2000" b="1" dirty="0"/>
              <a:t>,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систематически занимающихся </a:t>
            </a:r>
          </a:p>
          <a:p>
            <a:pPr algn="ctr"/>
            <a:r>
              <a:rPr lang="ru-RU" sz="2000" b="1" dirty="0" smtClean="0"/>
              <a:t>физической культурой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b="1" dirty="0"/>
              <a:t>и спортом, до 70</a:t>
            </a:r>
            <a:r>
              <a:rPr lang="ru-RU" sz="2000" b="1" dirty="0" smtClean="0"/>
              <a:t>%</a:t>
            </a:r>
            <a:endParaRPr lang="ru-RU" sz="2000" b="1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04717" y="2630747"/>
            <a:ext cx="781942" cy="1105271"/>
          </a:xfrm>
          <a:prstGeom prst="rect">
            <a:avLst/>
          </a:prstGeom>
          <a:noFill/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4317362" y="4486194"/>
            <a:ext cx="1109692" cy="1105271"/>
          </a:xfrm>
          <a:prstGeom prst="rect">
            <a:avLst/>
          </a:prstGeom>
          <a:noFill/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784126" y="4483983"/>
            <a:ext cx="1105272" cy="1105271"/>
          </a:xfrm>
          <a:prstGeom prst="rect">
            <a:avLst/>
          </a:prstGeom>
          <a:noFill/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006" y="2636822"/>
            <a:ext cx="1916322" cy="191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50"/>
          <a:stretch/>
        </p:blipFill>
        <p:spPr>
          <a:xfrm>
            <a:off x="0" y="0"/>
            <a:ext cx="12192000" cy="945250"/>
          </a:xfr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1255021" y="-251432"/>
            <a:ext cx="9177317" cy="1441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Montserrat" panose="00000500000000000000" pitchFamily="2" charset="-52"/>
              </a:rPr>
              <a:t>Совет </a:t>
            </a:r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при главе администрации (губернаторе) Краснодарского края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по развитию гражданского общества и правам человека</a:t>
            </a:r>
            <a:endParaRPr lang="ru-RU" sz="16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885"/>
          <a:stretch/>
        </p:blipFill>
        <p:spPr>
          <a:xfrm>
            <a:off x="258141" y="20592"/>
            <a:ext cx="996880" cy="8970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81116" y="1131815"/>
            <a:ext cx="10525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Федеральный проект «Старшее поколение»</a:t>
            </a:r>
            <a:endParaRPr lang="ru-RU" sz="2000" b="1" dirty="0"/>
          </a:p>
        </p:txBody>
      </p:sp>
      <p:pic>
        <p:nvPicPr>
          <p:cNvPr id="8" name="Объект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0" t="21738" r="2029" b="5549"/>
          <a:stretch/>
        </p:blipFill>
        <p:spPr>
          <a:xfrm>
            <a:off x="756581" y="1953269"/>
            <a:ext cx="10956589" cy="4587574"/>
          </a:xfrm>
          <a:prstGeom prst="rect">
            <a:avLst/>
          </a:prstGeom>
        </p:spPr>
      </p:pic>
      <p:pic>
        <p:nvPicPr>
          <p:cNvPr id="1028" name="Picture 4" descr="ПСЭК им. П. МАЧНЕВА - Национальные проекты России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35" y="965842"/>
            <a:ext cx="1610868" cy="12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3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50"/>
          <a:stretch/>
        </p:blipFill>
        <p:spPr>
          <a:xfrm>
            <a:off x="0" y="0"/>
            <a:ext cx="12192000" cy="945250"/>
          </a:xfr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1255021" y="-251432"/>
            <a:ext cx="9177317" cy="1441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Montserrat" panose="00000500000000000000" pitchFamily="2" charset="-52"/>
              </a:rPr>
              <a:t>Совет </a:t>
            </a:r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при главе администрации (губернаторе) Краснодарского края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по развитию гражданского общества и правам человека</a:t>
            </a:r>
            <a:endParaRPr lang="ru-RU" sz="16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885"/>
          <a:stretch/>
        </p:blipFill>
        <p:spPr>
          <a:xfrm>
            <a:off x="258141" y="20592"/>
            <a:ext cx="996880" cy="8970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33437" y="1189707"/>
            <a:ext cx="11045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Сообщество активных долгожителей</a:t>
            </a:r>
            <a:endParaRPr lang="ru-RU" sz="2800" b="1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17" b="7825"/>
          <a:stretch/>
        </p:blipFill>
        <p:spPr>
          <a:xfrm>
            <a:off x="5270283" y="4299811"/>
            <a:ext cx="2573265" cy="2249298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20" r="11832" b="7513"/>
          <a:stretch/>
        </p:blipFill>
        <p:spPr>
          <a:xfrm>
            <a:off x="5270283" y="1759763"/>
            <a:ext cx="6183382" cy="2256946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9" r="6063"/>
          <a:stretch/>
        </p:blipFill>
        <p:spPr>
          <a:xfrm>
            <a:off x="784765" y="4301446"/>
            <a:ext cx="4179437" cy="2248937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13156" y="1767290"/>
            <a:ext cx="4889928" cy="2272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360"/>
              </a:lnSpc>
            </a:pPr>
            <a:r>
              <a:rPr lang="en-US" sz="2800" dirty="0">
                <a:latin typeface="Bahnschrift Light Condensed" panose="020B0502040204020203" pitchFamily="34" charset="0"/>
              </a:rPr>
              <a:t>17</a:t>
            </a:r>
            <a:r>
              <a:rPr lang="ru-RU" sz="2800" dirty="0">
                <a:latin typeface="Bahnschrift Light Condensed" panose="020B0502040204020203" pitchFamily="34" charset="0"/>
              </a:rPr>
              <a:t> </a:t>
            </a:r>
            <a:r>
              <a:rPr lang="ru-RU" sz="2800" dirty="0" smtClean="0">
                <a:latin typeface="Bahnschrift Light Condensed" panose="020B0502040204020203" pitchFamily="34" charset="0"/>
              </a:rPr>
              <a:t>лекций</a:t>
            </a:r>
          </a:p>
          <a:p>
            <a:pPr>
              <a:lnSpc>
                <a:spcPts val="3360"/>
              </a:lnSpc>
            </a:pPr>
            <a:r>
              <a:rPr lang="ru-RU" sz="2800" dirty="0">
                <a:latin typeface="Bahnschrift Light Condensed" panose="020B0502040204020203" pitchFamily="34" charset="0"/>
              </a:rPr>
              <a:t>500 оздоровительных </a:t>
            </a:r>
            <a:r>
              <a:rPr lang="ru-RU" sz="2800" dirty="0" smtClean="0">
                <a:latin typeface="Bahnschrift Light Condensed" panose="020B0502040204020203" pitchFamily="34" charset="0"/>
              </a:rPr>
              <a:t>занятий</a:t>
            </a:r>
          </a:p>
          <a:p>
            <a:pPr>
              <a:lnSpc>
                <a:spcPts val="3360"/>
              </a:lnSpc>
            </a:pPr>
            <a:r>
              <a:rPr lang="ru-RU" sz="2800" dirty="0">
                <a:latin typeface="Bahnschrift Light Condensed" panose="020B0502040204020203" pitchFamily="34" charset="0"/>
              </a:rPr>
              <a:t>12 </a:t>
            </a:r>
            <a:r>
              <a:rPr lang="ru-RU" sz="2800" dirty="0" smtClean="0">
                <a:latin typeface="Bahnschrift Light Condensed" panose="020B0502040204020203" pitchFamily="34" charset="0"/>
              </a:rPr>
              <a:t>походов</a:t>
            </a:r>
          </a:p>
          <a:p>
            <a:pPr>
              <a:lnSpc>
                <a:spcPts val="3360"/>
              </a:lnSpc>
            </a:pPr>
            <a:r>
              <a:rPr lang="ru-RU" sz="2800" dirty="0">
                <a:latin typeface="Bahnschrift Light Condensed" panose="020B0502040204020203" pitchFamily="34" charset="0"/>
              </a:rPr>
              <a:t>50 семинаров о </a:t>
            </a:r>
            <a:r>
              <a:rPr lang="ru-RU" sz="2800" dirty="0" smtClean="0">
                <a:latin typeface="Bahnschrift Light Condensed" panose="020B0502040204020203" pitchFamily="34" charset="0"/>
              </a:rPr>
              <a:t>здоровье</a:t>
            </a:r>
          </a:p>
          <a:p>
            <a:pPr>
              <a:lnSpc>
                <a:spcPts val="3360"/>
              </a:lnSpc>
            </a:pPr>
            <a:r>
              <a:rPr lang="ru-RU" sz="2800" dirty="0">
                <a:latin typeface="Bahnschrift Light Condensed" panose="020B0502040204020203" pitchFamily="34" charset="0"/>
              </a:rPr>
              <a:t>100 </a:t>
            </a:r>
            <a:r>
              <a:rPr lang="ru-RU" sz="2800" dirty="0" smtClean="0">
                <a:latin typeface="Bahnschrift Light Condensed" panose="020B0502040204020203" pitchFamily="34" charset="0"/>
              </a:rPr>
              <a:t>встреч</a:t>
            </a:r>
            <a:endParaRPr lang="ru-RU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100202" y="4721074"/>
            <a:ext cx="3675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11E40"/>
                </a:solidFill>
              </a:rPr>
              <a:t>2401 участник </a:t>
            </a:r>
          </a:p>
          <a:p>
            <a:pPr algn="ctr"/>
            <a:r>
              <a:rPr lang="ru-RU" sz="3600" b="1" dirty="0" smtClean="0">
                <a:solidFill>
                  <a:srgbClr val="111E40"/>
                </a:solidFill>
              </a:rPr>
              <a:t>в возрасте 55+</a:t>
            </a:r>
            <a:endParaRPr lang="ru-RU" sz="3600" b="1" dirty="0">
              <a:solidFill>
                <a:srgbClr val="111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5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50"/>
          <a:stretch/>
        </p:blipFill>
        <p:spPr>
          <a:xfrm>
            <a:off x="0" y="0"/>
            <a:ext cx="12192000" cy="945250"/>
          </a:xfr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1255021" y="-251432"/>
            <a:ext cx="9177317" cy="1441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chemeClr val="bg1"/>
                </a:solidFill>
                <a:latin typeface="Montserrat" panose="00000500000000000000" pitchFamily="2" charset="-52"/>
              </a:rPr>
              <a:t>Совет </a:t>
            </a:r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при главе администрации (губернаторе) Краснодарского края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по развитию гражданского общества и правам человека</a:t>
            </a:r>
            <a:endParaRPr lang="ru-RU" sz="1600" b="1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885"/>
          <a:stretch/>
        </p:blipFill>
        <p:spPr>
          <a:xfrm>
            <a:off x="258141" y="20592"/>
            <a:ext cx="996880" cy="8970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33437" y="1189707"/>
            <a:ext cx="11045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Сообщество активных долгожителей</a:t>
            </a:r>
            <a:endParaRPr lang="ru-RU" sz="2800" b="1" dirty="0"/>
          </a:p>
        </p:txBody>
      </p:sp>
      <p:sp>
        <p:nvSpPr>
          <p:cNvPr id="3" name="Нашивка 2"/>
          <p:cNvSpPr/>
          <p:nvPr/>
        </p:nvSpPr>
        <p:spPr>
          <a:xfrm>
            <a:off x="678373" y="5165128"/>
            <a:ext cx="2740330" cy="757881"/>
          </a:xfrm>
          <a:prstGeom prst="chevron">
            <a:avLst/>
          </a:prstGeom>
          <a:solidFill>
            <a:srgbClr val="4370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2015-2020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3317533" y="5165127"/>
            <a:ext cx="2740330" cy="757881"/>
          </a:xfrm>
          <a:prstGeom prst="chevron">
            <a:avLst/>
          </a:prstGeom>
          <a:solidFill>
            <a:srgbClr val="2358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2021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5897043" y="5165126"/>
            <a:ext cx="2740330" cy="757881"/>
          </a:xfrm>
          <a:prstGeom prst="chevron">
            <a:avLst/>
          </a:prstGeom>
          <a:solidFill>
            <a:srgbClr val="1D48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2022-2023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8476553" y="5165125"/>
            <a:ext cx="2740330" cy="757881"/>
          </a:xfrm>
          <a:prstGeom prst="chevron">
            <a:avLst/>
          </a:prstGeom>
          <a:solidFill>
            <a:srgbClr val="132F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2023-2024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6915" y="4641905"/>
            <a:ext cx="21636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200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32815" y="4566486"/>
            <a:ext cx="1023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2 400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08488" y="4456614"/>
            <a:ext cx="468926" cy="46892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274065" y="4549260"/>
            <a:ext cx="1437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10 000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573457" y="4566486"/>
            <a:ext cx="18588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850 000</a:t>
            </a:r>
            <a:endParaRPr lang="en-US" sz="2000" b="1" dirty="0" smtClean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51" y="4549260"/>
            <a:ext cx="417320" cy="41732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142" y="4641901"/>
            <a:ext cx="402473" cy="40247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118" y="4302140"/>
            <a:ext cx="664440" cy="66444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875807" y="1773582"/>
            <a:ext cx="4178334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Базовый </a:t>
            </a:r>
            <a:r>
              <a:rPr lang="ru-RU" sz="2000" b="1" dirty="0" smtClean="0"/>
              <a:t>модуль</a:t>
            </a:r>
            <a:endParaRPr lang="ru-RU" sz="2000" b="1" dirty="0"/>
          </a:p>
          <a:p>
            <a:pPr algn="ctr"/>
            <a:r>
              <a:rPr lang="ru-RU" sz="2000" b="1" dirty="0"/>
              <a:t>«ЗАПУСК-мотивация на развитие»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Оздоровительная зарядка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Обучение и просвещение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Походы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Встречи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Добровольчество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74065" y="1773583"/>
            <a:ext cx="3998519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Дополнительные </a:t>
            </a:r>
            <a:r>
              <a:rPr lang="ru-RU" sz="2000" b="1" dirty="0" smtClean="0"/>
              <a:t>модули</a:t>
            </a:r>
            <a:r>
              <a:rPr lang="en-US" sz="2000" b="1" dirty="0"/>
              <a:t> </a:t>
            </a:r>
            <a:r>
              <a:rPr lang="ru-RU" sz="2000" b="1" dirty="0" smtClean="0"/>
              <a:t>«РАЗВИТИЕ</a:t>
            </a:r>
            <a:r>
              <a:rPr lang="ru-RU" sz="2000" b="1" dirty="0"/>
              <a:t>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Патриотизм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Семейные ценности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Правовое просвещение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Цифровое просвещение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Развитие </a:t>
            </a:r>
            <a:r>
              <a:rPr lang="ru-RU" sz="2000" dirty="0" smtClean="0"/>
              <a:t>навыков и умений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697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231</Words>
  <Application>Microsoft Office PowerPoint</Application>
  <PresentationFormat>Широкоэкранный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Bahnschrift Light Condensed</vt:lpstr>
      <vt:lpstr>Calibri</vt:lpstr>
      <vt:lpstr>Calibri Light</vt:lpstr>
      <vt:lpstr>Montserrat</vt:lpstr>
      <vt:lpstr>Roboto</vt:lpstr>
      <vt:lpstr>Wingdings</vt:lpstr>
      <vt:lpstr>Тема Office</vt:lpstr>
      <vt:lpstr>Проект  «Третий возраст –  жизнь только начинается»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БЛОК</dc:title>
  <dc:creator>user</dc:creator>
  <cp:lastModifiedBy>Кучуров Евгений Викторович</cp:lastModifiedBy>
  <cp:revision>69</cp:revision>
  <dcterms:created xsi:type="dcterms:W3CDTF">2020-10-16T10:31:21Z</dcterms:created>
  <dcterms:modified xsi:type="dcterms:W3CDTF">2022-06-02T17:17:16Z</dcterms:modified>
</cp:coreProperties>
</file>