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charts/chart1.xml" ContentType="application/vnd.openxmlformats-officedocument.drawingml.chart+xml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0070c0"/>
              </a:solidFill>
              <a:ln>
                <a:noFill/>
              </a:ln>
            </c:spPr>
          </c:dPt>
          <c:dLbls>
            <c:numFmt formatCode="#,##0" sourceLinked="1"/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52160</c:v>
                </c:pt>
                <c:pt idx="1">
                  <c:v>200354</c:v>
                </c:pt>
                <c:pt idx="2">
                  <c:v>173742</c:v>
                </c:pt>
              </c:numCache>
            </c:numRef>
          </c:val>
        </c:ser>
        <c:gapWidth val="150"/>
        <c:overlap val="0"/>
        <c:axId val="10469499"/>
        <c:axId val="50487186"/>
      </c:barChart>
      <c:catAx>
        <c:axId val="10469499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535353"/>
                </a:solidFill>
                <a:latin typeface="Roboto"/>
                <a:ea typeface="Roboto"/>
              </a:defRPr>
            </a:pPr>
          </a:p>
        </c:txPr>
        <c:crossAx val="50487186"/>
        <c:crosses val="autoZero"/>
        <c:auto val="1"/>
        <c:lblAlgn val="ctr"/>
        <c:lblOffset val="100"/>
      </c:catAx>
      <c:valAx>
        <c:axId val="50487186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0469499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E128221-ABA6-4EA4-9358-AE505EE9195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18.3.20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E87BEA7-D684-4F29-86AD-6CCFB5EB39A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chart" Target="../charts/chart1.xml"/><Relationship Id="rId7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flipH="1">
            <a:off x="2935800" y="0"/>
            <a:ext cx="11063880" cy="6857640"/>
          </a:xfrm>
          <a:custGeom>
            <a:avLst/>
            <a:gdLst/>
            <a:ahLst/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 flipH="1">
            <a:off x="4206240" y="0"/>
            <a:ext cx="3140280" cy="2958840"/>
          </a:xfrm>
          <a:custGeom>
            <a:avLst/>
            <a:gdLst/>
            <a:ahLst/>
            <a:rect l="l" t="t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 flipH="1">
            <a:off x="1688400" y="5729400"/>
            <a:ext cx="1317240" cy="1128240"/>
          </a:xfrm>
          <a:custGeom>
            <a:avLst/>
            <a:gdLst/>
            <a:ahLst/>
            <a:rect l="l" t="t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 flipH="1">
            <a:off x="5204880" y="0"/>
            <a:ext cx="1476000" cy="1269720"/>
          </a:xfrm>
          <a:custGeom>
            <a:avLst/>
            <a:gdLst/>
            <a:ahLst/>
            <a:rect l="l" t="t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5"/>
          <p:cNvSpPr/>
          <p:nvPr/>
        </p:nvSpPr>
        <p:spPr>
          <a:xfrm>
            <a:off x="438120" y="625320"/>
            <a:ext cx="4293000" cy="1071000"/>
          </a:xfrm>
          <a:prstGeom prst="roundRect">
            <a:avLst>
              <a:gd name="adj" fmla="val 16667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5934960" y="2746440"/>
            <a:ext cx="5672520" cy="30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PT Sans"/>
              </a:rPr>
              <a:t>Доступная среда для людей с инвалидностью в Московской области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47" name="Picture 3" descr=""/>
          <p:cNvPicPr/>
          <p:nvPr/>
        </p:nvPicPr>
        <p:blipFill>
          <a:blip r:embed="rId1"/>
          <a:stretch/>
        </p:blipFill>
        <p:spPr>
          <a:xfrm>
            <a:off x="501840" y="590400"/>
            <a:ext cx="3692160" cy="113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855360" y="1195920"/>
            <a:ext cx="9950400" cy="7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10576440" y="2786760"/>
            <a:ext cx="1274040" cy="1274040"/>
          </a:xfrm>
          <a:prstGeom prst="ellipse">
            <a:avLst/>
          </a:prstGeom>
          <a:solidFill>
            <a:srgbClr val="d0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9173520" y="2786760"/>
            <a:ext cx="1274040" cy="1274040"/>
          </a:xfrm>
          <a:prstGeom prst="ellipse">
            <a:avLst/>
          </a:prstGeom>
          <a:solidFill>
            <a:srgbClr val="aae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6" descr=""/>
          <p:cNvPicPr/>
          <p:nvPr/>
        </p:nvPicPr>
        <p:blipFill>
          <a:blip r:embed="rId1"/>
          <a:stretch/>
        </p:blipFill>
        <p:spPr>
          <a:xfrm>
            <a:off x="9453600" y="3269160"/>
            <a:ext cx="713880" cy="713880"/>
          </a:xfrm>
          <a:prstGeom prst="rect">
            <a:avLst/>
          </a:prstGeom>
          <a:ln>
            <a:noFill/>
          </a:ln>
        </p:spPr>
      </p:pic>
      <p:pic>
        <p:nvPicPr>
          <p:cNvPr id="52" name="Picture 7" descr=""/>
          <p:cNvPicPr/>
          <p:nvPr/>
        </p:nvPicPr>
        <p:blipFill>
          <a:blip r:embed="rId2"/>
          <a:stretch/>
        </p:blipFill>
        <p:spPr>
          <a:xfrm>
            <a:off x="10856520" y="3241440"/>
            <a:ext cx="713880" cy="713880"/>
          </a:xfrm>
          <a:prstGeom prst="rect">
            <a:avLst/>
          </a:prstGeom>
          <a:ln>
            <a:noFill/>
          </a:ln>
        </p:spPr>
      </p:pic>
      <p:sp>
        <p:nvSpPr>
          <p:cNvPr id="53" name="CustomShape 4"/>
          <p:cNvSpPr/>
          <p:nvPr/>
        </p:nvSpPr>
        <p:spPr>
          <a:xfrm>
            <a:off x="1027440" y="1266840"/>
            <a:ext cx="10078560" cy="766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-403560" y="57348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6"/>
          <p:cNvSpPr/>
          <p:nvPr/>
        </p:nvSpPr>
        <p:spPr>
          <a:xfrm>
            <a:off x="230760" y="57348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2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1469520" y="1316520"/>
            <a:ext cx="919476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Roboto"/>
                <a:ea typeface="Roboto"/>
              </a:rPr>
              <a:t>В Московской области проживает 7 687 647* человек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200" spc="-1" strike="noStrike">
                <a:solidFill>
                  <a:srgbClr val="ffffff"/>
                </a:solidFill>
                <a:latin typeface="Roboto"/>
                <a:ea typeface="Roboto"/>
              </a:rPr>
              <a:t>(*по состоянию на 01.01.2020) 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3"/>
          <a:stretch/>
        </p:blipFill>
        <p:spPr>
          <a:xfrm>
            <a:off x="577080" y="2178720"/>
            <a:ext cx="4686480" cy="4426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chemeClr val="bg1">
                <a:alpha val="65000"/>
              </a:schemeClr>
            </a:outerShdw>
          </a:effectLst>
        </p:spPr>
      </p:pic>
      <p:sp>
        <p:nvSpPr>
          <p:cNvPr id="58" name="CustomShape 8"/>
          <p:cNvSpPr/>
          <p:nvPr/>
        </p:nvSpPr>
        <p:spPr>
          <a:xfrm>
            <a:off x="661320" y="3693960"/>
            <a:ext cx="4363560" cy="123156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9"/>
          <p:cNvSpPr/>
          <p:nvPr/>
        </p:nvSpPr>
        <p:spPr>
          <a:xfrm>
            <a:off x="1273680" y="3956040"/>
            <a:ext cx="32936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ru-RU" sz="2000" spc="-1" strike="noStrike">
                <a:solidFill>
                  <a:srgbClr val="404040"/>
                </a:solidFill>
                <a:latin typeface="Verdana"/>
                <a:ea typeface="Verdana"/>
              </a:rPr>
              <a:t>ВСЕГО 444 184 инвалидов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4"/>
          <a:stretch/>
        </p:blipFill>
        <p:spPr>
          <a:xfrm>
            <a:off x="6369840" y="2786400"/>
            <a:ext cx="1274040" cy="1274040"/>
          </a:xfrm>
          <a:prstGeom prst="rect">
            <a:avLst/>
          </a:prstGeom>
          <a:ln>
            <a:noFill/>
          </a:ln>
        </p:spPr>
      </p:pic>
      <p:pic>
        <p:nvPicPr>
          <p:cNvPr id="61" name="Picture 3" descr=""/>
          <p:cNvPicPr/>
          <p:nvPr/>
        </p:nvPicPr>
        <p:blipFill>
          <a:blip r:embed="rId5"/>
          <a:stretch/>
        </p:blipFill>
        <p:spPr>
          <a:xfrm>
            <a:off x="7756560" y="2786400"/>
            <a:ext cx="1274040" cy="1274040"/>
          </a:xfrm>
          <a:prstGeom prst="rect">
            <a:avLst/>
          </a:prstGeom>
          <a:ln>
            <a:noFill/>
          </a:ln>
        </p:spPr>
      </p:pic>
      <p:sp>
        <p:nvSpPr>
          <p:cNvPr id="62" name="CustomShape 10"/>
          <p:cNvSpPr/>
          <p:nvPr/>
        </p:nvSpPr>
        <p:spPr>
          <a:xfrm>
            <a:off x="7007400" y="2263320"/>
            <a:ext cx="1386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Roboto"/>
                <a:ea typeface="Roboto"/>
              </a:rPr>
              <a:t>Взрослых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04040"/>
                </a:solidFill>
                <a:latin typeface="Roboto"/>
                <a:ea typeface="Roboto"/>
              </a:rPr>
              <a:t>418 709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3" name="CustomShape 11"/>
          <p:cNvSpPr/>
          <p:nvPr/>
        </p:nvSpPr>
        <p:spPr>
          <a:xfrm>
            <a:off x="9841320" y="2263320"/>
            <a:ext cx="13863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404040"/>
                </a:solidFill>
                <a:latin typeface="Roboto"/>
                <a:ea typeface="Roboto"/>
              </a:rPr>
              <a:t>Детей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04040"/>
                </a:solidFill>
                <a:latin typeface="Roboto"/>
                <a:ea typeface="Roboto"/>
              </a:rPr>
              <a:t>25 475</a:t>
            </a:r>
            <a:r>
              <a:rPr b="0" lang="ru-RU" sz="1400" spc="-1" strike="noStrike">
                <a:solidFill>
                  <a:srgbClr val="404040"/>
                </a:solidFill>
                <a:latin typeface="Roboto"/>
                <a:ea typeface="Roboto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4" name="CustomShape 12"/>
          <p:cNvSpPr/>
          <p:nvPr/>
        </p:nvSpPr>
        <p:spPr>
          <a:xfrm>
            <a:off x="6488280" y="4065120"/>
            <a:ext cx="10375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Мужчины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5" name="CustomShape 13"/>
          <p:cNvSpPr/>
          <p:nvPr/>
        </p:nvSpPr>
        <p:spPr>
          <a:xfrm>
            <a:off x="7864200" y="4065120"/>
            <a:ext cx="10926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Женщины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6" name="CustomShape 14"/>
          <p:cNvSpPr/>
          <p:nvPr/>
        </p:nvSpPr>
        <p:spPr>
          <a:xfrm>
            <a:off x="9266040" y="4065120"/>
            <a:ext cx="10634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Мальчики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7" name="CustomShape 15"/>
          <p:cNvSpPr/>
          <p:nvPr/>
        </p:nvSpPr>
        <p:spPr>
          <a:xfrm>
            <a:off x="10746000" y="4065120"/>
            <a:ext cx="935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Девочки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8" name="CustomShape 16"/>
          <p:cNvSpPr/>
          <p:nvPr/>
        </p:nvSpPr>
        <p:spPr>
          <a:xfrm>
            <a:off x="6355080" y="4313160"/>
            <a:ext cx="13042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179 687 чел.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9" name="CustomShape 17"/>
          <p:cNvSpPr/>
          <p:nvPr/>
        </p:nvSpPr>
        <p:spPr>
          <a:xfrm>
            <a:off x="7741800" y="4341960"/>
            <a:ext cx="13042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239 022 чел.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0" name="CustomShape 18"/>
          <p:cNvSpPr/>
          <p:nvPr/>
        </p:nvSpPr>
        <p:spPr>
          <a:xfrm>
            <a:off x="9211680" y="4341960"/>
            <a:ext cx="11977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14 942 чел.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71" name="CustomShape 19"/>
          <p:cNvSpPr/>
          <p:nvPr/>
        </p:nvSpPr>
        <p:spPr>
          <a:xfrm>
            <a:off x="10614600" y="4313160"/>
            <a:ext cx="11977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Roboto"/>
                <a:ea typeface="Roboto"/>
              </a:rPr>
              <a:t>10 533 чел.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72" name="Диаграмма 7"/>
          <p:cNvGraphicFramePr/>
          <p:nvPr/>
        </p:nvGraphicFramePr>
        <p:xfrm>
          <a:off x="6067080" y="4619160"/>
          <a:ext cx="6010200" cy="20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-399240" y="56376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2"/>
          <p:cNvSpPr/>
          <p:nvPr/>
        </p:nvSpPr>
        <p:spPr>
          <a:xfrm>
            <a:off x="235080" y="56376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3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75" name="Table 3"/>
          <p:cNvGraphicFramePr/>
          <p:nvPr/>
        </p:nvGraphicFramePr>
        <p:xfrm>
          <a:off x="930600" y="1631520"/>
          <a:ext cx="10227600" cy="2954520"/>
        </p:xfrm>
        <a:graphic>
          <a:graphicData uri="http://schemas.openxmlformats.org/drawingml/2006/table">
            <a:tbl>
              <a:tblPr/>
              <a:tblGrid>
                <a:gridCol w="4497120"/>
                <a:gridCol w="3334680"/>
                <a:gridCol w="2395800"/>
              </a:tblGrid>
              <a:tr h="761760">
                <a:tc>
                  <a:tcPr marL="91440" marR="91440"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Федеральный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показатель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Показатель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Московской области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730800">
                <a:tc>
                  <a:txBody>
                    <a:bodyPr anchor="ctr"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808080"/>
                        </a:buClr>
                        <a:buFont typeface="Arial"/>
                        <a:buChar char="•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2020 год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66,8 %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72,8 %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</a:tr>
              <a:tr h="730800">
                <a:tc>
                  <a:txBody>
                    <a:bodyPr anchor="ctr"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808080"/>
                        </a:buClr>
                        <a:buFont typeface="Arial"/>
                        <a:buChar char="•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2019 год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58,8 %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66,4 %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</a:tr>
              <a:tr h="731160">
                <a:tc>
                  <a:txBody>
                    <a:bodyPr anchor="ctr"/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808080"/>
                        </a:buClr>
                        <a:buFont typeface="Arial"/>
                        <a:buChar char="•"/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2018 год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54 %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 </a:t>
                      </a: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64 %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6" name="CustomShape 4"/>
          <p:cNvSpPr/>
          <p:nvPr/>
        </p:nvSpPr>
        <p:spPr>
          <a:xfrm>
            <a:off x="1469520" y="187920"/>
            <a:ext cx="953820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Подпрограмма «Доступная среда»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7" name="Line 5"/>
          <p:cNvSpPr/>
          <p:nvPr/>
        </p:nvSpPr>
        <p:spPr>
          <a:xfrm>
            <a:off x="8420040" y="2180880"/>
            <a:ext cx="360" cy="2559960"/>
          </a:xfrm>
          <a:prstGeom prst="line">
            <a:avLst/>
          </a:prstGeom>
          <a:ln w="572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6"/>
          <p:cNvSpPr/>
          <p:nvPr/>
        </p:nvSpPr>
        <p:spPr>
          <a:xfrm>
            <a:off x="0" y="4957200"/>
            <a:ext cx="12191760" cy="1608120"/>
          </a:xfrm>
          <a:prstGeom prst="wedgeRoundRectCallout">
            <a:avLst>
              <a:gd name="adj1" fmla="val -36915"/>
              <a:gd name="adj2" fmla="val -7368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7"/>
          <p:cNvSpPr/>
          <p:nvPr/>
        </p:nvSpPr>
        <p:spPr>
          <a:xfrm>
            <a:off x="100080" y="5284440"/>
            <a:ext cx="23000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c000"/>
                </a:solidFill>
                <a:latin typeface="Roboto"/>
                <a:ea typeface="Roboto"/>
              </a:rPr>
              <a:t>651,5 млн. руб.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0" name="CustomShape 8"/>
          <p:cNvSpPr/>
          <p:nvPr/>
        </p:nvSpPr>
        <p:spPr>
          <a:xfrm>
            <a:off x="368640" y="6195600"/>
            <a:ext cx="1762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8080"/>
                </a:solidFill>
                <a:latin typeface="Roboto"/>
                <a:ea typeface="Roboto"/>
              </a:rPr>
              <a:t>(2018 год)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" name="CustomShape 9"/>
          <p:cNvSpPr/>
          <p:nvPr/>
        </p:nvSpPr>
        <p:spPr>
          <a:xfrm>
            <a:off x="2131560" y="5364360"/>
            <a:ext cx="200808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63,5 млн. руб. федеральная субсидия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2" name="CustomShape 10"/>
          <p:cNvSpPr/>
          <p:nvPr/>
        </p:nvSpPr>
        <p:spPr>
          <a:xfrm>
            <a:off x="3938760" y="5284440"/>
            <a:ext cx="23000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c000"/>
                </a:solidFill>
                <a:latin typeface="Roboto"/>
                <a:ea typeface="Roboto"/>
              </a:rPr>
              <a:t>553,6 млн. руб.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3" name="CustomShape 11"/>
          <p:cNvSpPr/>
          <p:nvPr/>
        </p:nvSpPr>
        <p:spPr>
          <a:xfrm>
            <a:off x="4207320" y="6208920"/>
            <a:ext cx="1762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8080"/>
                </a:solidFill>
                <a:latin typeface="Roboto"/>
                <a:ea typeface="Roboto"/>
              </a:rPr>
              <a:t>(2019 год)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" name="CustomShape 12"/>
          <p:cNvSpPr/>
          <p:nvPr/>
        </p:nvSpPr>
        <p:spPr>
          <a:xfrm>
            <a:off x="5970240" y="5364360"/>
            <a:ext cx="222408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17 млн. руб. федеральная субсидия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5" name="CustomShape 13"/>
          <p:cNvSpPr/>
          <p:nvPr/>
        </p:nvSpPr>
        <p:spPr>
          <a:xfrm>
            <a:off x="7786800" y="5284440"/>
            <a:ext cx="23000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c000"/>
                </a:solidFill>
                <a:latin typeface="Roboto"/>
                <a:ea typeface="Roboto"/>
              </a:rPr>
              <a:t>551,8 млн. руб.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6" name="CustomShape 14"/>
          <p:cNvSpPr/>
          <p:nvPr/>
        </p:nvSpPr>
        <p:spPr>
          <a:xfrm>
            <a:off x="8055360" y="6208920"/>
            <a:ext cx="1762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808080"/>
                </a:solidFill>
                <a:latin typeface="Roboto"/>
                <a:ea typeface="Roboto"/>
              </a:rPr>
              <a:t>(2020 год)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" name="CustomShape 15"/>
          <p:cNvSpPr/>
          <p:nvPr/>
        </p:nvSpPr>
        <p:spPr>
          <a:xfrm>
            <a:off x="9818280" y="5364360"/>
            <a:ext cx="222408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14,5 млн. руб. федеральная субсидия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16"/>
          <p:cNvSpPr/>
          <p:nvPr/>
        </p:nvSpPr>
        <p:spPr>
          <a:xfrm>
            <a:off x="8920080" y="2625120"/>
            <a:ext cx="222840" cy="19116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17"/>
          <p:cNvSpPr/>
          <p:nvPr/>
        </p:nvSpPr>
        <p:spPr>
          <a:xfrm>
            <a:off x="8908920" y="3365280"/>
            <a:ext cx="222840" cy="19116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18"/>
          <p:cNvSpPr/>
          <p:nvPr/>
        </p:nvSpPr>
        <p:spPr>
          <a:xfrm>
            <a:off x="8908920" y="4096080"/>
            <a:ext cx="222840" cy="19116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399240" y="56376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35080" y="56376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4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93" name="Table 3"/>
          <p:cNvGraphicFramePr/>
          <p:nvPr/>
        </p:nvGraphicFramePr>
        <p:xfrm>
          <a:off x="941040" y="2866680"/>
          <a:ext cx="5843520" cy="3503160"/>
        </p:xfrm>
        <a:graphic>
          <a:graphicData uri="http://schemas.openxmlformats.org/drawingml/2006/table">
            <a:tbl>
              <a:tblPr/>
              <a:tblGrid>
                <a:gridCol w="3206520"/>
                <a:gridCol w="2637000"/>
              </a:tblGrid>
              <a:tr h="7574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767171"/>
                          </a:solidFill>
                          <a:latin typeface="Roboto"/>
                          <a:ea typeface="Roboto"/>
                        </a:rPr>
                        <a:t>Минобр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196,6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7268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767171"/>
                          </a:solidFill>
                          <a:latin typeface="Roboto"/>
                          <a:ea typeface="Roboto"/>
                        </a:rPr>
                        <a:t>Минсоц (ЦЗ)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99,3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</a:tr>
              <a:tr h="7268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767171"/>
                          </a:solidFill>
                          <a:latin typeface="Roboto"/>
                          <a:ea typeface="Roboto"/>
                        </a:rPr>
                        <a:t>Минздрав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53,6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</a:tr>
              <a:tr h="7268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767171"/>
                          </a:solidFill>
                          <a:latin typeface="Roboto"/>
                          <a:ea typeface="Roboto"/>
                        </a:rPr>
                        <a:t>Минкультуры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20,6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2f2f2"/>
                    </a:solidFill>
                  </a:tcPr>
                </a:tc>
              </a:tr>
              <a:tr h="5659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767171"/>
                          </a:solidFill>
                          <a:latin typeface="Roboto"/>
                          <a:ea typeface="Roboto"/>
                        </a:rPr>
                        <a:t>Минспорт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ffc000"/>
                          </a:solidFill>
                          <a:latin typeface="Roboto"/>
                          <a:ea typeface="Roboto"/>
                        </a:rPr>
                        <a:t>8,2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4" name="CustomShape 4"/>
          <p:cNvSpPr/>
          <p:nvPr/>
        </p:nvSpPr>
        <p:spPr>
          <a:xfrm>
            <a:off x="1600920" y="145440"/>
            <a:ext cx="953820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Подпрограмма «Доступная среда»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1076760" y="1135440"/>
            <a:ext cx="5022360" cy="11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c000"/>
                </a:solidFill>
                <a:latin typeface="Roboto"/>
                <a:ea typeface="Roboto"/>
              </a:rPr>
              <a:t> </a:t>
            </a:r>
            <a:r>
              <a:rPr b="1" lang="ru-RU" sz="2800" spc="-1" strike="noStrike">
                <a:solidFill>
                  <a:srgbClr val="ffc000"/>
                </a:solidFill>
                <a:latin typeface="Roboto"/>
                <a:ea typeface="Roboto"/>
              </a:rPr>
              <a:t>2020 год – </a:t>
            </a:r>
            <a:r>
              <a:rPr b="1" lang="ru-RU" sz="4000" spc="-1" strike="noStrike">
                <a:solidFill>
                  <a:srgbClr val="ffc000"/>
                </a:solidFill>
                <a:latin typeface="Roboto"/>
                <a:ea typeface="Roboto"/>
              </a:rPr>
              <a:t>551,8</a:t>
            </a:r>
            <a:r>
              <a:rPr b="1" lang="ru-RU" sz="2800" spc="-1" strike="noStrike">
                <a:solidFill>
                  <a:srgbClr val="ffc000"/>
                </a:solidFill>
                <a:latin typeface="Roboto"/>
                <a:ea typeface="Roboto"/>
              </a:rPr>
              <a:t>млн. руб.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 rot="5400000">
            <a:off x="6840720" y="2878200"/>
            <a:ext cx="663480" cy="78876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7"/>
          <p:cNvSpPr/>
          <p:nvPr/>
        </p:nvSpPr>
        <p:spPr>
          <a:xfrm>
            <a:off x="4496040" y="2355840"/>
            <a:ext cx="19969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c000"/>
                </a:solidFill>
                <a:latin typeface="Roboto"/>
                <a:ea typeface="Roboto"/>
              </a:rPr>
              <a:t>Бюджет        </a:t>
            </a:r>
            <a:r>
              <a:rPr b="1" lang="ru-RU" sz="1400" spc="-1" strike="noStrike">
                <a:solidFill>
                  <a:srgbClr val="ffc000"/>
                </a:solidFill>
                <a:latin typeface="Roboto"/>
                <a:ea typeface="Roboto"/>
              </a:rPr>
              <a:t>(млн. руб.)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98" name="Table 8"/>
          <p:cNvGraphicFramePr/>
          <p:nvPr/>
        </p:nvGraphicFramePr>
        <p:xfrm>
          <a:off x="7631280" y="2610000"/>
          <a:ext cx="4349880" cy="885600"/>
        </p:xfrm>
        <a:graphic>
          <a:graphicData uri="http://schemas.openxmlformats.org/drawingml/2006/table">
            <a:tbl>
              <a:tblPr/>
              <a:tblGrid>
                <a:gridCol w="4350240"/>
              </a:tblGrid>
              <a:tr h="146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767171"/>
                          </a:solidFill>
                          <a:latin typeface="Roboto"/>
                          <a:ea typeface="Roboto"/>
                        </a:rPr>
                        <a:t>Школы                          64,3              14,5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" name="CustomShape 9"/>
          <p:cNvSpPr/>
          <p:nvPr/>
        </p:nvSpPr>
        <p:spPr>
          <a:xfrm>
            <a:off x="9567360" y="1771200"/>
            <a:ext cx="1100160" cy="13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c000"/>
                </a:solidFill>
                <a:latin typeface="Roboto"/>
                <a:ea typeface="Roboto"/>
              </a:rPr>
              <a:t>МО                               </a:t>
            </a:r>
            <a:r>
              <a:rPr b="1" lang="ru-RU" sz="1400" spc="-1" strike="noStrike">
                <a:solidFill>
                  <a:srgbClr val="ffc000"/>
                </a:solidFill>
                <a:latin typeface="Roboto"/>
                <a:ea typeface="Roboto"/>
              </a:rPr>
              <a:t>(млн. руб.)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0" name="CustomShape 10"/>
          <p:cNvSpPr/>
          <p:nvPr/>
        </p:nvSpPr>
        <p:spPr>
          <a:xfrm>
            <a:off x="10667880" y="1771200"/>
            <a:ext cx="1191960" cy="11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c000"/>
                </a:solidFill>
                <a:latin typeface="Roboto"/>
                <a:ea typeface="Roboto"/>
              </a:rPr>
              <a:t>РФ                          </a:t>
            </a:r>
            <a:r>
              <a:rPr b="1" lang="ru-RU" sz="1400" spc="-1" strike="noStrike">
                <a:solidFill>
                  <a:srgbClr val="ffc000"/>
                </a:solidFill>
                <a:latin typeface="Roboto"/>
                <a:ea typeface="Roboto"/>
              </a:rPr>
              <a:t>(млн. руб.)</a:t>
            </a:r>
            <a:endParaRPr b="0" lang="ru-RU" sz="1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-405000" y="56376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229680" y="56376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5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769320" y="1938240"/>
            <a:ext cx="5039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Было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6568200" y="1938240"/>
            <a:ext cx="5002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Стало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769320" y="2422080"/>
            <a:ext cx="5039640" cy="68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70000"/>
              </a:lnSpc>
            </a:pPr>
            <a:r>
              <a:rPr b="1" lang="ru-RU" sz="2800" spc="-1" strike="noStrike">
                <a:solidFill>
                  <a:srgbClr val="595959"/>
                </a:solidFill>
                <a:latin typeface="Roboto"/>
                <a:ea typeface="Roboto"/>
              </a:rPr>
              <a:t>Объектоориентированный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6549480" y="2422080"/>
            <a:ext cx="5040000" cy="68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70000"/>
              </a:lnSpc>
            </a:pPr>
            <a:r>
              <a:rPr b="1" lang="ru-RU" sz="2800" spc="-1" strike="noStrike">
                <a:solidFill>
                  <a:srgbClr val="595959"/>
                </a:solidFill>
                <a:latin typeface="Roboto"/>
                <a:ea typeface="Roboto"/>
              </a:rPr>
              <a:t>Маршрутоориентированный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6207840" y="3020400"/>
            <a:ext cx="5723640" cy="31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000" indent="-359640" algn="ctr">
              <a:lnSpc>
                <a:spcPct val="100000"/>
              </a:lnSpc>
              <a:spcBef>
                <a:spcPts val="11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Roboto"/>
                <a:ea typeface="Roboto"/>
              </a:rPr>
              <a:t>Что делается?</a:t>
            </a:r>
            <a:endParaRPr b="0" lang="ru-RU" sz="2000" spc="-1" strike="noStrike">
              <a:latin typeface="Arial"/>
            </a:endParaRPr>
          </a:p>
          <a:p>
            <a:pPr indent="-35964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2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Создаем доступное пространство:</a:t>
            </a:r>
            <a:endParaRPr b="0" lang="ru-RU" sz="2400" spc="-1" strike="noStrike">
              <a:latin typeface="Arial"/>
            </a:endParaRPr>
          </a:p>
          <a:p>
            <a:pPr marL="540000" indent="-35964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25000"/>
              <a:buFont typeface="Arial"/>
              <a:buChar char="•"/>
            </a:pPr>
            <a:r>
              <a:rPr b="0" lang="ru-RU" sz="2100" spc="-1" strike="noStrike">
                <a:solidFill>
                  <a:srgbClr val="595959"/>
                </a:solidFill>
                <a:latin typeface="Roboto"/>
                <a:ea typeface="Roboto"/>
              </a:rPr>
              <a:t>Жилые дома</a:t>
            </a:r>
            <a:endParaRPr b="0" lang="ru-RU" sz="2100" spc="-1" strike="noStrike">
              <a:latin typeface="Arial"/>
            </a:endParaRPr>
          </a:p>
          <a:p>
            <a:pPr marL="540000" indent="-35964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25000"/>
              <a:buFont typeface="Arial"/>
              <a:buChar char="•"/>
            </a:pPr>
            <a:r>
              <a:rPr b="0" lang="ru-RU" sz="2100" spc="-1" strike="noStrike">
                <a:solidFill>
                  <a:srgbClr val="595959"/>
                </a:solidFill>
                <a:latin typeface="Roboto"/>
                <a:ea typeface="Roboto"/>
              </a:rPr>
              <a:t>Подъезды и дворы</a:t>
            </a:r>
            <a:endParaRPr b="0" lang="ru-RU" sz="2100" spc="-1" strike="noStrike">
              <a:latin typeface="Arial"/>
            </a:endParaRPr>
          </a:p>
          <a:p>
            <a:pPr marL="540000" indent="-35964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25000"/>
              <a:buFont typeface="Arial"/>
              <a:buChar char="•"/>
            </a:pPr>
            <a:r>
              <a:rPr b="0" lang="ru-RU" sz="2100" spc="-1" strike="noStrike">
                <a:solidFill>
                  <a:srgbClr val="595959"/>
                </a:solidFill>
                <a:latin typeface="Roboto"/>
                <a:ea typeface="Roboto"/>
              </a:rPr>
              <a:t>Тротуары, переходы, остановки</a:t>
            </a:r>
            <a:endParaRPr b="0" lang="ru-RU" sz="2100" spc="-1" strike="noStrike">
              <a:latin typeface="Arial"/>
            </a:endParaRPr>
          </a:p>
          <a:p>
            <a:pPr marL="540000" indent="-35964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25000"/>
              <a:buFont typeface="Arial"/>
              <a:buChar char="•"/>
            </a:pPr>
            <a:r>
              <a:rPr b="0" lang="ru-RU" sz="2100" spc="-1" strike="noStrike">
                <a:solidFill>
                  <a:srgbClr val="595959"/>
                </a:solidFill>
                <a:latin typeface="Roboto"/>
                <a:ea typeface="Roboto"/>
              </a:rPr>
              <a:t>Объекты сферы быта и услуг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108" name="Line 8"/>
          <p:cNvSpPr/>
          <p:nvPr/>
        </p:nvSpPr>
        <p:spPr>
          <a:xfrm>
            <a:off x="6057720" y="2302920"/>
            <a:ext cx="360" cy="4327560"/>
          </a:xfrm>
          <a:prstGeom prst="line">
            <a:avLst/>
          </a:prstGeom>
          <a:ln w="572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9"/>
          <p:cNvSpPr/>
          <p:nvPr/>
        </p:nvSpPr>
        <p:spPr>
          <a:xfrm>
            <a:off x="1469520" y="187920"/>
            <a:ext cx="953820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Маршрутоориентированный подход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0" name="CustomShape 10"/>
          <p:cNvSpPr/>
          <p:nvPr/>
        </p:nvSpPr>
        <p:spPr>
          <a:xfrm>
            <a:off x="698400" y="3020400"/>
            <a:ext cx="5181120" cy="164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000" indent="-359640" algn="ctr">
              <a:lnSpc>
                <a:spcPct val="100000"/>
              </a:lnSpc>
              <a:spcBef>
                <a:spcPts val="11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Roboto"/>
                <a:ea typeface="Roboto"/>
              </a:rPr>
              <a:t>Что делалось?</a:t>
            </a:r>
            <a:endParaRPr b="0" lang="ru-RU" sz="2000" spc="-1" strike="noStrike">
              <a:latin typeface="Arial"/>
            </a:endParaRPr>
          </a:p>
          <a:p>
            <a:pPr marL="360000" indent="-35964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25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Адаптировались приоритетные объекты социальной сферы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402760" y="1977840"/>
            <a:ext cx="2099880" cy="986760"/>
          </a:xfrm>
          <a:prstGeom prst="wedgeRoundRectCallout">
            <a:avLst>
              <a:gd name="adj1" fmla="val -81664"/>
              <a:gd name="adj2" fmla="val -37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986760" y="2742840"/>
            <a:ext cx="2169000" cy="842400"/>
          </a:xfrm>
          <a:prstGeom prst="wedgeRoundRectCallout">
            <a:avLst>
              <a:gd name="adj1" fmla="val 56747"/>
              <a:gd name="adj2" fmla="val 8663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2466720" y="5580720"/>
            <a:ext cx="2172960" cy="858240"/>
          </a:xfrm>
          <a:prstGeom prst="wedgeRoundRectCallout">
            <a:avLst>
              <a:gd name="adj1" fmla="val -89611"/>
              <a:gd name="adj2" fmla="val -57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3099960" y="1278360"/>
            <a:ext cx="2202120" cy="126576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5"/>
          <p:cNvSpPr/>
          <p:nvPr/>
        </p:nvSpPr>
        <p:spPr>
          <a:xfrm>
            <a:off x="-405000" y="56376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6"/>
          <p:cNvSpPr/>
          <p:nvPr/>
        </p:nvSpPr>
        <p:spPr>
          <a:xfrm>
            <a:off x="229680" y="56376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6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1469520" y="198360"/>
            <a:ext cx="953820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Маршрутоориентированный подход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3354840" y="1255680"/>
            <a:ext cx="215964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Люберцы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Одинцово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808080"/>
                </a:solidFill>
                <a:latin typeface="Roboto"/>
                <a:ea typeface="Roboto"/>
              </a:rPr>
              <a:t>Сергиев-Посад Раменское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1130400" y="1209600"/>
            <a:ext cx="1905840" cy="16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Roboto"/>
                <a:ea typeface="Roboto"/>
              </a:rPr>
              <a:t>20%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c000"/>
                </a:solidFill>
                <a:latin typeface="Roboto"/>
                <a:ea typeface="Roboto"/>
              </a:rPr>
              <a:t>от общего числа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c000"/>
                </a:solidFill>
                <a:latin typeface="Roboto"/>
                <a:ea typeface="Roboto"/>
              </a:rPr>
              <a:t>инвалидов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2836440" y="1336680"/>
            <a:ext cx="199800" cy="1161360"/>
          </a:xfrm>
          <a:prstGeom prst="leftBrace">
            <a:avLst>
              <a:gd name="adj1" fmla="val 63588"/>
              <a:gd name="adj2" fmla="val 49764"/>
            </a:avLst>
          </a:prstGeom>
          <a:noFill/>
          <a:ln w="3816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11"/>
          <p:cNvSpPr/>
          <p:nvPr/>
        </p:nvSpPr>
        <p:spPr>
          <a:xfrm rot="19271400">
            <a:off x="1967400" y="4018320"/>
            <a:ext cx="850680" cy="137592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44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12"/>
          <p:cNvSpPr/>
          <p:nvPr/>
        </p:nvSpPr>
        <p:spPr>
          <a:xfrm>
            <a:off x="2540880" y="5655960"/>
            <a:ext cx="2162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Сформирована команда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3" name="CustomShape 13"/>
          <p:cNvSpPr/>
          <p:nvPr/>
        </p:nvSpPr>
        <p:spPr>
          <a:xfrm>
            <a:off x="1040400" y="2761200"/>
            <a:ext cx="2162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Определены территории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4" name="CustomShape 14"/>
          <p:cNvSpPr/>
          <p:nvPr/>
        </p:nvSpPr>
        <p:spPr>
          <a:xfrm>
            <a:off x="8371440" y="2118240"/>
            <a:ext cx="2162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Адаптированы объекты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CustomShape 15"/>
          <p:cNvSpPr/>
          <p:nvPr/>
        </p:nvSpPr>
        <p:spPr>
          <a:xfrm>
            <a:off x="3298320" y="3740400"/>
            <a:ext cx="413280" cy="4186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 rot="20311200">
            <a:off x="4008960" y="2959200"/>
            <a:ext cx="850680" cy="137592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44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7"/>
          <p:cNvSpPr/>
          <p:nvPr/>
        </p:nvSpPr>
        <p:spPr>
          <a:xfrm>
            <a:off x="5233320" y="2954880"/>
            <a:ext cx="413280" cy="4186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8"/>
          <p:cNvSpPr/>
          <p:nvPr/>
        </p:nvSpPr>
        <p:spPr>
          <a:xfrm rot="20271600">
            <a:off x="6165360" y="2084760"/>
            <a:ext cx="830520" cy="1335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2844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9"/>
          <p:cNvSpPr/>
          <p:nvPr/>
        </p:nvSpPr>
        <p:spPr>
          <a:xfrm>
            <a:off x="7342560" y="2206440"/>
            <a:ext cx="413280" cy="4186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0"/>
          <p:cNvSpPr/>
          <p:nvPr/>
        </p:nvSpPr>
        <p:spPr>
          <a:xfrm>
            <a:off x="1262880" y="5161680"/>
            <a:ext cx="413280" cy="4186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Picture 13" descr=""/>
          <p:cNvPicPr/>
          <p:nvPr/>
        </p:nvPicPr>
        <p:blipFill>
          <a:blip r:embed="rId1"/>
          <a:srcRect l="13743" t="0" r="18982" b="0"/>
          <a:stretch/>
        </p:blipFill>
        <p:spPr>
          <a:xfrm>
            <a:off x="8266320" y="3828600"/>
            <a:ext cx="3221640" cy="28234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32" name="CustomShape 21"/>
          <p:cNvSpPr/>
          <p:nvPr/>
        </p:nvSpPr>
        <p:spPr>
          <a:xfrm>
            <a:off x="5944320" y="3906000"/>
            <a:ext cx="2172960" cy="858240"/>
          </a:xfrm>
          <a:prstGeom prst="wedgeRoundRectCallout">
            <a:avLst>
              <a:gd name="adj1" fmla="val -67406"/>
              <a:gd name="adj2" fmla="val -11096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2"/>
          <p:cNvSpPr/>
          <p:nvPr/>
        </p:nvSpPr>
        <p:spPr>
          <a:xfrm>
            <a:off x="5955480" y="3965760"/>
            <a:ext cx="2162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Составлены маршруты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-406080" y="56700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217440" y="56700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7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998520" y="187920"/>
            <a:ext cx="700920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Маршрутоориентированный подход 2017-2019 годы</a:t>
            </a: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3698280" y="1631520"/>
            <a:ext cx="2168640" cy="298152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1212120" y="5130720"/>
            <a:ext cx="8136360" cy="1625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139" name="CustomShape 5"/>
          <p:cNvSpPr/>
          <p:nvPr/>
        </p:nvSpPr>
        <p:spPr>
          <a:xfrm>
            <a:off x="1361880" y="4663440"/>
            <a:ext cx="798660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ru-RU" sz="2400" spc="-1" strike="noStrike">
                <a:solidFill>
                  <a:srgbClr val="ffc000"/>
                </a:solidFill>
                <a:latin typeface="Roboto"/>
                <a:ea typeface="Roboto"/>
              </a:rPr>
              <a:t>УСПЕШНОСТЬ ПРОЕКТА: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595959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Индивидуальный подход 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595959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Использование имеющихся ресурсов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199"/>
              </a:spcAft>
              <a:buClr>
                <a:srgbClr val="595959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Эффективная работа команды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0" name="Picture 5" descr=""/>
          <p:cNvPicPr/>
          <p:nvPr/>
        </p:nvPicPr>
        <p:blipFill>
          <a:blip r:embed="rId2"/>
          <a:srcRect l="0" t="4018" r="0" b="0"/>
          <a:stretch/>
        </p:blipFill>
        <p:spPr>
          <a:xfrm>
            <a:off x="1249200" y="1631520"/>
            <a:ext cx="2192400" cy="2981520"/>
          </a:xfrm>
          <a:prstGeom prst="rect">
            <a:avLst/>
          </a:prstGeom>
          <a:ln>
            <a:noFill/>
          </a:ln>
        </p:spPr>
      </p:pic>
      <p:sp>
        <p:nvSpPr>
          <p:cNvPr id="141" name="CustomShape 6"/>
          <p:cNvSpPr/>
          <p:nvPr/>
        </p:nvSpPr>
        <p:spPr>
          <a:xfrm>
            <a:off x="6096600" y="1612080"/>
            <a:ext cx="5726880" cy="37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Доступные маршруты для 5016 инвалидов и детей-инвалидов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Адаптировано:</a:t>
            </a:r>
            <a:endParaRPr b="0" lang="ru-RU" sz="2400" spc="-1" strike="noStrike">
              <a:latin typeface="Arial"/>
            </a:endParaRPr>
          </a:p>
          <a:p>
            <a:pPr marL="54000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Arial"/>
              <a:buChar char="•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более 1500 подъездов</a:t>
            </a:r>
            <a:endParaRPr b="0" lang="ru-RU" sz="2400" spc="-1" strike="noStrike">
              <a:latin typeface="Arial"/>
            </a:endParaRPr>
          </a:p>
          <a:p>
            <a:pPr marL="54000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Arial"/>
              <a:buChar char="•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более 1010 дворовых территорий</a:t>
            </a:r>
            <a:endParaRPr b="0" lang="ru-RU" sz="2400" spc="-1" strike="noStrike">
              <a:latin typeface="Arial"/>
            </a:endParaRPr>
          </a:p>
          <a:p>
            <a:pPr marL="54000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Arial"/>
              <a:buChar char="•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562 социальных объекта</a:t>
            </a:r>
            <a:endParaRPr b="0" lang="ru-RU" sz="2400" spc="-1" strike="noStrike">
              <a:latin typeface="Arial"/>
            </a:endParaRPr>
          </a:p>
          <a:p>
            <a:pPr marL="54000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Arial"/>
              <a:buChar char="•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1394 объекта ДТИ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406080" y="567000"/>
            <a:ext cx="1460520" cy="69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217440" y="567000"/>
            <a:ext cx="69480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1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8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054800" y="1222560"/>
            <a:ext cx="37184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ffc000"/>
              </a:buClr>
              <a:buSzPct val="150000"/>
              <a:buFont typeface="Wingdings" charset="2"/>
              <a:buChar char=""/>
            </a:pPr>
            <a:r>
              <a:rPr b="0" lang="ru-RU" sz="2400" spc="-1" strike="noStrike">
                <a:solidFill>
                  <a:srgbClr val="595959"/>
                </a:solidFill>
                <a:latin typeface="Roboto"/>
                <a:ea typeface="Roboto"/>
              </a:rPr>
              <a:t>Доступные объекты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3998520" y="187920"/>
            <a:ext cx="7009200" cy="144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595959"/>
                </a:solidFill>
                <a:latin typeface="Roboto"/>
                <a:ea typeface="Roboto"/>
              </a:rPr>
              <a:t>Маршрутоориентированный подход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6" name="Рисунок 4" descr=""/>
          <p:cNvPicPr/>
          <p:nvPr/>
        </p:nvPicPr>
        <p:blipFill>
          <a:blip r:embed="rId1"/>
          <a:stretch/>
        </p:blipFill>
        <p:spPr>
          <a:xfrm>
            <a:off x="4436640" y="1901880"/>
            <a:ext cx="3066480" cy="408852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5" descr=""/>
          <p:cNvPicPr/>
          <p:nvPr/>
        </p:nvPicPr>
        <p:blipFill>
          <a:blip r:embed="rId2"/>
          <a:stretch/>
        </p:blipFill>
        <p:spPr>
          <a:xfrm>
            <a:off x="921240" y="1901880"/>
            <a:ext cx="3066480" cy="408852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6" descr=""/>
          <p:cNvPicPr/>
          <p:nvPr/>
        </p:nvPicPr>
        <p:blipFill>
          <a:blip r:embed="rId3"/>
          <a:stretch/>
        </p:blipFill>
        <p:spPr>
          <a:xfrm>
            <a:off x="7951680" y="1901880"/>
            <a:ext cx="3128760" cy="408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Application>LibreOffice/6.0.7.3$Linux_X86_64 LibreOffice_project/00m0$Build-3</Application>
  <Words>289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2018-08-29T12:37:05Z</dcterms:created>
  <dc:creator>Пользователь Windows</dc:creator>
  <dc:description/>
  <dc:language>ru-RU</dc:language>
  <cp:lastModifiedBy>Кононова Н.К.</cp:lastModifiedBy>
  <cp:lastPrinted>2020-03-17T08:28:51Z</cp:lastPrinted>
  <dcterms:modified xsi:type="dcterms:W3CDTF">2020-03-17T08:30:34Z</dcterms:modified>
  <cp:revision>346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