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00" d="100"/>
          <a:sy n="100" d="100"/>
        </p:scale>
        <p:origin x="-984" y="-3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1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1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1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1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7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4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3000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3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548640"/>
            <a:ext cx="4017084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6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9" y="757866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7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0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629150"/>
            <a:ext cx="33528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0614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defTabSz="18000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        </a:t>
            </a:r>
            <a:r>
              <a:rPr lang="ru-RU" sz="12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Министерство социального благополучия </a:t>
            </a:r>
            <a:endParaRPr lang="ru-RU" sz="1600" dirty="0" smtClean="0">
              <a:solidFill>
                <a:srgbClr val="000000"/>
              </a:solidFill>
            </a:endParaRPr>
          </a:p>
          <a:p>
            <a:pPr algn="r" defTabSz="18000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</a:rPr>
              <a:t>и </a:t>
            </a:r>
            <a:r>
              <a:rPr lang="ru-RU" sz="1600" dirty="0">
                <a:solidFill>
                  <a:srgbClr val="000000"/>
                </a:solidFill>
              </a:rPr>
              <a:t>семейной политики Камчатского </a:t>
            </a:r>
            <a:r>
              <a:rPr lang="ru-RU" sz="1600" dirty="0" smtClean="0">
                <a:solidFill>
                  <a:srgbClr val="000000"/>
                </a:solidFill>
              </a:rPr>
              <a:t>края</a:t>
            </a:r>
          </a:p>
          <a:p>
            <a:pPr algn="r" defTabSz="18000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</a:endParaRPr>
          </a:p>
          <a:p>
            <a:pPr algn="r" defTabSz="18000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</a:rPr>
              <a:t>Краевое государственное автономное </a:t>
            </a:r>
          </a:p>
          <a:p>
            <a:pPr algn="r" defTabSz="18000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</a:rPr>
              <a:t>учреждение социальной защиты </a:t>
            </a:r>
          </a:p>
          <a:p>
            <a:pPr algn="r" defTabSz="18000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</a:rPr>
              <a:t>«Камчатский специальный дом ветеранов»</a:t>
            </a:r>
          </a:p>
          <a:p>
            <a:pPr algn="r" defTabSz="18000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</a:endParaRPr>
          </a:p>
          <a:p>
            <a:pPr algn="r" defTabSz="18000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</a:rPr>
              <a:t>г. Петропавловск-Камчатский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1205545" y="1563638"/>
            <a:ext cx="7040782" cy="648072"/>
          </a:xfrm>
          <a:prstGeom prst="flowChartAlternateProcess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0000"/>
                </a:solidFill>
              </a:rPr>
              <a:t>Номинация</a:t>
            </a:r>
          </a:p>
          <a:p>
            <a:pPr algn="ctr"/>
            <a:r>
              <a:rPr lang="ru-RU" sz="1500" dirty="0" smtClean="0">
                <a:solidFill>
                  <a:srgbClr val="000000"/>
                </a:solidFill>
              </a:rPr>
              <a:t>Лучшая практика организации активного досуга граждан старшего поколения</a:t>
            </a:r>
            <a:endParaRPr lang="ru-RU" sz="15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Fender\Desktop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025" y="123478"/>
            <a:ext cx="1337792" cy="13179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683592" y="2283718"/>
            <a:ext cx="8310301" cy="77536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Досуг с собакой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«Лапу, друг!»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3363838"/>
            <a:ext cx="3096344" cy="12961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r>
              <a:rPr lang="ru-RU" sz="1100" dirty="0" smtClean="0">
                <a:solidFill>
                  <a:srgbClr val="000000"/>
                </a:solidFill>
              </a:rPr>
              <a:t>Контакты</a:t>
            </a:r>
          </a:p>
          <a:p>
            <a:pPr algn="ctr"/>
            <a:endParaRPr lang="ru-RU" sz="1100" dirty="0" smtClean="0">
              <a:solidFill>
                <a:srgbClr val="000000"/>
              </a:solidFill>
            </a:endParaRPr>
          </a:p>
          <a:p>
            <a:pPr algn="ctr"/>
            <a:r>
              <a:rPr lang="ru-RU" sz="1100" dirty="0" smtClean="0">
                <a:solidFill>
                  <a:srgbClr val="000000"/>
                </a:solidFill>
              </a:rPr>
              <a:t>психолог КГАУ СЗ «КСДВ»  Романова Мария Федоровна</a:t>
            </a:r>
          </a:p>
          <a:p>
            <a:pPr algn="ctr"/>
            <a:r>
              <a:rPr lang="ru-RU" sz="1100" dirty="0" smtClean="0">
                <a:solidFill>
                  <a:srgbClr val="000000"/>
                </a:solidFill>
              </a:rPr>
              <a:t>Телефон: +7(4152) 27-27-22. </a:t>
            </a:r>
            <a:r>
              <a:rPr lang="en-US" sz="1100" dirty="0" smtClean="0">
                <a:solidFill>
                  <a:srgbClr val="000000"/>
                </a:solidFill>
              </a:rPr>
              <a:t>e-mail: ksdv@inbox.ru</a:t>
            </a:r>
            <a:endParaRPr lang="ru-RU" sz="1100" dirty="0" smtClean="0">
              <a:solidFill>
                <a:srgbClr val="000000"/>
              </a:solidFill>
            </a:endParaRPr>
          </a:p>
          <a:p>
            <a:pPr algn="ctr"/>
            <a:endParaRPr lang="ru-RU" sz="1200" dirty="0" smtClean="0">
              <a:solidFill>
                <a:srgbClr val="000000"/>
              </a:solidFill>
            </a:endParaRPr>
          </a:p>
          <a:p>
            <a:pPr algn="ctr"/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4" name="Picture 2" descr="G:\Проект\Фото веб\SAM_1825 мал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1341" y="3181502"/>
            <a:ext cx="1708411" cy="174761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574" y="87685"/>
            <a:ext cx="1370851" cy="135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74" y="3181502"/>
            <a:ext cx="1296144" cy="174761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96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5486"/>
            <a:ext cx="6400800" cy="7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094422"/>
            <a:ext cx="7848872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>
              <a:buClr>
                <a:srgbClr val="EDFAD3">
                  <a:lumMod val="75000"/>
                </a:srgbClr>
              </a:buClr>
            </a:pPr>
            <a:r>
              <a:rPr lang="ru-RU" dirty="0">
                <a:solidFill>
                  <a:srgbClr val="000000"/>
                </a:solidFill>
              </a:rPr>
              <a:t>Работа по данному направлению не ограничена по длительности, мы планируем проводить ее постоянно, на всем протяжении проживания людей </a:t>
            </a:r>
            <a:r>
              <a:rPr lang="ru-RU" dirty="0" smtClean="0">
                <a:solidFill>
                  <a:srgbClr val="000000"/>
                </a:solidFill>
              </a:rPr>
              <a:t>в Камчатском доме ветеранов.</a:t>
            </a:r>
            <a:endParaRPr lang="ru-RU" dirty="0"/>
          </a:p>
        </p:txBody>
      </p:sp>
      <p:pic>
        <p:nvPicPr>
          <p:cNvPr id="2052" name="Picture 4" descr="C:\Users\user\Desktop\DSCN12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15766"/>
            <a:ext cx="2785127" cy="2356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  <p:pic>
        <p:nvPicPr>
          <p:cNvPr id="2053" name="Picture 5" descr="C:\Users\user\Desktop\DSC005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43758"/>
            <a:ext cx="3240360" cy="24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  <p:pic>
        <p:nvPicPr>
          <p:cNvPr id="2055" name="Picture 7" descr="C:\Users\user\Desktop\SAM_43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93" y="2133170"/>
            <a:ext cx="2588039" cy="301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/>
        </p:spPr>
      </p:pic>
    </p:spTree>
    <p:extLst>
      <p:ext uri="{BB962C8B-B14F-4D97-AF65-F5344CB8AC3E}">
        <p14:creationId xmlns:p14="http://schemas.microsoft.com/office/powerpoint/2010/main" val="326912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34132" y="1275606"/>
            <a:ext cx="7026300" cy="331236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1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практику досуга с собакой сложно сделать массовой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Практика досуга с собакой в нашем регионе осуществляется силами людей и собак, состоящих в организации «Лапа помощи». Подготовленных и сертифицированных собак, людей, прошедших специальное обучение в Камчатском крае недостаточно для тиражирования практики на весь край и регион.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Инструкторов по подготовке собак-помощников, собак-терапевтов всего два на весь Дальний Восток.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Обучение собаки специальным навыкам и первая сертификация занимает до 2-х лет. Подготовка человека также требует вложения больших усилий, средств, времени.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Инструмент работы – специально обученная собака – «тонкий прибор», требующий бережного обращения. Собаки-терапевты не берегут силы и могут выработаться до </a:t>
            </a:r>
            <a:r>
              <a:rPr lang="ru-RU" sz="1100" dirty="0">
                <a:solidFill>
                  <a:srgbClr val="000000"/>
                </a:solidFill>
              </a:rPr>
              <a:t>нервного истощения, </a:t>
            </a:r>
            <a:r>
              <a:rPr lang="ru-RU" sz="1100" dirty="0" smtClean="0">
                <a:solidFill>
                  <a:srgbClr val="000000"/>
                </a:solidFill>
              </a:rPr>
              <a:t>уставшая </a:t>
            </a:r>
            <a:r>
              <a:rPr lang="ru-RU" sz="1100" dirty="0">
                <a:solidFill>
                  <a:srgbClr val="000000"/>
                </a:solidFill>
              </a:rPr>
              <a:t>собака утрачивает концентрацию на </a:t>
            </a:r>
            <a:r>
              <a:rPr lang="ru-RU" sz="1100" dirty="0" smtClean="0">
                <a:solidFill>
                  <a:srgbClr val="000000"/>
                </a:solidFill>
              </a:rPr>
              <a:t>работе, это </a:t>
            </a:r>
            <a:r>
              <a:rPr lang="ru-RU" sz="1100" dirty="0">
                <a:solidFill>
                  <a:srgbClr val="000000"/>
                </a:solidFill>
              </a:rPr>
              <a:t>может </a:t>
            </a:r>
            <a:r>
              <a:rPr lang="ru-RU" sz="1100" dirty="0" smtClean="0">
                <a:solidFill>
                  <a:srgbClr val="000000"/>
                </a:solidFill>
              </a:rPr>
              <a:t>привести </a:t>
            </a:r>
            <a:r>
              <a:rPr lang="ru-RU" sz="1100" dirty="0">
                <a:solidFill>
                  <a:srgbClr val="000000"/>
                </a:solidFill>
              </a:rPr>
              <a:t>к заболеванию </a:t>
            </a:r>
            <a:r>
              <a:rPr lang="ru-RU" sz="1100" dirty="0" smtClean="0">
                <a:solidFill>
                  <a:srgbClr val="000000"/>
                </a:solidFill>
              </a:rPr>
              <a:t>и длительной </a:t>
            </a:r>
            <a:r>
              <a:rPr lang="ru-RU" sz="1100" dirty="0">
                <a:solidFill>
                  <a:srgbClr val="000000"/>
                </a:solidFill>
              </a:rPr>
              <a:t>реабилитации.  </a:t>
            </a:r>
            <a:endParaRPr lang="ru-RU" sz="1100" dirty="0" smtClean="0">
              <a:solidFill>
                <a:srgbClr val="000000"/>
              </a:solidFill>
            </a:endParaRPr>
          </a:p>
          <a:p>
            <a:r>
              <a:rPr lang="ru-RU" sz="1100" dirty="0" smtClean="0">
                <a:solidFill>
                  <a:srgbClr val="000000"/>
                </a:solidFill>
              </a:rPr>
              <a:t>Режим работы для собаки - 2-4 занятия в день, в зависимости от возраста, гормонального состояния, степени сложности занятий. Ей необходим отдых, смена деятельности в процессе работы и после, чтобы не допустить перегрузки нервной системы и организма собаки в целом.</a:t>
            </a:r>
            <a:endParaRPr lang="ru-RU" sz="11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5486"/>
            <a:ext cx="6400800" cy="7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17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294" y="1131590"/>
            <a:ext cx="7118178" cy="13808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83" y="123478"/>
            <a:ext cx="6400800" cy="7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Фото\Фото для презентации\Фото веб\IMG-20160423-WA0010 м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7734"/>
            <a:ext cx="42672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85853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2" y="-30510"/>
            <a:ext cx="9144000" cy="50614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defTabSz="18000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        </a:t>
            </a:r>
            <a:r>
              <a:rPr lang="ru-RU" sz="1200" dirty="0" smtClean="0">
                <a:solidFill>
                  <a:srgbClr val="000000"/>
                </a:solidFill>
              </a:rPr>
              <a:t> 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9722" y="1779662"/>
            <a:ext cx="8780042" cy="96563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Целевая аудитория: 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Граждане</a:t>
            </a:r>
            <a:r>
              <a:rPr lang="ru-RU" sz="1200" dirty="0">
                <a:solidFill>
                  <a:srgbClr val="000000"/>
                </a:solidFill>
              </a:rPr>
              <a:t>, проживающие </a:t>
            </a:r>
            <a:r>
              <a:rPr lang="ru-RU" sz="1200" dirty="0" smtClean="0">
                <a:solidFill>
                  <a:srgbClr val="000000"/>
                </a:solidFill>
              </a:rPr>
              <a:t>в Камчатском доме ветеранов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Граждане, проходящие </a:t>
            </a:r>
            <a:r>
              <a:rPr lang="ru-RU" sz="1200" dirty="0">
                <a:solidFill>
                  <a:srgbClr val="000000"/>
                </a:solidFill>
              </a:rPr>
              <a:t>реабилитацию в </a:t>
            </a:r>
            <a:r>
              <a:rPr lang="ru-RU" sz="1200" dirty="0" smtClean="0">
                <a:solidFill>
                  <a:srgbClr val="000000"/>
                </a:solidFill>
              </a:rPr>
              <a:t>отделениях </a:t>
            </a:r>
            <a:r>
              <a:rPr lang="ru-RU" sz="1200" dirty="0">
                <a:solidFill>
                  <a:srgbClr val="000000"/>
                </a:solidFill>
              </a:rPr>
              <a:t>социально-медицинской реабилитации  КГАУ СЗ «</a:t>
            </a:r>
            <a:r>
              <a:rPr lang="ru-RU" sz="1200" dirty="0" smtClean="0">
                <a:solidFill>
                  <a:srgbClr val="000000"/>
                </a:solidFill>
              </a:rPr>
              <a:t>КСДВ»</a:t>
            </a:r>
          </a:p>
          <a:p>
            <a:r>
              <a:rPr lang="ru-RU" sz="1200" dirty="0">
                <a:solidFill>
                  <a:srgbClr val="000000"/>
                </a:solidFill>
              </a:rPr>
              <a:t>Г</a:t>
            </a:r>
            <a:r>
              <a:rPr lang="ru-RU" sz="1200" dirty="0" smtClean="0">
                <a:solidFill>
                  <a:srgbClr val="000000"/>
                </a:solidFill>
              </a:rPr>
              <a:t>раждане </a:t>
            </a:r>
            <a:r>
              <a:rPr lang="ru-RU" sz="1200" dirty="0">
                <a:solidFill>
                  <a:srgbClr val="000000"/>
                </a:solidFill>
              </a:rPr>
              <a:t>пожилого возраста, находящиеся в учреждениях соцзащиты Камчатского </a:t>
            </a:r>
            <a:r>
              <a:rPr lang="ru-RU" sz="1200" dirty="0" smtClean="0">
                <a:solidFill>
                  <a:srgbClr val="000000"/>
                </a:solidFill>
              </a:rPr>
              <a:t>края 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Граждане пожилого возраста </a:t>
            </a:r>
            <a:r>
              <a:rPr lang="ru-RU" sz="1200" dirty="0">
                <a:solidFill>
                  <a:srgbClr val="000000"/>
                </a:solidFill>
              </a:rPr>
              <a:t>с ограниченными возможностями здоровья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6968" y="393951"/>
            <a:ext cx="8485550" cy="104195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Досуг с собакой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«Лапу, друг!»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59" y="427149"/>
            <a:ext cx="1008751" cy="100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Samsung\Downloads\Лого_Лапа помощи_13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53" y="427150"/>
            <a:ext cx="1418198" cy="10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\Фото для презентации\Фото веб\DSC_3922 ма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147814"/>
            <a:ext cx="1201473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  <p:pic>
        <p:nvPicPr>
          <p:cNvPr id="2051" name="Picture 3" descr="D:\Фото\Фото для презентации\Фото веб\SAM_1893 м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67" y="3147814"/>
            <a:ext cx="2386760" cy="1790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  <p:pic>
        <p:nvPicPr>
          <p:cNvPr id="2052" name="Picture 4" descr="D:\Фото\Фото для презентации\Фото веб\PC011891 мал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52" y="3147814"/>
            <a:ext cx="1342553" cy="1790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3945896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059582"/>
            <a:ext cx="6538367" cy="2952328"/>
          </a:xfr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lvl="0" indent="0" algn="just">
              <a:buClr>
                <a:srgbClr val="EDFAD3">
                  <a:lumMod val="75000"/>
                </a:srgbClr>
              </a:buClr>
              <a:buNone/>
            </a:pPr>
            <a:r>
              <a:rPr lang="ru-RU" sz="1100" dirty="0" smtClean="0">
                <a:solidFill>
                  <a:srgbClr val="000000"/>
                </a:solidFill>
              </a:rPr>
              <a:t>Досуговые занятия практики «Лапу, друг!» проводятся в Камчатском доме ветеранов с 2016 года. За год поучаствовать в досуговых занятиях могут до 150 человек (статистика за 2018 г.) С 2019 по 2021 </a:t>
            </a:r>
            <a:r>
              <a:rPr lang="ru-RU" sz="1100" dirty="0" err="1" smtClean="0">
                <a:solidFill>
                  <a:srgbClr val="000000"/>
                </a:solidFill>
              </a:rPr>
              <a:t>г.г</a:t>
            </a:r>
            <a:r>
              <a:rPr lang="ru-RU" sz="1100" dirty="0" smtClean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п</a:t>
            </a:r>
            <a:r>
              <a:rPr lang="ru-RU" sz="1100" dirty="0" smtClean="0">
                <a:solidFill>
                  <a:srgbClr val="000000"/>
                </a:solidFill>
              </a:rPr>
              <a:t>рактика не проводилась по причине нахождения специалиста в отпуске по уходу за ребенком, с февраля 2022 года занятия возобновились.</a:t>
            </a:r>
          </a:p>
          <a:p>
            <a:pPr marL="0" lvl="0" indent="0" algn="just">
              <a:buClr>
                <a:srgbClr val="EDFAD3">
                  <a:lumMod val="75000"/>
                </a:srgbClr>
              </a:buClr>
              <a:buNone/>
            </a:pPr>
            <a:r>
              <a:rPr lang="ru-RU" sz="1100" dirty="0" smtClean="0">
                <a:solidFill>
                  <a:srgbClr val="000000"/>
                </a:solidFill>
              </a:rPr>
              <a:t>Занятия ведет психолог, прошедший соответствующее обучение, и являющийся волонтером НКО </a:t>
            </a:r>
            <a:r>
              <a:rPr lang="ru-RU" sz="1100" dirty="0">
                <a:solidFill>
                  <a:srgbClr val="000000"/>
                </a:solidFill>
              </a:rPr>
              <a:t>«Лапа помощи» - </a:t>
            </a:r>
            <a:r>
              <a:rPr lang="ru-RU" sz="1100" dirty="0" smtClean="0">
                <a:solidFill>
                  <a:srgbClr val="000000"/>
                </a:solidFill>
              </a:rPr>
              <a:t>члена </a:t>
            </a:r>
            <a:r>
              <a:rPr lang="ru-RU" sz="1100" dirty="0">
                <a:solidFill>
                  <a:srgbClr val="000000"/>
                </a:solidFill>
              </a:rPr>
              <a:t>всероссийской организации «Сообщество поддержки и развития </a:t>
            </a:r>
            <a:r>
              <a:rPr lang="ru-RU" sz="1100" dirty="0" err="1">
                <a:solidFill>
                  <a:srgbClr val="000000"/>
                </a:solidFill>
              </a:rPr>
              <a:t>канистерапии</a:t>
            </a:r>
            <a:r>
              <a:rPr lang="ru-RU" sz="1100" dirty="0">
                <a:solidFill>
                  <a:srgbClr val="000000"/>
                </a:solidFill>
              </a:rPr>
              <a:t>». </a:t>
            </a:r>
            <a:endParaRPr lang="ru-RU" sz="1100" dirty="0" smtClean="0">
              <a:solidFill>
                <a:srgbClr val="000000"/>
              </a:solidFill>
            </a:endParaRPr>
          </a:p>
          <a:p>
            <a:pPr marL="0" lvl="0" indent="0" algn="just">
              <a:buClr>
                <a:srgbClr val="EDFAD3">
                  <a:lumMod val="75000"/>
                </a:srgbClr>
              </a:buClr>
              <a:buNone/>
            </a:pPr>
            <a:r>
              <a:rPr lang="ru-RU" sz="1100" dirty="0" smtClean="0">
                <a:solidFill>
                  <a:srgbClr val="000000"/>
                </a:solidFill>
              </a:rPr>
              <a:t> В работе используются специально обученные для работы с пожилыми людьми  сертифицированные собаки.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Пройдя соответствующее обучения, </a:t>
            </a:r>
            <a:r>
              <a:rPr lang="ru-RU" sz="1100" dirty="0">
                <a:solidFill>
                  <a:srgbClr val="000000"/>
                </a:solidFill>
              </a:rPr>
              <a:t>собака проходит аттестацию, при сдаче теста получает сертификат, действующий три года, и заносится в регистр собак-средств реабилитации. Обучение и тестирование собак проводят лишь организации - члены Сообщества поддержки и развития </a:t>
            </a:r>
            <a:r>
              <a:rPr lang="ru-RU" sz="1100" dirty="0" err="1">
                <a:solidFill>
                  <a:srgbClr val="000000"/>
                </a:solidFill>
              </a:rPr>
              <a:t>канистерапии</a:t>
            </a:r>
            <a:r>
              <a:rPr lang="ru-RU" sz="1100" dirty="0">
                <a:solidFill>
                  <a:srgbClr val="000000"/>
                </a:solidFill>
              </a:rPr>
              <a:t>.</a:t>
            </a:r>
          </a:p>
          <a:p>
            <a:pPr marL="0" lvl="0" indent="0" algn="just">
              <a:buClr>
                <a:srgbClr val="EDFAD3">
                  <a:lumMod val="75000"/>
                </a:srgbClr>
              </a:buClr>
              <a:buNone/>
            </a:pPr>
            <a:r>
              <a:rPr lang="ru-RU" sz="1100" dirty="0">
                <a:solidFill>
                  <a:srgbClr val="000000"/>
                </a:solidFill>
              </a:rPr>
              <a:t>Собака-терапевт также имеет ветеринарный паспорт с отметками о прививках, дополнительных обработках и результатах анализов. </a:t>
            </a:r>
          </a:p>
          <a:p>
            <a:pPr marL="0" lvl="0" indent="0" algn="just">
              <a:buClr>
                <a:srgbClr val="EDFAD3">
                  <a:lumMod val="75000"/>
                </a:srgbClr>
              </a:buClr>
              <a:buNone/>
            </a:pPr>
            <a:r>
              <a:rPr lang="ru-RU" sz="1100" dirty="0">
                <a:solidFill>
                  <a:srgbClr val="000000"/>
                </a:solidFill>
              </a:rPr>
              <a:t>Перед работой с людьми собаку обязательно моют и обрабатывают.</a:t>
            </a:r>
          </a:p>
          <a:p>
            <a:pPr algn="just"/>
            <a:endParaRPr lang="ru-RU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150963"/>
            <a:ext cx="6264696" cy="69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Samsung\Downloads\Лого_Лапа помощи_13 -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10" y="3460740"/>
            <a:ext cx="1901617" cy="168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msung\Desktop\Фото веб\banner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23" y="4133916"/>
            <a:ext cx="5635437" cy="82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0872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299942"/>
            <a:ext cx="6388603" cy="64807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1600" b="0" dirty="0" smtClean="0">
                <a:solidFill>
                  <a:srgbClr val="000000"/>
                </a:solidFill>
                <a:effectLst/>
              </a:rPr>
              <a:t>Главная цель работы - </a:t>
            </a:r>
            <a:r>
              <a:rPr lang="ru-RU" sz="1500" b="0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>это </a:t>
            </a:r>
            <a:r>
              <a:rPr lang="ru-RU" sz="1500" b="0" dirty="0">
                <a:solidFill>
                  <a:srgbClr val="000000"/>
                </a:solidFill>
                <a:effectLst/>
                <a:ea typeface="+mn-ea"/>
                <a:cs typeface="+mn-cs"/>
              </a:rPr>
              <a:t>подарить хорошее настроение, порадовать пожилых людей.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150963"/>
            <a:ext cx="6264696" cy="69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9" y="1059582"/>
            <a:ext cx="4464496" cy="3096344"/>
          </a:xfrm>
          <a:solidFill>
            <a:schemeClr val="tx2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0000"/>
                </a:solidFill>
              </a:rPr>
              <a:t>Одним из важнейших критериев жизни пожилого человека является правильно организованный </a:t>
            </a:r>
            <a:r>
              <a:rPr lang="ru-RU" dirty="0" smtClean="0">
                <a:solidFill>
                  <a:srgbClr val="000000"/>
                </a:solidFill>
              </a:rPr>
              <a:t>досуг, так как </a:t>
            </a:r>
            <a:r>
              <a:rPr lang="ru-RU" dirty="0">
                <a:solidFill>
                  <a:srgbClr val="000000"/>
                </a:solidFill>
              </a:rPr>
              <a:t>свободное время необходимо проводить интересно и с пользой для ума и тела. Активно участвуя в жизни учреждения, посещая разнообразные мероприятия, пожилые люди имеют возможность сделать свою жизнь более полной. 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Досуговые занятия </a:t>
            </a:r>
            <a:r>
              <a:rPr lang="ru-RU" dirty="0">
                <a:solidFill>
                  <a:srgbClr val="000000"/>
                </a:solidFill>
              </a:rPr>
              <a:t>«Лапу, друг!» </a:t>
            </a:r>
            <a:r>
              <a:rPr lang="ru-RU" dirty="0" smtClean="0">
                <a:solidFill>
                  <a:srgbClr val="000000"/>
                </a:solidFill>
              </a:rPr>
              <a:t>позволяют </a:t>
            </a:r>
            <a:r>
              <a:rPr lang="ru-RU" dirty="0">
                <a:solidFill>
                  <a:srgbClr val="000000"/>
                </a:solidFill>
              </a:rPr>
              <a:t>собраться вместе людям, которые могут и не встречаться на других мероприятиях. Здесь их всех объединяет любовь и интерес к собакам. Главная цель на занятиях кружка – это подарить хорошее настроение, порадовать пожилых людей.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85" y="1203597"/>
            <a:ext cx="2850580" cy="293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1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73088"/>
            <a:ext cx="4968552" cy="3902918"/>
          </a:xfrm>
          <a:solidFill>
            <a:schemeClr val="tx2"/>
          </a:solidFill>
        </p:spPr>
        <p:txBody>
          <a:bodyPr>
            <a:normAutofit fontScale="85000" lnSpcReduction="2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srgbClr val="000000"/>
                </a:solidFill>
              </a:rPr>
              <a:t>Задачи досуговых занятий с пожилыми людьми: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>
                <a:solidFill>
                  <a:srgbClr val="000000"/>
                </a:solidFill>
              </a:rPr>
              <a:t>Поддержание активного долголетия, физической активности в любое время года, интереса к жизни;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Развитие двигательной активности, восстановление координации движений;</a:t>
            </a:r>
            <a:endParaRPr lang="ru-RU" sz="18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</a:rPr>
              <a:t>Улучшение коммуникации, настроения, эмоционального фона;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>
                <a:solidFill>
                  <a:srgbClr val="000000"/>
                </a:solidFill>
              </a:rPr>
              <a:t> </a:t>
            </a:r>
            <a:endParaRPr lang="ru-RU" sz="18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Снижение </a:t>
            </a:r>
            <a:r>
              <a:rPr lang="ru-RU" sz="1800" dirty="0">
                <a:solidFill>
                  <a:srgbClr val="000000"/>
                </a:solidFill>
              </a:rPr>
              <a:t>тревожности, ощущения ненужности и одиночества;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Стимулирование </a:t>
            </a:r>
            <a:r>
              <a:rPr lang="ru-RU" sz="1800" dirty="0">
                <a:solidFill>
                  <a:srgbClr val="000000"/>
                </a:solidFill>
              </a:rPr>
              <a:t>памяти, внимания, логики, мышления (профилактика старческой деменции);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Расширение </a:t>
            </a:r>
            <a:r>
              <a:rPr lang="ru-RU" sz="1800" dirty="0">
                <a:solidFill>
                  <a:srgbClr val="000000"/>
                </a:solidFill>
              </a:rPr>
              <a:t>кругозора посредствам новой познавательной </a:t>
            </a:r>
            <a:r>
              <a:rPr lang="ru-RU" sz="1800" dirty="0" smtClean="0">
                <a:solidFill>
                  <a:srgbClr val="000000"/>
                </a:solidFill>
              </a:rPr>
              <a:t>информации.</a:t>
            </a:r>
            <a:endParaRPr lang="ru-RU" sz="18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87574"/>
            <a:ext cx="387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150963"/>
            <a:ext cx="6264696" cy="69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Samsung\Desktop\Фото веб\SAM_4821 мал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17871"/>
          <a:stretch/>
        </p:blipFill>
        <p:spPr bwMode="auto">
          <a:xfrm>
            <a:off x="5471594" y="1563638"/>
            <a:ext cx="357776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/>
        </p:spPr>
      </p:pic>
    </p:spTree>
    <p:extLst>
      <p:ext uri="{BB962C8B-B14F-4D97-AF65-F5344CB8AC3E}">
        <p14:creationId xmlns:p14="http://schemas.microsoft.com/office/powerpoint/2010/main" val="34432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71550"/>
            <a:ext cx="7272808" cy="4176464"/>
          </a:xfrm>
          <a:solidFill>
            <a:schemeClr val="tx2"/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Досуговые занятия с проживающими Дома ветеранов проводятся 1 раз в неделю.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С клиентами отделения реабилитации – 1-2 раза в неделю.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 Выезды в учреждения Камчатского края осуществляются по запросам учреждений.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Занятие </a:t>
            </a:r>
            <a:r>
              <a:rPr lang="ru-RU" dirty="0">
                <a:solidFill>
                  <a:srgbClr val="000000"/>
                </a:solidFill>
              </a:rPr>
              <a:t>длится </a:t>
            </a:r>
            <a:r>
              <a:rPr lang="ru-RU" dirty="0" smtClean="0">
                <a:solidFill>
                  <a:srgbClr val="000000"/>
                </a:solidFill>
              </a:rPr>
              <a:t>30-60 </a:t>
            </a:r>
            <a:r>
              <a:rPr lang="ru-RU" dirty="0">
                <a:solidFill>
                  <a:srgbClr val="000000"/>
                </a:solidFill>
              </a:rPr>
              <a:t>минут. </a:t>
            </a:r>
            <a:r>
              <a:rPr lang="ru-RU" dirty="0" smtClean="0">
                <a:solidFill>
                  <a:srgbClr val="000000"/>
                </a:solidFill>
              </a:rPr>
              <a:t>Программа досуговых занятий построена так, что занятия не </a:t>
            </a:r>
            <a:r>
              <a:rPr lang="ru-RU" dirty="0">
                <a:solidFill>
                  <a:srgbClr val="000000"/>
                </a:solidFill>
              </a:rPr>
              <a:t>зависят одно от другого. Это необходимо для проведения индивидуальной работы при необходимости (человек не в состоянии </a:t>
            </a:r>
            <a:r>
              <a:rPr lang="ru-RU" dirty="0" smtClean="0">
                <a:solidFill>
                  <a:srgbClr val="000000"/>
                </a:solidFill>
              </a:rPr>
              <a:t>посетить  </a:t>
            </a:r>
            <a:r>
              <a:rPr lang="ru-RU" dirty="0">
                <a:solidFill>
                  <a:srgbClr val="000000"/>
                </a:solidFill>
              </a:rPr>
              <a:t>группу) и позволяет человеку в любой момент присоединиться к </a:t>
            </a:r>
            <a:r>
              <a:rPr lang="ru-RU" dirty="0" smtClean="0">
                <a:solidFill>
                  <a:srgbClr val="000000"/>
                </a:solidFill>
              </a:rPr>
              <a:t>занятиям, и не чувствовать себя неуверенно, если он пропустил или посещает досуг </a:t>
            </a:r>
            <a:r>
              <a:rPr lang="ru-RU" dirty="0">
                <a:solidFill>
                  <a:srgbClr val="000000"/>
                </a:solidFill>
              </a:rPr>
              <a:t>впервые. Занятия,  построенные таким образом,  укрепляют мотивацию к запоминанию, достижению поставленных целей, приносят удовлетворение от выполнения задачи, дают ощущение завершенности дела.  Задания объединяют участников группы вокруг собаки, побуждают их сотрудничать друг с другом и со специалистом.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Занятия </a:t>
            </a:r>
            <a:r>
              <a:rPr lang="ru-RU" dirty="0" smtClean="0">
                <a:solidFill>
                  <a:srgbClr val="000000"/>
                </a:solidFill>
              </a:rPr>
              <a:t>проводятся </a:t>
            </a:r>
            <a:r>
              <a:rPr lang="ru-RU" dirty="0">
                <a:solidFill>
                  <a:srgbClr val="000000"/>
                </a:solidFill>
              </a:rPr>
              <a:t>в малых группах, что позволяет расширить социальные контакты, улучшить  коммуникацию между «соседями». В такой группе человек завязывает социальные связи, необходимые для ощущения своей «нужности» миру, следовательно,  у него появляется стимул продолжать свою активную жизнедеятельность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150963"/>
            <a:ext cx="6264696" cy="69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4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815364"/>
            <a:ext cx="4608512" cy="4060642"/>
          </a:xfrm>
          <a:solidFill>
            <a:schemeClr val="tx2"/>
          </a:solidFill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EDFAD3">
                  <a:lumMod val="75000"/>
                </a:srgbClr>
              </a:buClr>
              <a:buNone/>
            </a:pPr>
            <a:r>
              <a:rPr lang="ru-RU" sz="1500" dirty="0" smtClean="0">
                <a:solidFill>
                  <a:srgbClr val="000000"/>
                </a:solidFill>
              </a:rPr>
              <a:t>При работе с </a:t>
            </a:r>
            <a:r>
              <a:rPr lang="ru-RU" sz="1500" dirty="0">
                <a:solidFill>
                  <a:srgbClr val="000000"/>
                </a:solidFill>
              </a:rPr>
              <a:t>пожилыми людьми </a:t>
            </a:r>
            <a:r>
              <a:rPr lang="ru-RU" sz="1500" dirty="0" smtClean="0">
                <a:solidFill>
                  <a:srgbClr val="000000"/>
                </a:solidFill>
              </a:rPr>
              <a:t>используется один мотивирующий прием – </a:t>
            </a:r>
            <a:r>
              <a:rPr lang="ru-RU" sz="1500" dirty="0">
                <a:solidFill>
                  <a:srgbClr val="000000"/>
                </a:solidFill>
              </a:rPr>
              <a:t>участникам  предлагается помочь </a:t>
            </a:r>
            <a:r>
              <a:rPr lang="ru-RU" sz="1500" dirty="0" smtClean="0">
                <a:solidFill>
                  <a:srgbClr val="000000"/>
                </a:solidFill>
              </a:rPr>
              <a:t>в подготовке </a:t>
            </a:r>
            <a:r>
              <a:rPr lang="ru-RU" sz="1500" dirty="0">
                <a:solidFill>
                  <a:srgbClr val="000000"/>
                </a:solidFill>
              </a:rPr>
              <a:t>собак для работы с детьми, для выступлений, для работы с тяжелыми больными. И это не легенда, а действительно необходимая работа для </a:t>
            </a:r>
            <a:r>
              <a:rPr lang="ru-RU" sz="1500" dirty="0" smtClean="0">
                <a:solidFill>
                  <a:srgbClr val="000000"/>
                </a:solidFill>
              </a:rPr>
              <a:t>организации </a:t>
            </a:r>
            <a:r>
              <a:rPr lang="ru-RU" sz="1500" dirty="0">
                <a:solidFill>
                  <a:srgbClr val="000000"/>
                </a:solidFill>
              </a:rPr>
              <a:t>«Лапа помощи», которая работает с детьми с ограниченными возможностями здоровья. Таким образом, пожилые граждане вносят неоценимый вклад в развитие и работу собак-терапевтов в нашем городе.</a:t>
            </a:r>
          </a:p>
          <a:p>
            <a:pPr marL="0" lvl="0" indent="0">
              <a:buClr>
                <a:srgbClr val="EDFAD3">
                  <a:lumMod val="75000"/>
                </a:srgbClr>
              </a:buClr>
              <a:buNone/>
            </a:pPr>
            <a:r>
              <a:rPr lang="ru-RU" sz="1500" dirty="0">
                <a:solidFill>
                  <a:srgbClr val="000000"/>
                </a:solidFill>
              </a:rPr>
              <a:t>Этот прием позволяет пожилому человеку почувствовать себя востребованным и полезным, завязать новые рабочие отношения в группе.  К тому же, это придает осознаваемый положительный смысл посещений занятий с собаками. Также это разнообразит занятия, стимулирует мотивацию, сенсорную и двигательную активность пожилых людей.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150963"/>
            <a:ext cx="6264696" cy="69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Фото\Фото для презентации\Фото веб\SAM_1806 м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5864"/>
            <a:ext cx="3292850" cy="2469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  <p:pic>
        <p:nvPicPr>
          <p:cNvPr id="2051" name="Picture 3" descr="C:\Users\user\Desktop\DSCN12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2924919"/>
            <a:ext cx="2247328" cy="2118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27434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Фото\Фото для презентации\Фото веб\SAM_1895 м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43" y="2880058"/>
            <a:ext cx="2935238" cy="2201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87574"/>
            <a:ext cx="4896544" cy="396044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ru-RU" sz="1100" dirty="0" smtClean="0">
                <a:solidFill>
                  <a:srgbClr val="000000"/>
                </a:solidFill>
              </a:rPr>
              <a:t>Как строится досуговое занятие с собакой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Приветствие, знакомство, вспоминание </a:t>
            </a:r>
            <a:r>
              <a:rPr lang="ru-RU" sz="1100" dirty="0">
                <a:solidFill>
                  <a:srgbClr val="000000"/>
                </a:solidFill>
              </a:rPr>
              <a:t>о том, что было на прошлом занятии ( не обязательно, в зависимости от состава группы</a:t>
            </a:r>
            <a:r>
              <a:rPr lang="ru-RU" sz="11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Показательные выступления - </a:t>
            </a:r>
            <a:r>
              <a:rPr lang="ru-RU" sz="1100" dirty="0">
                <a:solidFill>
                  <a:srgbClr val="000000"/>
                </a:solidFill>
              </a:rPr>
              <a:t>собака и ведущий </a:t>
            </a:r>
            <a:r>
              <a:rPr lang="ru-RU" sz="1100" dirty="0" smtClean="0">
                <a:solidFill>
                  <a:srgbClr val="000000"/>
                </a:solidFill>
              </a:rPr>
              <a:t>демонстрирует </a:t>
            </a:r>
            <a:r>
              <a:rPr lang="ru-RU" sz="1100" dirty="0">
                <a:solidFill>
                  <a:srgbClr val="000000"/>
                </a:solidFill>
              </a:rPr>
              <a:t>участникам забавные трюки, команды, умения собаки. Это настраивает </a:t>
            </a:r>
            <a:r>
              <a:rPr lang="ru-RU" sz="1100" dirty="0" smtClean="0">
                <a:solidFill>
                  <a:srgbClr val="000000"/>
                </a:solidFill>
              </a:rPr>
              <a:t>пожилых людей </a:t>
            </a:r>
            <a:r>
              <a:rPr lang="ru-RU" sz="1100" dirty="0">
                <a:solidFill>
                  <a:srgbClr val="000000"/>
                </a:solidFill>
              </a:rPr>
              <a:t>на положительный лад, дарит улыбку и </a:t>
            </a:r>
            <a:r>
              <a:rPr lang="ru-RU" sz="1100" dirty="0" smtClean="0">
                <a:solidFill>
                  <a:srgbClr val="000000"/>
                </a:solidFill>
              </a:rPr>
              <a:t>радость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Основная часть – различные игры с собакой (специально подобранные в зависимости от предполагаемого состава участников). Игры и упражнения условно можно разделить на «активные» (футбол, </a:t>
            </a:r>
            <a:r>
              <a:rPr lang="ru-RU" sz="1100" dirty="0" err="1" smtClean="0">
                <a:solidFill>
                  <a:srgbClr val="000000"/>
                </a:solidFill>
              </a:rPr>
              <a:t>кольцеброс</a:t>
            </a:r>
            <a:r>
              <a:rPr lang="ru-RU" sz="1100" dirty="0" smtClean="0">
                <a:solidFill>
                  <a:srgbClr val="000000"/>
                </a:solidFill>
              </a:rPr>
              <a:t>, баскетбол, принеси-</a:t>
            </a:r>
            <a:r>
              <a:rPr lang="ru-RU" sz="1100" dirty="0" err="1" smtClean="0">
                <a:solidFill>
                  <a:srgbClr val="000000"/>
                </a:solidFill>
              </a:rPr>
              <a:t>дай,снежки</a:t>
            </a:r>
            <a:r>
              <a:rPr lang="ru-RU" sz="1100" dirty="0" smtClean="0">
                <a:solidFill>
                  <a:srgbClr val="000000"/>
                </a:solidFill>
              </a:rPr>
              <a:t>, различные виды ходьбы с собакой, прогулки), «заботливые» ( расчески, салон красоты, собачий ресторан, одевание-раздевание, приготовь сам угощенье для собаки), «развивающие» ( цветные кольца, собери бусы, игры с буквами, угадай на вкус, угадай на запах)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Самостоятельная дрессировка собаки, разучивание новых трюков и команд, повторение пройденных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Заключительная часть – нацеливание на следующую встречу, ритуал прощания (свободное поглаживание, общение с собакой)</a:t>
            </a:r>
            <a:endParaRPr lang="ru-RU" sz="1100" dirty="0">
              <a:solidFill>
                <a:srgbClr val="000000"/>
              </a:solidFill>
            </a:endParaRPr>
          </a:p>
          <a:p>
            <a:endParaRPr lang="ru-RU" sz="1100" dirty="0">
              <a:solidFill>
                <a:srgbClr val="000000"/>
              </a:solidFill>
            </a:endParaRPr>
          </a:p>
          <a:p>
            <a:endParaRPr lang="ru-RU" sz="1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150963"/>
            <a:ext cx="6264696" cy="69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Фото\Фото для презентации\Фото веб\SAM_7570 ма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01275"/>
            <a:ext cx="2808312" cy="2106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/>
        </p:spPr>
      </p:pic>
    </p:spTree>
    <p:extLst>
      <p:ext uri="{BB962C8B-B14F-4D97-AF65-F5344CB8AC3E}">
        <p14:creationId xmlns:p14="http://schemas.microsoft.com/office/powerpoint/2010/main" val="34771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867894"/>
            <a:ext cx="8136904" cy="1164832"/>
          </a:xfrm>
          <a:gradFill>
            <a:gsLst>
              <a:gs pos="0">
                <a:schemeClr val="accent1"/>
              </a:gs>
              <a:gs pos="43000">
                <a:schemeClr val="accent5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6000" lvl="0" indent="0" algn="ctr">
              <a:lnSpc>
                <a:spcPct val="120000"/>
              </a:lnSpc>
              <a:spcBef>
                <a:spcPts val="0"/>
              </a:spcBef>
            </a:pPr>
            <a:r>
              <a:rPr lang="ru-RU" sz="1100" b="0" dirty="0">
                <a:solidFill>
                  <a:srgbClr val="000000"/>
                </a:solidFill>
                <a:effectLst/>
                <a:ea typeface="+mn-ea"/>
                <a:cs typeface="+mn-cs"/>
              </a:rPr>
              <a:t>Данная практика помогает улучшить уровень жизни получателей социальных услуг, т.к. позволяет поддерживать двигательные, бытовые, социальные навыки. Расширять окружение человека, улучшать его социальные связи для более комфортного проживания в обществе, в условиях учреждения. </a:t>
            </a:r>
            <a:r>
              <a:rPr lang="ru-RU" sz="1100" b="0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/>
            </a:r>
            <a:br>
              <a:rPr lang="ru-RU" sz="1100" b="0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</a:br>
            <a:r>
              <a:rPr lang="ru-RU" sz="1100" b="0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>Дарит </a:t>
            </a:r>
            <a:r>
              <a:rPr lang="ru-RU" sz="1100" b="0" dirty="0">
                <a:solidFill>
                  <a:srgbClr val="000000"/>
                </a:solidFill>
                <a:effectLst/>
                <a:ea typeface="+mn-ea"/>
                <a:cs typeface="+mn-cs"/>
              </a:rPr>
              <a:t>хорошее настроение, положительный настрой. </a:t>
            </a:r>
            <a:r>
              <a:rPr lang="ru-RU" sz="1100" b="0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/>
            </a:r>
            <a:br>
              <a:rPr lang="ru-RU" sz="1100" b="0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</a:br>
            <a:r>
              <a:rPr lang="ru-RU" sz="1100" b="0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>Позволяет </a:t>
            </a:r>
            <a:r>
              <a:rPr lang="ru-RU" sz="1100" b="0" dirty="0">
                <a:solidFill>
                  <a:srgbClr val="000000"/>
                </a:solidFill>
                <a:effectLst/>
                <a:ea typeface="+mn-ea"/>
                <a:cs typeface="+mn-cs"/>
              </a:rPr>
              <a:t>ощущать чувство гордости за себя, за свои успехи в работе с собакой.</a:t>
            </a:r>
            <a:br>
              <a:rPr lang="ru-RU" sz="1100" b="0" dirty="0">
                <a:solidFill>
                  <a:srgbClr val="000000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1072555"/>
            <a:ext cx="3168352" cy="2606040"/>
          </a:xfrm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FAD3">
                  <a:lumMod val="75000"/>
                </a:srgbClr>
              </a:buClr>
              <a:buNone/>
            </a:pPr>
            <a:r>
              <a:rPr lang="ru-RU" sz="1500" b="1" dirty="0" smtClean="0">
                <a:solidFill>
                  <a:srgbClr val="000000"/>
                </a:solidFill>
              </a:rPr>
              <a:t>Занятия с собакой-терапевтом положительно влияют на качество жизни пожилых людей:</a:t>
            </a:r>
            <a:endParaRPr lang="ru-RU" sz="15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FAD3">
                  <a:lumMod val="75000"/>
                </a:srgbClr>
              </a:buClr>
              <a:buNone/>
            </a:pPr>
            <a:r>
              <a:rPr lang="ru-RU" sz="1500" dirty="0" smtClean="0">
                <a:solidFill>
                  <a:srgbClr val="000000"/>
                </a:solidFill>
              </a:rPr>
              <a:t>- улучшаются интеллектуально-</a:t>
            </a:r>
            <a:r>
              <a:rPr lang="ru-RU" sz="1500" dirty="0" err="1" smtClean="0">
                <a:solidFill>
                  <a:srgbClr val="000000"/>
                </a:solidFill>
              </a:rPr>
              <a:t>мнестические</a:t>
            </a:r>
            <a:r>
              <a:rPr lang="ru-RU" sz="1500" dirty="0" smtClean="0">
                <a:solidFill>
                  <a:srgbClr val="000000"/>
                </a:solidFill>
              </a:rPr>
              <a:t> функции</a:t>
            </a:r>
            <a:endParaRPr lang="ru-RU" sz="1500" dirty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FAD3">
                  <a:lumMod val="75000"/>
                </a:srgbClr>
              </a:buClr>
              <a:buNone/>
            </a:pPr>
            <a:r>
              <a:rPr lang="ru-RU" sz="1500" dirty="0">
                <a:solidFill>
                  <a:srgbClr val="000000"/>
                </a:solidFill>
              </a:rPr>
              <a:t>- </a:t>
            </a:r>
            <a:r>
              <a:rPr lang="ru-RU" sz="1500" dirty="0" smtClean="0">
                <a:solidFill>
                  <a:srgbClr val="000000"/>
                </a:solidFill>
              </a:rPr>
              <a:t>создаются устойчивые  коммуникативные связи </a:t>
            </a:r>
            <a:r>
              <a:rPr lang="ru-RU" sz="1500" dirty="0">
                <a:solidFill>
                  <a:srgbClr val="000000"/>
                </a:solidFill>
              </a:rPr>
              <a:t>между пожилыми </a:t>
            </a:r>
            <a:r>
              <a:rPr lang="ru-RU" sz="1500" dirty="0" smtClean="0">
                <a:solidFill>
                  <a:srgbClr val="000000"/>
                </a:solidFill>
              </a:rPr>
              <a:t>людьми, повышается социальная активность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FAD3">
                  <a:lumMod val="75000"/>
                </a:srgbClr>
              </a:buClr>
              <a:buNone/>
            </a:pPr>
            <a:r>
              <a:rPr lang="ru-RU" sz="1500" dirty="0" smtClean="0">
                <a:solidFill>
                  <a:srgbClr val="000000"/>
                </a:solidFill>
              </a:rPr>
              <a:t>- улучшается настроение, повышается эмоциональный фон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FAD3">
                  <a:lumMod val="75000"/>
                </a:srgbClr>
              </a:buClr>
              <a:buNone/>
            </a:pPr>
            <a:r>
              <a:rPr lang="ru-RU" sz="1500" dirty="0" smtClean="0">
                <a:solidFill>
                  <a:srgbClr val="000000"/>
                </a:solidFill>
              </a:rPr>
              <a:t>- укрепляется уверенность в себе, в своих силах</a:t>
            </a:r>
            <a:endParaRPr lang="ru-RU" sz="1500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FAD3">
                  <a:lumMod val="75000"/>
                </a:srgbClr>
              </a:buClr>
              <a:buFontTx/>
              <a:buChar char="-"/>
            </a:pPr>
            <a:endParaRPr lang="ru-RU" sz="15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150963"/>
            <a:ext cx="6264696" cy="69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Users\Samsung\Desktop\Фото веб\SAM_4619 мал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t="6194" r="5985"/>
          <a:stretch/>
        </p:blipFill>
        <p:spPr bwMode="auto">
          <a:xfrm>
            <a:off x="214245" y="1072556"/>
            <a:ext cx="2413540" cy="221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  <p:pic>
        <p:nvPicPr>
          <p:cNvPr id="3074" name="Picture 2" descr="C:\Users\user\Desktop\DSC005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7" y="1203598"/>
            <a:ext cx="278588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168518487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rgbClr val="00B050"/>
      </a:dk1>
      <a:lt1>
        <a:srgbClr val="81CD1D"/>
      </a:lt1>
      <a:dk2>
        <a:srgbClr val="9FE842"/>
      </a:dk2>
      <a:lt2>
        <a:srgbClr val="CAF297"/>
      </a:lt2>
      <a:accent1>
        <a:srgbClr val="9FE842"/>
      </a:accent1>
      <a:accent2>
        <a:srgbClr val="B8EB75"/>
      </a:accent2>
      <a:accent3>
        <a:srgbClr val="81D319"/>
      </a:accent3>
      <a:accent4>
        <a:srgbClr val="568C11"/>
      </a:accent4>
      <a:accent5>
        <a:srgbClr val="B4ED6C"/>
      </a:accent5>
      <a:accent6>
        <a:srgbClr val="9DE73F"/>
      </a:accent6>
      <a:hlink>
        <a:srgbClr val="9DE73F"/>
      </a:hlink>
      <a:folHlink>
        <a:srgbClr val="9DE73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rgbClr val="00B050"/>
    </a:dk1>
    <a:lt1>
      <a:srgbClr val="81CD1D"/>
    </a:lt1>
    <a:dk2>
      <a:srgbClr val="9FE842"/>
    </a:dk2>
    <a:lt2>
      <a:srgbClr val="CAF297"/>
    </a:lt2>
    <a:accent1>
      <a:srgbClr val="9FE842"/>
    </a:accent1>
    <a:accent2>
      <a:srgbClr val="B8EB75"/>
    </a:accent2>
    <a:accent3>
      <a:srgbClr val="81D319"/>
    </a:accent3>
    <a:accent4>
      <a:srgbClr val="568C11"/>
    </a:accent4>
    <a:accent5>
      <a:srgbClr val="B4ED6C"/>
    </a:accent5>
    <a:accent6>
      <a:srgbClr val="9DE73F"/>
    </a:accent6>
    <a:hlink>
      <a:srgbClr val="9DE73F"/>
    </a:hlink>
    <a:folHlink>
      <a:srgbClr val="9DE73F"/>
    </a:folHlink>
  </a:clrScheme>
</a:themeOverride>
</file>

<file path=ppt/theme/themeOverride2.xml><?xml version="1.0" encoding="utf-8"?>
<a:themeOverride xmlns:a="http://schemas.openxmlformats.org/drawingml/2006/main">
  <a:clrScheme name="Другая 2">
    <a:dk1>
      <a:srgbClr val="00B050"/>
    </a:dk1>
    <a:lt1>
      <a:srgbClr val="81CD1D"/>
    </a:lt1>
    <a:dk2>
      <a:srgbClr val="9FE842"/>
    </a:dk2>
    <a:lt2>
      <a:srgbClr val="CAF297"/>
    </a:lt2>
    <a:accent1>
      <a:srgbClr val="9FE842"/>
    </a:accent1>
    <a:accent2>
      <a:srgbClr val="B8EB75"/>
    </a:accent2>
    <a:accent3>
      <a:srgbClr val="81D319"/>
    </a:accent3>
    <a:accent4>
      <a:srgbClr val="568C11"/>
    </a:accent4>
    <a:accent5>
      <a:srgbClr val="B4ED6C"/>
    </a:accent5>
    <a:accent6>
      <a:srgbClr val="9DE73F"/>
    </a:accent6>
    <a:hlink>
      <a:srgbClr val="9DE73F"/>
    </a:hlink>
    <a:folHlink>
      <a:srgbClr val="9DE73F"/>
    </a:folHlink>
  </a:clrScheme>
</a:themeOverride>
</file>

<file path=ppt/theme/themeOverride3.xml><?xml version="1.0" encoding="utf-8"?>
<a:themeOverride xmlns:a="http://schemas.openxmlformats.org/drawingml/2006/main">
  <a:clrScheme name="Другая 2">
    <a:dk1>
      <a:srgbClr val="00B050"/>
    </a:dk1>
    <a:lt1>
      <a:srgbClr val="81CD1D"/>
    </a:lt1>
    <a:dk2>
      <a:srgbClr val="9FE842"/>
    </a:dk2>
    <a:lt2>
      <a:srgbClr val="CAF297"/>
    </a:lt2>
    <a:accent1>
      <a:srgbClr val="9FE842"/>
    </a:accent1>
    <a:accent2>
      <a:srgbClr val="B8EB75"/>
    </a:accent2>
    <a:accent3>
      <a:srgbClr val="81D319"/>
    </a:accent3>
    <a:accent4>
      <a:srgbClr val="568C11"/>
    </a:accent4>
    <a:accent5>
      <a:srgbClr val="B4ED6C"/>
    </a:accent5>
    <a:accent6>
      <a:srgbClr val="9DE73F"/>
    </a:accent6>
    <a:hlink>
      <a:srgbClr val="9DE73F"/>
    </a:hlink>
    <a:folHlink>
      <a:srgbClr val="9DE73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1211</Words>
  <Application>Microsoft Office PowerPoint</Application>
  <PresentationFormat>Экран (16:9)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Главная цель работы - это подарить хорошее настроение, порадовать пожилых людей.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Данная практика помогает улучшить уровень жизни получателей социальных услуг, т.к. позволяет поддерживать двигательные, бытовые, социальные навыки. Расширять окружение человека, улучшать его социальные связи для более комфортного проживания в обществе, в условиях учреждения.  Дарит хорошее настроение, положительный настрой.  Позволяет ощущать чувство гордости за себя, за свои успехи в работе с собакой.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KSDV-DIR</cp:lastModifiedBy>
  <cp:revision>61</cp:revision>
  <dcterms:created xsi:type="dcterms:W3CDTF">2017-03-09T21:48:45Z</dcterms:created>
  <dcterms:modified xsi:type="dcterms:W3CDTF">2022-07-25T01:10:46Z</dcterms:modified>
</cp:coreProperties>
</file>