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1C3D7-9548-4C8F-A060-1A3C2A32E7E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46A76-4237-431E-89F3-5BE6BE4E925B}">
      <dgm:prSet phldrT="[Текст]"/>
      <dgm:spPr>
        <a:gradFill rotWithShape="0">
          <a:gsLst>
            <a:gs pos="0">
              <a:schemeClr val="accent4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Принцип  дифференциации  воспитания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9E08749-BD77-4196-AE18-677D115EA548}" type="parTrans" cxnId="{D3E09B1E-AB50-4941-9FAB-B6E465970345}">
      <dgm:prSet/>
      <dgm:spPr/>
      <dgm:t>
        <a:bodyPr/>
        <a:lstStyle/>
        <a:p>
          <a:endParaRPr lang="ru-RU"/>
        </a:p>
      </dgm:t>
    </dgm:pt>
    <dgm:pt modelId="{9448B9F2-01EE-412A-BE04-4A57EBAA7684}" type="sibTrans" cxnId="{D3E09B1E-AB50-4941-9FAB-B6E465970345}">
      <dgm:prSet/>
      <dgm:spPr/>
      <dgm:t>
        <a:bodyPr/>
        <a:lstStyle/>
        <a:p>
          <a:endParaRPr lang="ru-RU"/>
        </a:p>
      </dgm:t>
    </dgm:pt>
    <dgm:pt modelId="{F3C5D03D-2ACA-4C6B-AAF8-16D901543911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Принцип уважения и доверия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815879D-3ADB-4C73-A4E6-A5518969F73E}" type="parTrans" cxnId="{7BF0283D-299A-47CB-9447-D9DF3C5D6041}">
      <dgm:prSet/>
      <dgm:spPr/>
      <dgm:t>
        <a:bodyPr/>
        <a:lstStyle/>
        <a:p>
          <a:endParaRPr lang="ru-RU"/>
        </a:p>
      </dgm:t>
    </dgm:pt>
    <dgm:pt modelId="{C8335CC6-5E12-41E7-A1E9-3530DC31D9F2}" type="sibTrans" cxnId="{7BF0283D-299A-47CB-9447-D9DF3C5D6041}">
      <dgm:prSet/>
      <dgm:spPr/>
      <dgm:t>
        <a:bodyPr/>
        <a:lstStyle/>
        <a:p>
          <a:endParaRPr lang="ru-RU"/>
        </a:p>
      </dgm:t>
    </dgm:pt>
    <dgm:pt modelId="{648475E0-3BF3-4D1D-A74D-1AFCDF7CF27C}">
      <dgm:prSet phldrT="[Текст]"/>
      <dgm:spPr>
        <a:gradFill rotWithShape="0">
          <a:gsLst>
            <a:gs pos="0">
              <a:schemeClr val="accent4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Принцип гуманного отношения</a:t>
          </a:r>
          <a:endParaRPr lang="ru-RU" dirty="0"/>
        </a:p>
      </dgm:t>
    </dgm:pt>
    <dgm:pt modelId="{82A702DC-F375-428F-8C15-EE446D9A3CF7}" type="parTrans" cxnId="{7E7942D7-7F1A-401A-82C0-CA029F390A32}">
      <dgm:prSet/>
      <dgm:spPr/>
      <dgm:t>
        <a:bodyPr/>
        <a:lstStyle/>
        <a:p>
          <a:endParaRPr lang="ru-RU"/>
        </a:p>
      </dgm:t>
    </dgm:pt>
    <dgm:pt modelId="{A51CA065-2C19-4576-944A-62F15940B10C}" type="sibTrans" cxnId="{7E7942D7-7F1A-401A-82C0-CA029F390A32}">
      <dgm:prSet/>
      <dgm:spPr/>
      <dgm:t>
        <a:bodyPr/>
        <a:lstStyle/>
        <a:p>
          <a:endParaRPr lang="ru-RU"/>
        </a:p>
      </dgm:t>
    </dgm:pt>
    <dgm:pt modelId="{EB2D1A16-F7C2-4149-8303-F6885034CB38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Принцип комплексности оздоровления и воспитания ребёнка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14619FC-1C6E-4DFF-9EA2-7830823A5A4D}" type="parTrans" cxnId="{1077A037-4417-4676-A63E-361522ACD6F8}">
      <dgm:prSet/>
      <dgm:spPr/>
      <dgm:t>
        <a:bodyPr/>
        <a:lstStyle/>
        <a:p>
          <a:endParaRPr lang="ru-RU"/>
        </a:p>
      </dgm:t>
    </dgm:pt>
    <dgm:pt modelId="{51DF18A9-AEED-4377-87B3-F8D60AA72343}" type="sibTrans" cxnId="{1077A037-4417-4676-A63E-361522ACD6F8}">
      <dgm:prSet/>
      <dgm:spPr/>
      <dgm:t>
        <a:bodyPr/>
        <a:lstStyle/>
        <a:p>
          <a:endParaRPr lang="ru-RU"/>
        </a:p>
      </dgm:t>
    </dgm:pt>
    <dgm:pt modelId="{8B73108F-6913-4272-8EEA-1A22B3927469}" type="pres">
      <dgm:prSet presAssocID="{86A1C3D7-9548-4C8F-A060-1A3C2A32E7EC}" presName="Name0" presStyleCnt="0">
        <dgm:presLayoutVars>
          <dgm:dir/>
          <dgm:resizeHandles val="exact"/>
        </dgm:presLayoutVars>
      </dgm:prSet>
      <dgm:spPr/>
    </dgm:pt>
    <dgm:pt modelId="{2DEB350A-41AC-4DC1-9457-9DD2A40A33A2}" type="pres">
      <dgm:prSet presAssocID="{86A1C3D7-9548-4C8F-A060-1A3C2A32E7EC}" presName="fgShape" presStyleLbl="fgShp" presStyleIdx="0" presStyleCnt="1"/>
      <dgm:spPr/>
    </dgm:pt>
    <dgm:pt modelId="{8577E9FB-06A1-475A-B308-EB44E7D7B803}" type="pres">
      <dgm:prSet presAssocID="{86A1C3D7-9548-4C8F-A060-1A3C2A32E7EC}" presName="linComp" presStyleCnt="0"/>
      <dgm:spPr/>
    </dgm:pt>
    <dgm:pt modelId="{03E2A3C0-556D-4E80-B6F9-D783B58F67F6}" type="pres">
      <dgm:prSet presAssocID="{4A346A76-4237-431E-89F3-5BE6BE4E925B}" presName="compNode" presStyleCnt="0"/>
      <dgm:spPr/>
    </dgm:pt>
    <dgm:pt modelId="{98677757-4A06-4ED6-8C9A-A4215F068585}" type="pres">
      <dgm:prSet presAssocID="{4A346A76-4237-431E-89F3-5BE6BE4E925B}" presName="bkgdShape" presStyleLbl="node1" presStyleIdx="0" presStyleCnt="4" custLinFactNeighborX="-2551" custLinFactNeighborY="-516"/>
      <dgm:spPr/>
      <dgm:t>
        <a:bodyPr/>
        <a:lstStyle/>
        <a:p>
          <a:endParaRPr lang="ru-RU"/>
        </a:p>
      </dgm:t>
    </dgm:pt>
    <dgm:pt modelId="{F25C27C1-4C52-4A77-A653-3952F290971C}" type="pres">
      <dgm:prSet presAssocID="{4A346A76-4237-431E-89F3-5BE6BE4E925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4FEFD-533F-4BB0-AAE9-CA65FC6527C6}" type="pres">
      <dgm:prSet presAssocID="{4A346A76-4237-431E-89F3-5BE6BE4E925B}" presName="invisiNode" presStyleLbl="node1" presStyleIdx="0" presStyleCnt="4"/>
      <dgm:spPr/>
    </dgm:pt>
    <dgm:pt modelId="{D7CB95C7-F44B-406D-97F8-8BC945E6BD2B}" type="pres">
      <dgm:prSet presAssocID="{4A346A76-4237-431E-89F3-5BE6BE4E925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07C9DF4-1ED9-4DB0-A3AF-773FBDD2F24F}" type="pres">
      <dgm:prSet presAssocID="{9448B9F2-01EE-412A-BE04-4A57EBAA7684}" presName="sibTrans" presStyleLbl="sibTrans2D1" presStyleIdx="0" presStyleCnt="0"/>
      <dgm:spPr/>
    </dgm:pt>
    <dgm:pt modelId="{8AE8A5B7-56A4-4431-A635-53DD5362FA3B}" type="pres">
      <dgm:prSet presAssocID="{F3C5D03D-2ACA-4C6B-AAF8-16D901543911}" presName="compNode" presStyleCnt="0"/>
      <dgm:spPr/>
    </dgm:pt>
    <dgm:pt modelId="{4BB4DDE7-3EE1-4589-8AFD-4260F27B1133}" type="pres">
      <dgm:prSet presAssocID="{F3C5D03D-2ACA-4C6B-AAF8-16D901543911}" presName="bkgdShape" presStyleLbl="node1" presStyleIdx="1" presStyleCnt="4" custLinFactNeighborX="-4905" custLinFactNeighborY="-527"/>
      <dgm:spPr/>
      <dgm:t>
        <a:bodyPr/>
        <a:lstStyle/>
        <a:p>
          <a:endParaRPr lang="ru-RU"/>
        </a:p>
      </dgm:t>
    </dgm:pt>
    <dgm:pt modelId="{94261A65-5051-4F79-9D54-0E64CDA8FA5F}" type="pres">
      <dgm:prSet presAssocID="{F3C5D03D-2ACA-4C6B-AAF8-16D90154391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6D1C2-DE78-4719-BDAA-81C17CB8C432}" type="pres">
      <dgm:prSet presAssocID="{F3C5D03D-2ACA-4C6B-AAF8-16D901543911}" presName="invisiNode" presStyleLbl="node1" presStyleIdx="1" presStyleCnt="4"/>
      <dgm:spPr/>
    </dgm:pt>
    <dgm:pt modelId="{4D55A570-1D4B-4C58-B11C-94EEDF519A4A}" type="pres">
      <dgm:prSet presAssocID="{F3C5D03D-2ACA-4C6B-AAF8-16D901543911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BC256E2-FA33-41C0-82E2-E997E31F0193}" type="pres">
      <dgm:prSet presAssocID="{C8335CC6-5E12-41E7-A1E9-3530DC31D9F2}" presName="sibTrans" presStyleLbl="sibTrans2D1" presStyleIdx="0" presStyleCnt="0"/>
      <dgm:spPr/>
    </dgm:pt>
    <dgm:pt modelId="{1F95E2E6-091B-44F3-8E40-F91BEF8E0895}" type="pres">
      <dgm:prSet presAssocID="{648475E0-3BF3-4D1D-A74D-1AFCDF7CF27C}" presName="compNode" presStyleCnt="0"/>
      <dgm:spPr/>
    </dgm:pt>
    <dgm:pt modelId="{F7F5CC63-EBCF-44BB-BE95-63F68F507DF6}" type="pres">
      <dgm:prSet presAssocID="{648475E0-3BF3-4D1D-A74D-1AFCDF7CF27C}" presName="bkgdShape" presStyleLbl="node1" presStyleIdx="2" presStyleCnt="4" custLinFactNeighborX="-4459" custLinFactNeighborY="172"/>
      <dgm:spPr/>
      <dgm:t>
        <a:bodyPr/>
        <a:lstStyle/>
        <a:p>
          <a:endParaRPr lang="ru-RU"/>
        </a:p>
      </dgm:t>
    </dgm:pt>
    <dgm:pt modelId="{37DA052D-EC3D-431A-803B-52C954E1CA35}" type="pres">
      <dgm:prSet presAssocID="{648475E0-3BF3-4D1D-A74D-1AFCDF7CF27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046AE-AA57-4803-A53E-292BFF67AF19}" type="pres">
      <dgm:prSet presAssocID="{648475E0-3BF3-4D1D-A74D-1AFCDF7CF27C}" presName="invisiNode" presStyleLbl="node1" presStyleIdx="2" presStyleCnt="4"/>
      <dgm:spPr/>
    </dgm:pt>
    <dgm:pt modelId="{9EFD0EBB-2279-4565-A404-E5F533B5AE5C}" type="pres">
      <dgm:prSet presAssocID="{648475E0-3BF3-4D1D-A74D-1AFCDF7CF27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462D320-A863-446B-BBB8-5428402E1AAC}" type="pres">
      <dgm:prSet presAssocID="{A51CA065-2C19-4576-944A-62F15940B10C}" presName="sibTrans" presStyleLbl="sibTrans2D1" presStyleIdx="0" presStyleCnt="0"/>
      <dgm:spPr/>
    </dgm:pt>
    <dgm:pt modelId="{0886B842-6E63-4AA5-A6A4-E06B3F615F99}" type="pres">
      <dgm:prSet presAssocID="{EB2D1A16-F7C2-4149-8303-F6885034CB38}" presName="compNode" presStyleCnt="0"/>
      <dgm:spPr/>
    </dgm:pt>
    <dgm:pt modelId="{E49B5FB0-7CAA-454B-9DBA-AEEA03D4B598}" type="pres">
      <dgm:prSet presAssocID="{EB2D1A16-F7C2-4149-8303-F6885034CB38}" presName="bkgdShape" presStyleLbl="node1" presStyleIdx="3" presStyleCnt="4" custLinFactNeighborX="-2877"/>
      <dgm:spPr/>
      <dgm:t>
        <a:bodyPr/>
        <a:lstStyle/>
        <a:p>
          <a:endParaRPr lang="ru-RU"/>
        </a:p>
      </dgm:t>
    </dgm:pt>
    <dgm:pt modelId="{1B47C403-D3D2-4456-B910-8D5433F9E79C}" type="pres">
      <dgm:prSet presAssocID="{EB2D1A16-F7C2-4149-8303-F6885034CB3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DC36D-D06E-41C8-8565-FDD38F1CB9B2}" type="pres">
      <dgm:prSet presAssocID="{EB2D1A16-F7C2-4149-8303-F6885034CB38}" presName="invisiNode" presStyleLbl="node1" presStyleIdx="3" presStyleCnt="4"/>
      <dgm:spPr/>
    </dgm:pt>
    <dgm:pt modelId="{AA93C410-226E-4FC5-B15E-1D0EDF55DBFD}" type="pres">
      <dgm:prSet presAssocID="{EB2D1A16-F7C2-4149-8303-F6885034CB38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BF0283D-299A-47CB-9447-D9DF3C5D6041}" srcId="{86A1C3D7-9548-4C8F-A060-1A3C2A32E7EC}" destId="{F3C5D03D-2ACA-4C6B-AAF8-16D901543911}" srcOrd="1" destOrd="0" parTransId="{4815879D-3ADB-4C73-A4E6-A5518969F73E}" sibTransId="{C8335CC6-5E12-41E7-A1E9-3530DC31D9F2}"/>
    <dgm:cxn modelId="{D3E09B1E-AB50-4941-9FAB-B6E465970345}" srcId="{86A1C3D7-9548-4C8F-A060-1A3C2A32E7EC}" destId="{4A346A76-4237-431E-89F3-5BE6BE4E925B}" srcOrd="0" destOrd="0" parTransId="{69E08749-BD77-4196-AE18-677D115EA548}" sibTransId="{9448B9F2-01EE-412A-BE04-4A57EBAA7684}"/>
    <dgm:cxn modelId="{492857AE-D0E1-4038-85A7-1E070F49979C}" type="presOf" srcId="{EB2D1A16-F7C2-4149-8303-F6885034CB38}" destId="{E49B5FB0-7CAA-454B-9DBA-AEEA03D4B598}" srcOrd="0" destOrd="0" presId="urn:microsoft.com/office/officeart/2005/8/layout/hList7"/>
    <dgm:cxn modelId="{DD1973BC-B0EF-4294-8EFA-4DFF1BD4507A}" type="presOf" srcId="{4A346A76-4237-431E-89F3-5BE6BE4E925B}" destId="{F25C27C1-4C52-4A77-A653-3952F290971C}" srcOrd="1" destOrd="0" presId="urn:microsoft.com/office/officeart/2005/8/layout/hList7"/>
    <dgm:cxn modelId="{E61490FF-86A6-4DCB-9079-F19E12E8692D}" type="presOf" srcId="{EB2D1A16-F7C2-4149-8303-F6885034CB38}" destId="{1B47C403-D3D2-4456-B910-8D5433F9E79C}" srcOrd="1" destOrd="0" presId="urn:microsoft.com/office/officeart/2005/8/layout/hList7"/>
    <dgm:cxn modelId="{3BDBB63F-C055-43D4-BA8A-CFE0B44D4AE1}" type="presOf" srcId="{9448B9F2-01EE-412A-BE04-4A57EBAA7684}" destId="{307C9DF4-1ED9-4DB0-A3AF-773FBDD2F24F}" srcOrd="0" destOrd="0" presId="urn:microsoft.com/office/officeart/2005/8/layout/hList7"/>
    <dgm:cxn modelId="{4525E238-0B9C-4F3D-AB11-F0F8135AB037}" type="presOf" srcId="{A51CA065-2C19-4576-944A-62F15940B10C}" destId="{0462D320-A863-446B-BBB8-5428402E1AAC}" srcOrd="0" destOrd="0" presId="urn:microsoft.com/office/officeart/2005/8/layout/hList7"/>
    <dgm:cxn modelId="{D1CAFF68-710E-48DE-8058-9F34461F5FFB}" type="presOf" srcId="{F3C5D03D-2ACA-4C6B-AAF8-16D901543911}" destId="{94261A65-5051-4F79-9D54-0E64CDA8FA5F}" srcOrd="1" destOrd="0" presId="urn:microsoft.com/office/officeart/2005/8/layout/hList7"/>
    <dgm:cxn modelId="{31A86852-CF44-49B2-985C-15648967FE0E}" type="presOf" srcId="{4A346A76-4237-431E-89F3-5BE6BE4E925B}" destId="{98677757-4A06-4ED6-8C9A-A4215F068585}" srcOrd="0" destOrd="0" presId="urn:microsoft.com/office/officeart/2005/8/layout/hList7"/>
    <dgm:cxn modelId="{3DBE3727-2D38-45AD-84E6-2C7B04573AE9}" type="presOf" srcId="{86A1C3D7-9548-4C8F-A060-1A3C2A32E7EC}" destId="{8B73108F-6913-4272-8EEA-1A22B3927469}" srcOrd="0" destOrd="0" presId="urn:microsoft.com/office/officeart/2005/8/layout/hList7"/>
    <dgm:cxn modelId="{30F7ED1C-B3BE-41C1-ACD3-E724890F0BCD}" type="presOf" srcId="{C8335CC6-5E12-41E7-A1E9-3530DC31D9F2}" destId="{DBC256E2-FA33-41C0-82E2-E997E31F0193}" srcOrd="0" destOrd="0" presId="urn:microsoft.com/office/officeart/2005/8/layout/hList7"/>
    <dgm:cxn modelId="{7E7942D7-7F1A-401A-82C0-CA029F390A32}" srcId="{86A1C3D7-9548-4C8F-A060-1A3C2A32E7EC}" destId="{648475E0-3BF3-4D1D-A74D-1AFCDF7CF27C}" srcOrd="2" destOrd="0" parTransId="{82A702DC-F375-428F-8C15-EE446D9A3CF7}" sibTransId="{A51CA065-2C19-4576-944A-62F15940B10C}"/>
    <dgm:cxn modelId="{B8F4EBBB-2114-4399-AA08-5FFFF82B017E}" type="presOf" srcId="{648475E0-3BF3-4D1D-A74D-1AFCDF7CF27C}" destId="{37DA052D-EC3D-431A-803B-52C954E1CA35}" srcOrd="1" destOrd="0" presId="urn:microsoft.com/office/officeart/2005/8/layout/hList7"/>
    <dgm:cxn modelId="{6E292461-4B55-495D-BE35-1F8F8EEC3E92}" type="presOf" srcId="{648475E0-3BF3-4D1D-A74D-1AFCDF7CF27C}" destId="{F7F5CC63-EBCF-44BB-BE95-63F68F507DF6}" srcOrd="0" destOrd="0" presId="urn:microsoft.com/office/officeart/2005/8/layout/hList7"/>
    <dgm:cxn modelId="{1077A037-4417-4676-A63E-361522ACD6F8}" srcId="{86A1C3D7-9548-4C8F-A060-1A3C2A32E7EC}" destId="{EB2D1A16-F7C2-4149-8303-F6885034CB38}" srcOrd="3" destOrd="0" parTransId="{E14619FC-1C6E-4DFF-9EA2-7830823A5A4D}" sibTransId="{51DF18A9-AEED-4377-87B3-F8D60AA72343}"/>
    <dgm:cxn modelId="{CE46F78D-EDAC-409A-80F4-F9069208D8F7}" type="presOf" srcId="{F3C5D03D-2ACA-4C6B-AAF8-16D901543911}" destId="{4BB4DDE7-3EE1-4589-8AFD-4260F27B1133}" srcOrd="0" destOrd="0" presId="urn:microsoft.com/office/officeart/2005/8/layout/hList7"/>
    <dgm:cxn modelId="{E15D1684-9554-4DAC-B1BF-59B1F01A2F0F}" type="presParOf" srcId="{8B73108F-6913-4272-8EEA-1A22B3927469}" destId="{2DEB350A-41AC-4DC1-9457-9DD2A40A33A2}" srcOrd="0" destOrd="0" presId="urn:microsoft.com/office/officeart/2005/8/layout/hList7"/>
    <dgm:cxn modelId="{19C76E53-7269-4EFC-8199-DFE9B49375CA}" type="presParOf" srcId="{8B73108F-6913-4272-8EEA-1A22B3927469}" destId="{8577E9FB-06A1-475A-B308-EB44E7D7B803}" srcOrd="1" destOrd="0" presId="urn:microsoft.com/office/officeart/2005/8/layout/hList7"/>
    <dgm:cxn modelId="{E6C31A1E-1347-480F-ADE4-FB65BF11E78B}" type="presParOf" srcId="{8577E9FB-06A1-475A-B308-EB44E7D7B803}" destId="{03E2A3C0-556D-4E80-B6F9-D783B58F67F6}" srcOrd="0" destOrd="0" presId="urn:microsoft.com/office/officeart/2005/8/layout/hList7"/>
    <dgm:cxn modelId="{5F9AFD5F-5A60-49CD-BF11-90B28F1784EC}" type="presParOf" srcId="{03E2A3C0-556D-4E80-B6F9-D783B58F67F6}" destId="{98677757-4A06-4ED6-8C9A-A4215F068585}" srcOrd="0" destOrd="0" presId="urn:microsoft.com/office/officeart/2005/8/layout/hList7"/>
    <dgm:cxn modelId="{68422A76-60B6-4E2B-AC3A-0608B68548E8}" type="presParOf" srcId="{03E2A3C0-556D-4E80-B6F9-D783B58F67F6}" destId="{F25C27C1-4C52-4A77-A653-3952F290971C}" srcOrd="1" destOrd="0" presId="urn:microsoft.com/office/officeart/2005/8/layout/hList7"/>
    <dgm:cxn modelId="{CCB6F415-3B5A-4FBE-A7F9-74D888EB4051}" type="presParOf" srcId="{03E2A3C0-556D-4E80-B6F9-D783B58F67F6}" destId="{0994FEFD-533F-4BB0-AAE9-CA65FC6527C6}" srcOrd="2" destOrd="0" presId="urn:microsoft.com/office/officeart/2005/8/layout/hList7"/>
    <dgm:cxn modelId="{C9B2155E-51EC-4437-BD89-FE7840F4EFA5}" type="presParOf" srcId="{03E2A3C0-556D-4E80-B6F9-D783B58F67F6}" destId="{D7CB95C7-F44B-406D-97F8-8BC945E6BD2B}" srcOrd="3" destOrd="0" presId="urn:microsoft.com/office/officeart/2005/8/layout/hList7"/>
    <dgm:cxn modelId="{A439FA1E-9B22-4FE6-A2DC-59B14F0ADDA5}" type="presParOf" srcId="{8577E9FB-06A1-475A-B308-EB44E7D7B803}" destId="{307C9DF4-1ED9-4DB0-A3AF-773FBDD2F24F}" srcOrd="1" destOrd="0" presId="urn:microsoft.com/office/officeart/2005/8/layout/hList7"/>
    <dgm:cxn modelId="{8D4B15C3-2C37-4888-A5B7-E521C81D4B9A}" type="presParOf" srcId="{8577E9FB-06A1-475A-B308-EB44E7D7B803}" destId="{8AE8A5B7-56A4-4431-A635-53DD5362FA3B}" srcOrd="2" destOrd="0" presId="urn:microsoft.com/office/officeart/2005/8/layout/hList7"/>
    <dgm:cxn modelId="{48410030-4E28-44D3-8C6C-1C03703D5B2D}" type="presParOf" srcId="{8AE8A5B7-56A4-4431-A635-53DD5362FA3B}" destId="{4BB4DDE7-3EE1-4589-8AFD-4260F27B1133}" srcOrd="0" destOrd="0" presId="urn:microsoft.com/office/officeart/2005/8/layout/hList7"/>
    <dgm:cxn modelId="{C1A0F699-7633-4F63-A1E8-F1648A6628CA}" type="presParOf" srcId="{8AE8A5B7-56A4-4431-A635-53DD5362FA3B}" destId="{94261A65-5051-4F79-9D54-0E64CDA8FA5F}" srcOrd="1" destOrd="0" presId="urn:microsoft.com/office/officeart/2005/8/layout/hList7"/>
    <dgm:cxn modelId="{00D9FDA4-4BF8-40B3-859D-BD633099CB1D}" type="presParOf" srcId="{8AE8A5B7-56A4-4431-A635-53DD5362FA3B}" destId="{D9D6D1C2-DE78-4719-BDAA-81C17CB8C432}" srcOrd="2" destOrd="0" presId="urn:microsoft.com/office/officeart/2005/8/layout/hList7"/>
    <dgm:cxn modelId="{3FDE2974-BC45-4E7B-9A56-90E01155D15B}" type="presParOf" srcId="{8AE8A5B7-56A4-4431-A635-53DD5362FA3B}" destId="{4D55A570-1D4B-4C58-B11C-94EEDF519A4A}" srcOrd="3" destOrd="0" presId="urn:microsoft.com/office/officeart/2005/8/layout/hList7"/>
    <dgm:cxn modelId="{E3DDC4DD-320C-4983-8F7C-2A88D7887638}" type="presParOf" srcId="{8577E9FB-06A1-475A-B308-EB44E7D7B803}" destId="{DBC256E2-FA33-41C0-82E2-E997E31F0193}" srcOrd="3" destOrd="0" presId="urn:microsoft.com/office/officeart/2005/8/layout/hList7"/>
    <dgm:cxn modelId="{C4EBF696-3637-4FA3-896D-18CC75EE9936}" type="presParOf" srcId="{8577E9FB-06A1-475A-B308-EB44E7D7B803}" destId="{1F95E2E6-091B-44F3-8E40-F91BEF8E0895}" srcOrd="4" destOrd="0" presId="urn:microsoft.com/office/officeart/2005/8/layout/hList7"/>
    <dgm:cxn modelId="{CEFB115B-F72C-471E-99F2-BCA691B7BEA5}" type="presParOf" srcId="{1F95E2E6-091B-44F3-8E40-F91BEF8E0895}" destId="{F7F5CC63-EBCF-44BB-BE95-63F68F507DF6}" srcOrd="0" destOrd="0" presId="urn:microsoft.com/office/officeart/2005/8/layout/hList7"/>
    <dgm:cxn modelId="{B5551A31-9A22-4B63-ADA1-4361F6CB0BF7}" type="presParOf" srcId="{1F95E2E6-091B-44F3-8E40-F91BEF8E0895}" destId="{37DA052D-EC3D-431A-803B-52C954E1CA35}" srcOrd="1" destOrd="0" presId="urn:microsoft.com/office/officeart/2005/8/layout/hList7"/>
    <dgm:cxn modelId="{6E84B9A5-E616-4988-BAC0-1EF73E2E9954}" type="presParOf" srcId="{1F95E2E6-091B-44F3-8E40-F91BEF8E0895}" destId="{B31046AE-AA57-4803-A53E-292BFF67AF19}" srcOrd="2" destOrd="0" presId="urn:microsoft.com/office/officeart/2005/8/layout/hList7"/>
    <dgm:cxn modelId="{832BD6A2-E39D-4B55-ABBA-AA078F6B49EF}" type="presParOf" srcId="{1F95E2E6-091B-44F3-8E40-F91BEF8E0895}" destId="{9EFD0EBB-2279-4565-A404-E5F533B5AE5C}" srcOrd="3" destOrd="0" presId="urn:microsoft.com/office/officeart/2005/8/layout/hList7"/>
    <dgm:cxn modelId="{F3BB615B-D81E-4E82-BF3E-CC4A63BE2B39}" type="presParOf" srcId="{8577E9FB-06A1-475A-B308-EB44E7D7B803}" destId="{0462D320-A863-446B-BBB8-5428402E1AAC}" srcOrd="5" destOrd="0" presId="urn:microsoft.com/office/officeart/2005/8/layout/hList7"/>
    <dgm:cxn modelId="{C8C1F355-A046-4EB9-AC47-C3D4FA118839}" type="presParOf" srcId="{8577E9FB-06A1-475A-B308-EB44E7D7B803}" destId="{0886B842-6E63-4AA5-A6A4-E06B3F615F99}" srcOrd="6" destOrd="0" presId="urn:microsoft.com/office/officeart/2005/8/layout/hList7"/>
    <dgm:cxn modelId="{687FC0AE-A498-4958-A3BE-A25914D039D8}" type="presParOf" srcId="{0886B842-6E63-4AA5-A6A4-E06B3F615F99}" destId="{E49B5FB0-7CAA-454B-9DBA-AEEA03D4B598}" srcOrd="0" destOrd="0" presId="urn:microsoft.com/office/officeart/2005/8/layout/hList7"/>
    <dgm:cxn modelId="{72866223-1837-4E53-B215-0026637DBAA4}" type="presParOf" srcId="{0886B842-6E63-4AA5-A6A4-E06B3F615F99}" destId="{1B47C403-D3D2-4456-B910-8D5433F9E79C}" srcOrd="1" destOrd="0" presId="urn:microsoft.com/office/officeart/2005/8/layout/hList7"/>
    <dgm:cxn modelId="{59FB3355-E04A-4D24-9D47-8953F269A3CD}" type="presParOf" srcId="{0886B842-6E63-4AA5-A6A4-E06B3F615F99}" destId="{B6DDC36D-D06E-41C8-8565-FDD38F1CB9B2}" srcOrd="2" destOrd="0" presId="urn:microsoft.com/office/officeart/2005/8/layout/hList7"/>
    <dgm:cxn modelId="{34FF1D1A-893D-42D1-AA25-871C5E1EB26C}" type="presParOf" srcId="{0886B842-6E63-4AA5-A6A4-E06B3F615F99}" destId="{AA93C410-226E-4FC5-B15E-1D0EDF55DB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77757-4A06-4ED6-8C9A-A4215F068585}">
      <dsp:nvSpPr>
        <dsp:cNvPr id="0" name=""/>
        <dsp:cNvSpPr/>
      </dsp:nvSpPr>
      <dsp:spPr>
        <a:xfrm>
          <a:off x="0" y="0"/>
          <a:ext cx="2327764" cy="5538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Принцип  дифференциации  воспитания</a:t>
          </a: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215303"/>
        <a:ext cx="2327764" cy="2215303"/>
      </dsp:txXfrm>
    </dsp:sp>
    <dsp:sp modelId="{D7CB95C7-F44B-406D-97F8-8BC945E6BD2B}">
      <dsp:nvSpPr>
        <dsp:cNvPr id="0" name=""/>
        <dsp:cNvSpPr/>
      </dsp:nvSpPr>
      <dsp:spPr>
        <a:xfrm>
          <a:off x="243982" y="332295"/>
          <a:ext cx="1844240" cy="18442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DDE7-3EE1-4589-8AFD-4260F27B1133}">
      <dsp:nvSpPr>
        <dsp:cNvPr id="0" name=""/>
        <dsp:cNvSpPr/>
      </dsp:nvSpPr>
      <dsp:spPr>
        <a:xfrm>
          <a:off x="2285641" y="0"/>
          <a:ext cx="2327764" cy="55382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Принцип уважения и доверия</a:t>
          </a: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5641" y="2215303"/>
        <a:ext cx="2327764" cy="2215303"/>
      </dsp:txXfrm>
    </dsp:sp>
    <dsp:sp modelId="{4D55A570-1D4B-4C58-B11C-94EEDF519A4A}">
      <dsp:nvSpPr>
        <dsp:cNvPr id="0" name=""/>
        <dsp:cNvSpPr/>
      </dsp:nvSpPr>
      <dsp:spPr>
        <a:xfrm>
          <a:off x="2641580" y="332295"/>
          <a:ext cx="1844240" cy="18442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5CC63-EBCF-44BB-BE95-63F68F507DF6}">
      <dsp:nvSpPr>
        <dsp:cNvPr id="0" name=""/>
        <dsp:cNvSpPr/>
      </dsp:nvSpPr>
      <dsp:spPr>
        <a:xfrm>
          <a:off x="4693620" y="0"/>
          <a:ext cx="2327764" cy="5538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Принцип гуманного отношения</a:t>
          </a:r>
          <a:endParaRPr lang="ru-RU" sz="2100" kern="1200" dirty="0"/>
        </a:p>
      </dsp:txBody>
      <dsp:txXfrm>
        <a:off x="4693620" y="2215303"/>
        <a:ext cx="2327764" cy="2215303"/>
      </dsp:txXfrm>
    </dsp:sp>
    <dsp:sp modelId="{9EFD0EBB-2279-4565-A404-E5F533B5AE5C}">
      <dsp:nvSpPr>
        <dsp:cNvPr id="0" name=""/>
        <dsp:cNvSpPr/>
      </dsp:nvSpPr>
      <dsp:spPr>
        <a:xfrm>
          <a:off x="5039178" y="332295"/>
          <a:ext cx="1844240" cy="18442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B5FB0-7CAA-454B-9DBA-AEEA03D4B598}">
      <dsp:nvSpPr>
        <dsp:cNvPr id="0" name=""/>
        <dsp:cNvSpPr/>
      </dsp:nvSpPr>
      <dsp:spPr>
        <a:xfrm>
          <a:off x="7128043" y="0"/>
          <a:ext cx="2327764" cy="55382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Принцип комплексности оздоровления и воспитания ребёнка</a:t>
          </a:r>
          <a:endParaRPr lang="ru-RU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28043" y="2215303"/>
        <a:ext cx="2327764" cy="2215303"/>
      </dsp:txXfrm>
    </dsp:sp>
    <dsp:sp modelId="{AA93C410-226E-4FC5-B15E-1D0EDF55DBFD}">
      <dsp:nvSpPr>
        <dsp:cNvPr id="0" name=""/>
        <dsp:cNvSpPr/>
      </dsp:nvSpPr>
      <dsp:spPr>
        <a:xfrm>
          <a:off x="7436775" y="332295"/>
          <a:ext cx="1844240" cy="184424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B350A-41AC-4DC1-9457-9DD2A40A33A2}">
      <dsp:nvSpPr>
        <dsp:cNvPr id="0" name=""/>
        <dsp:cNvSpPr/>
      </dsp:nvSpPr>
      <dsp:spPr>
        <a:xfrm>
          <a:off x="380999" y="4430607"/>
          <a:ext cx="8762999" cy="83073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2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4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0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7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2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0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1AF2-053B-4AFE-9ED1-1BBD2BC1F60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7D3E-004B-4C1F-B647-40D2E6308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325" y="590550"/>
            <a:ext cx="83038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spc="600" dirty="0">
                <a:solidFill>
                  <a:srgbClr val="839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Летний лагерь</a:t>
            </a:r>
          </a:p>
          <a:p>
            <a:r>
              <a:rPr lang="ru-RU" sz="6600" spc="600" dirty="0">
                <a:solidFill>
                  <a:srgbClr val="839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 «Маячок»</a:t>
            </a:r>
          </a:p>
        </p:txBody>
      </p:sp>
      <p:pic>
        <p:nvPicPr>
          <p:cNvPr id="2050" name="Picture 2" descr="https://sun9-15.userapi.com/impf/c831208/v831208300/18f7ee/W5OWgl-U0a4.jpg?size=688x960&amp;quality=96&amp;sign=a7f2ac1cdf4e5dee853c5e45c74d12f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3" b="26476"/>
          <a:stretch/>
        </p:blipFill>
        <p:spPr bwMode="auto">
          <a:xfrm>
            <a:off x="2219325" y="3087260"/>
            <a:ext cx="5543654" cy="2981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6.userapi.com/impg/OqQS_gRswHIpEcoiipQx6uu7X8PWw8YoY1KYYw/OQ9Pe4eE-uc.jpg?size=1440x1920&amp;quality=95&amp;sign=42505836bf579b18aca84ce89ae600f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6" t="20449" r="25986" b="26184"/>
          <a:stretch/>
        </p:blipFill>
        <p:spPr bwMode="auto">
          <a:xfrm>
            <a:off x="7922876" y="2714208"/>
            <a:ext cx="2600325" cy="3727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474" y="281440"/>
            <a:ext cx="58593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Летнее время – пора отдыха, каникул и прекрасного времяпрепровождения.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2259" y="4454898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С 1 июня 2021 года </a:t>
            </a: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в ГБУ РО «Центр социальной реабилитации инвалидов» стартовала новая форма работы –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летний мини-лагерь «Маячок».</a:t>
            </a: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1026" name="Picture 2" descr="https://sun9-84.userapi.com/impg/Cp3HOmrSS4S9qr-xXGpw_07GROGeFO7RB5-fZg/xbxJp8UhTXw.jpg?size=957x1280&amp;quality=96&amp;sign=0800c7c72a4e2f9548ce70e5c7c83b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7" y="1631612"/>
            <a:ext cx="3550628" cy="4749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.userapi.com/impg/L7gXyF9ONQuzsqHAFKMc_4PxIW2pgSGfv-79GA/EEKZKNYcgNA.jpg?size=1600x1200&amp;quality=96&amp;sign=6417b830f19426453d4a34950801741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3" y="600760"/>
            <a:ext cx="4636891" cy="3477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7303" y="3479876"/>
            <a:ext cx="9829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Данный проект объединяет коррекционный процесс с организацией досуга для ребят, чтобы они смогли и отдохнуть, и провести время с пользой. А также данный формат работы предоставляет родителям уникальную возможность взять передышку, и сделать все запланированные дела, ведь нам всем известно, что у родителей рябят с инвалидностью не всегда есть время и возможность сходить в поликлинику, магазин или пенсионный фонд (и </a:t>
            </a:r>
            <a:r>
              <a:rPr lang="ru-RU" sz="22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т.д.).</a:t>
            </a: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</a:b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https://sun9-72.userapi.com/impg/Z6K88rz6548m3e9AYnbvUnjrWOJFntNH_bWYUA/NOZbte7JTG8.jpg?size=1600x1200&amp;quality=96&amp;sign=26094a3a55b03c57baf26727eae5f82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634">
            <a:off x="36115" y="186944"/>
            <a:ext cx="3014891" cy="2261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5.userapi.com/impg/p9VvpX1wlxr_ZkN_nNnOt0C5YuyP-gNkRP_Bag/OL7ygwK0V-s.jpg?size=1600x1200&amp;quality=96&amp;sign=bf84792b45a791ce4d5be53b175ed9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43" y="1589479"/>
            <a:ext cx="2350913" cy="1763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0.userapi.com/impg/Lc8OzSCrlWavNsgEQAdDmvXUwGdqFrdyLT2flQ/jahIPgyUavo.jpg?size=1920x1440&amp;quality=96&amp;sign=13b15a273f00e197b40a15308cfcc4a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844">
            <a:off x="8930688" y="142709"/>
            <a:ext cx="3132849" cy="2349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.userapi.com/impg/DkhAoMt04m2yqdlOZHTDyj0Eq_KDLYbFgbTBsA/lPf4kAfJLDc.jpg?size=1280x960&amp;quality=96&amp;sign=b25202e8bbd93e2b214cb6b15989787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9" y="60013"/>
            <a:ext cx="2365374" cy="1774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19.userapi.com/impg/nHE6JEwhtlPtzgq0BvJ5DFzO2R0n4DIUZ5ytAw/l3Sb6VAkmbM.jpg?size=1333x1000&amp;quality=96&amp;sign=08f3f53196c76e8cff0033834173cd3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60" y="1577233"/>
            <a:ext cx="2285286" cy="1714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76.userapi.com/impg/POaea6Kr4wMI4QfyQ0iqX5RAviGArAmOfD6JnQ/rvMgQ2qccqg.jpg?size=1280x960&amp;quality=96&amp;sign=39f5352f0556a01602510b5bc27946f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0" y="80932"/>
            <a:ext cx="2309590" cy="1732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28.userapi.com/impg/3BfloNKTOkPnmdd9m8ncqyI_XQJE-oQtOEc25g/2nszg4d9e0k.jpg?size=1280x960&amp;quality=96&amp;sign=f5bbec051517329c32bffcc02dba3be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9726" y="1635611"/>
            <a:ext cx="2191691" cy="1643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75" y="540607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</a:t>
            </a:r>
            <a:r>
              <a:rPr lang="ru-RU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групповая.</a:t>
            </a:r>
            <a:endParaRPr lang="ru-RU" sz="1600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воспитанников: </a:t>
            </a:r>
            <a:r>
              <a:rPr lang="ru-RU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 – 45 лет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75" y="310198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создание терапевтического пространства на летний период для всестороннего развития личности ребенка-инвалида.</a:t>
            </a:r>
            <a:endParaRPr lang="ru-RU" sz="1600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8350" y="310198"/>
            <a:ext cx="6096000" cy="64561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досуга детей-инвалидов в летнее время.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коммуникативных качеств получателей социальных услуг.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ребенку комплексной помощи в саморазвитии и самореализации в процессе восприятия мира и адаптации в нем.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для развития.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функций.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кругозора.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оздоровительных мероприятий.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навигации в городе.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725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1E1E1E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творческий потенциал детей.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Обучить </a:t>
            </a:r>
            <a:r>
              <a:rPr lang="ru-RU" sz="2000" dirty="0" smtClean="0">
                <a:solidFill>
                  <a:srgbClr val="1E1E1E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общению с природой.</a:t>
            </a:r>
            <a:endParaRPr lang="ru-RU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5.userapi.com/impg/x9_DA_COazztxoV8O2BndED02b2JGpNHRN4iZA/u0NkqUN44qY.jpg?size=1600x1200&amp;quality=96&amp;sign=9a761a2af2a37605abc8f2da0eae9f5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1851351"/>
            <a:ext cx="4529978" cy="339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" y="260105"/>
            <a:ext cx="6353175" cy="650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организации различных мероприятий для детей разных возрастов:</a:t>
            </a:r>
            <a:endParaRPr lang="ru-RU" sz="1600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Метод иллюстраций (показ детям иллюстрированных пособий: плакатов, картин, зарисовок на доске).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Метод демонстраций (показ мультфильмов, слайдов и т.д.).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Информационно – рецептивный (воспитатель дает детям готовую информацию, а они ее воспринимают, осознают, фиксируют).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Репродуктивный (многократное повторение способа деятельности).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Проблемное изложение (ставится проблема и показывается путь ее решения).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Частично – поисковый (проблема делится на </a:t>
            </a:r>
            <a:r>
              <a:rPr lang="ru-RU" dirty="0" err="1" smtClean="0">
                <a:latin typeface="Segoe Print" panose="02000600000000000000" pitchFamily="2" charset="0"/>
                <a:ea typeface="Times New Roman" panose="02020603050405020304" pitchFamily="18" charset="0"/>
              </a:rPr>
              <a:t>подпроблемы</a:t>
            </a: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 и дети ищут путь решения).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Исследовательский (творческое применение знаний).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Активные методы (организаторская деятельность).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Экскурсии с детьми.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 Коллективный просмотр.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sun9-33.userapi.com/impg/3AwACHyqMhiqsaCrmT1d_53dqVxvxkdItP_C0Q/llFZHiLGCIo.jpg?size=1600x1200&amp;quality=96&amp;sign=24d81413936e1cb284a5935dd7e98c4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0105"/>
            <a:ext cx="3965574" cy="297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1.userapi.com/impg/5diDaAkctj3RplbVBxLwmU3RgzRL1YrJd2embg/J_huzPpl9vU.jpg?size=1600x1200&amp;quality=96&amp;sign=179146079c01847664f9d1f7818deed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00425"/>
            <a:ext cx="3965574" cy="297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0950" y="2765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9535">
              <a:spcAft>
                <a:spcPts val="0"/>
              </a:spcAft>
            </a:pPr>
            <a:r>
              <a:rPr lang="ru-RU" sz="3200" b="1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Принципы </a:t>
            </a:r>
            <a:r>
              <a:rPr lang="ru-RU" sz="3200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работы</a:t>
            </a:r>
            <a:r>
              <a:rPr lang="ru-RU" sz="3200" b="1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:</a:t>
            </a:r>
            <a:endParaRPr lang="ru-RU" sz="3200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0321438"/>
              </p:ext>
            </p:extLst>
          </p:nvPr>
        </p:nvGraphicFramePr>
        <p:xfrm>
          <a:off x="1428751" y="1005416"/>
          <a:ext cx="9524999" cy="553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8651" y="673340"/>
            <a:ext cx="67532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расписание включены занятия:</a:t>
            </a:r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</a:b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458" y="86524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Смена в нашем мини-лагере длится 10 рабочих дней. Занятия проходят в первую половину дня с 9-00 до 13-00 </a:t>
            </a: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595" y="6094399"/>
            <a:ext cx="11496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В план-сетке предусмотрен широкий перечень мероприятий, приуроченных к различным календарным дата, проводятся грандиозные открытия и закрытия смен.</a:t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9038" y="22624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Sakkal Majalla" panose="02000000000000000000" pitchFamily="2" charset="-78"/>
              </a:rPr>
              <a:t>-познание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Sakkal Majalla" panose="02000000000000000000" pitchFamily="2" charset="-78"/>
              </a:rPr>
              <a:t>окружающего мира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0" y="1387261"/>
            <a:ext cx="2172372" cy="1629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0104" y="3029696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зарадка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46" name="Picture 2" descr="https://sun9-4.userapi.com/impg/aGs0b90jehBPQ2C-pWCOYTE3cQpnoORu_SXXlg/is39uw1T-yU.jpg?size=1920x1440&amp;quality=96&amp;sign=2fe3bde381ff39c076ab4c3c08f9fb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39" y="1377277"/>
            <a:ext cx="2152800" cy="16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32654" y="2994585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-танцевальная студия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48" name="Picture 4" descr="https://sun9-16.userapi.com/impg/dmSaoYmA0KgA79VP71y0JrNTLHtgzeMuCc7ilg/EpoCSYCfej8.jpg?size=2560x1920&amp;quality=96&amp;sign=2ee6299a3dd9fe5264bf54c4b035212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8" y="3986560"/>
            <a:ext cx="2105861" cy="1579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56633" y="3611091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-изо-студия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50" name="Picture 6" descr="https://sun9-54.userapi.com/impg/sYovrt2Cp6nxcVNjFOhKHq4nJ0pgGt1Ajctlcg/g6sllH4rbVE.jpg?size=1280x960&amp;quality=96&amp;sign=f7a11cfd4e73cef7f016a46e77f5d9b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09" y="1890554"/>
            <a:ext cx="1993968" cy="1495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94820" y="1504078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-актерское мастерство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52" name="Picture 8" descr="https://sun9-14.userapi.com/impg/vKt1ygFDHHlpyKCeLONvEJgVqdar7N-2gjMgqQ/zvcMPeSdWmo.jpg?size=1600x1200&amp;quality=96&amp;sign=79da7396a89baa66ad645eeefb892d1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19" y="3404170"/>
            <a:ext cx="2172372" cy="1629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17056" y="49903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спортивное ориентирование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ориентирование в городе</a:t>
            </a:r>
            <a:b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</a:b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54" name="Picture 10" descr="https://sun9-62.userapi.com/impg/bYSJRFIMlsolI1qZOR4LU_NarEt7kSUaAhJQhw/10E38llxzuU.jpg?size=704x387&amp;quality=96&amp;sign=0199277746daefab5405ef417d5e54a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89" y="1873410"/>
            <a:ext cx="2425508" cy="1580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50725" y="1504078"/>
            <a:ext cx="32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-творческие мастерские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56" name="Picture 12" descr="https://sun9-49.userapi.com/impg/YHHvS9Zn2dnC1mPPMzVAILnhTNNSBuYoxGWNCg/s-6xfQFaoZA.jpg?size=1600x1200&amp;quality=96&amp;sign=4ef48cf0452bd5f84e0bc96fdcf5a5e4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09" y="3938055"/>
            <a:ext cx="2190899" cy="1643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3386" y="50867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-развитие бытовых</a:t>
            </a:r>
          </a:p>
          <a:p>
            <a:r>
              <a:rPr lang="ru-RU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навыков</a:t>
            </a:r>
          </a:p>
        </p:txBody>
      </p:sp>
      <p:pic>
        <p:nvPicPr>
          <p:cNvPr id="6158" name="Picture 14" descr="https://sun9-88.userapi.com/impg/_vovaEk9wqX0fr6GB1JB0fftUkidqmIlgTAheQ/DJXS7kyOnLY.jpg?size=1200x1600&amp;quality=96&amp;sign=e29dc8eefcc2e8dcb3c22c0998a776f5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9" b="20727"/>
          <a:stretch/>
        </p:blipFill>
        <p:spPr bwMode="auto">
          <a:xfrm>
            <a:off x="520933" y="3475289"/>
            <a:ext cx="2150072" cy="1601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" y="5318451"/>
            <a:ext cx="1156335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53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 о том, что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форма работы востребована</a:t>
            </a:r>
            <a:r>
              <a:rPr lang="ru-RU" sz="28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и число заинтересованных растет</a:t>
            </a:r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225" y="416925"/>
            <a:ext cx="554355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 2021 </a:t>
            </a:r>
            <a:r>
              <a:rPr lang="ru-RU" sz="24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год в этом проекте приняли участие более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70 детей</a:t>
            </a:r>
            <a:r>
              <a:rPr lang="ru-RU" sz="24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-инвалидов и инвалидов старше 18 лет. </a:t>
            </a:r>
            <a:endParaRPr lang="ru-RU" sz="2000" dirty="0" smtClean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7962" y="565106"/>
            <a:ext cx="553402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535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 2022 </a:t>
            </a:r>
            <a:r>
              <a:rPr lang="ru-RU" sz="24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год в лагере прияло участие около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 получателей услуг</a:t>
            </a:r>
            <a:r>
              <a:rPr lang="ru-RU" sz="2400" dirty="0" smtClean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19.userapi.com/impg/nHE6JEwhtlPtzgq0BvJ5DFzO2R0n4DIUZ5ytAw/l3Sb6VAkmbM.jpg?size=1333x1000&amp;quality=96&amp;sign=08f3f53196c76e8cff0033834173cd3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089946"/>
            <a:ext cx="4295773" cy="322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6.userapi.com/impg/POaea6Kr4wMI4QfyQ0iqX5RAviGArAmOfD6JnQ/rvMgQ2qccqg.jpg?size=1280x960&amp;quality=96&amp;sign=39f5352f0556a01602510b5bc27946f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54283"/>
            <a:ext cx="3325282" cy="249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75.userapi.com/impg/Uhew07fCkuUObnLou6acW2dRZDfc4BG02PuhHA/rxSrk-0kRYw.jpg?size=1920x1440&amp;quality=95&amp;sign=a46d7a9a4668833eb0daa35aa2c6df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18" y="2454282"/>
            <a:ext cx="3325282" cy="249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74" y="828911"/>
            <a:ext cx="8353425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этом социальном проекте необходимо:</a:t>
            </a: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Стать получателем услуг Центра. Для этого нужно предоставить в приемное отделение: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справку об инвалидности ребенка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свидетельство о рождении (если ребенок достиг 14 летнего возраста, то его паспорт)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паспорт одного из родителей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СНИЛС ребенка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 СНИЛС родителя</a:t>
            </a:r>
            <a:br>
              <a:rPr lang="ru-RU" sz="2400" dirty="0">
                <a:solidFill>
                  <a:srgbClr val="00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обращение: г. Рязань, ул. Грибоедова д.8А. Телефон приемного отделения (4912)27-44-46.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429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Кокарева</dc:creator>
  <cp:lastModifiedBy>Кокарева</cp:lastModifiedBy>
  <cp:revision>13</cp:revision>
  <dcterms:created xsi:type="dcterms:W3CDTF">2022-08-10T11:14:44Z</dcterms:created>
  <dcterms:modified xsi:type="dcterms:W3CDTF">2022-08-10T13:16:09Z</dcterms:modified>
</cp:coreProperties>
</file>