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8" r:id="rId3"/>
    <p:sldId id="260" r:id="rId4"/>
    <p:sldId id="261" r:id="rId5"/>
    <p:sldId id="264" r:id="rId6"/>
    <p:sldId id="263" r:id="rId7"/>
    <p:sldId id="271" r:id="rId8"/>
    <p:sldId id="272" r:id="rId9"/>
    <p:sldId id="275" r:id="rId10"/>
    <p:sldId id="266" r:id="rId11"/>
    <p:sldId id="265" r:id="rId12"/>
    <p:sldId id="274" r:id="rId13"/>
    <p:sldId id="269" r:id="rId14"/>
    <p:sldId id="276" r:id="rId15"/>
    <p:sldId id="268" r:id="rId16"/>
    <p:sldId id="277" r:id="rId17"/>
    <p:sldId id="270" r:id="rId18"/>
    <p:sldId id="267" r:id="rId19"/>
    <p:sldId id="278" r:id="rId20"/>
    <p:sldId id="280" r:id="rId21"/>
    <p:sldId id="279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B9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1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0AEF67-D2FD-4F5F-BAAC-05D88932B54D}" type="datetimeFigureOut">
              <a:rPr lang="ru-RU" smtClean="0"/>
              <a:pPr/>
              <a:t>19.08.2022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40DDF8-5984-45B5-A43F-1E70871E9A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7512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8638B-9796-4338-93BB-6F6967C37C1E}" type="datetimeFigureOut">
              <a:rPr lang="ru-RU" smtClean="0"/>
              <a:pPr/>
              <a:t>19.08.2022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7C449-F18C-47A1-8EC1-98DF114720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8638B-9796-4338-93BB-6F6967C37C1E}" type="datetimeFigureOut">
              <a:rPr lang="ru-RU" smtClean="0"/>
              <a:pPr/>
              <a:t>19.08.2022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7C449-F18C-47A1-8EC1-98DF114720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8638B-9796-4338-93BB-6F6967C37C1E}" type="datetimeFigureOut">
              <a:rPr lang="ru-RU" smtClean="0"/>
              <a:pPr/>
              <a:t>19.08.2022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7C449-F18C-47A1-8EC1-98DF114720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8638B-9796-4338-93BB-6F6967C37C1E}" type="datetimeFigureOut">
              <a:rPr lang="ru-RU" smtClean="0"/>
              <a:pPr/>
              <a:t>19.08.2022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7C449-F18C-47A1-8EC1-98DF114720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8638B-9796-4338-93BB-6F6967C37C1E}" type="datetimeFigureOut">
              <a:rPr lang="ru-RU" smtClean="0"/>
              <a:pPr/>
              <a:t>19.08.2022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7C449-F18C-47A1-8EC1-98DF114720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8638B-9796-4338-93BB-6F6967C37C1E}" type="datetimeFigureOut">
              <a:rPr lang="ru-RU" smtClean="0"/>
              <a:pPr/>
              <a:t>19.08.2022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7C449-F18C-47A1-8EC1-98DF114720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8638B-9796-4338-93BB-6F6967C37C1E}" type="datetimeFigureOut">
              <a:rPr lang="ru-RU" smtClean="0"/>
              <a:pPr/>
              <a:t>19.08.2022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7C449-F18C-47A1-8EC1-98DF114720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8638B-9796-4338-93BB-6F6967C37C1E}" type="datetimeFigureOut">
              <a:rPr lang="ru-RU" smtClean="0"/>
              <a:pPr/>
              <a:t>19.08.2022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7C449-F18C-47A1-8EC1-98DF114720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8638B-9796-4338-93BB-6F6967C37C1E}" type="datetimeFigureOut">
              <a:rPr lang="ru-RU" smtClean="0"/>
              <a:pPr/>
              <a:t>19.08.2022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7C449-F18C-47A1-8EC1-98DF114720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8638B-9796-4338-93BB-6F6967C37C1E}" type="datetimeFigureOut">
              <a:rPr lang="ru-RU" smtClean="0"/>
              <a:pPr/>
              <a:t>19.08.2022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7C449-F18C-47A1-8EC1-98DF114720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8638B-9796-4338-93BB-6F6967C37C1E}" type="datetimeFigureOut">
              <a:rPr lang="ru-RU" smtClean="0"/>
              <a:pPr/>
              <a:t>19.08.2022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7C449-F18C-47A1-8EC1-98DF114720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48638B-9796-4338-93BB-6F6967C37C1E}" type="datetimeFigureOut">
              <a:rPr lang="ru-RU" smtClean="0"/>
              <a:pPr/>
              <a:t>19.08.2022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7C449-F18C-47A1-8EC1-98DF1147200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Фон для презентации-01.jpg"/>
          <p:cNvPicPr>
            <a:picLocks noChangeAspect="1"/>
          </p:cNvPicPr>
          <p:nvPr/>
        </p:nvPicPr>
        <p:blipFill>
          <a:blip r:embed="rId2" cstate="print"/>
          <a:srcRect b="567"/>
          <a:stretch>
            <a:fillRect/>
          </a:stretch>
        </p:blipFill>
        <p:spPr>
          <a:xfrm>
            <a:off x="-517470" y="-11994"/>
            <a:ext cx="9661470" cy="70574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9552" y="2132856"/>
            <a:ext cx="52565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solidFill>
                  <a:schemeClr val="bg1"/>
                </a:solidFill>
                <a:latin typeface="Arial Narrow" pitchFamily="34" charset="0"/>
              </a:rPr>
              <a:t>БЮДЖЕТНОЕ УЧРЕЖДЕНИЕ ХАНТЫ-МАНСИЙСКОГО АВТОНОМНОГО ОКРУГА-ЮГРЫ «СУРГУТСКИЙ РЕАБИЛИТАЦИОННЫЙ ЦЕНТР»</a:t>
            </a:r>
            <a:endParaRPr lang="ru-RU" sz="220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552" y="3645024"/>
            <a:ext cx="496855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dirty="0" smtClean="0">
                <a:solidFill>
                  <a:schemeClr val="bg1"/>
                </a:solidFill>
                <a:latin typeface="Myriad Pro" pitchFamily="34" charset="0"/>
              </a:rPr>
              <a:t>Домашний </a:t>
            </a:r>
            <a:r>
              <a:rPr lang="ru-RU" sz="1900" b="1" dirty="0" err="1" smtClean="0">
                <a:solidFill>
                  <a:schemeClr val="bg1"/>
                </a:solidFill>
                <a:latin typeface="Myriad Pro" pitchFamily="34" charset="0"/>
              </a:rPr>
              <a:t>микрореабилитационный</a:t>
            </a:r>
            <a:r>
              <a:rPr lang="ru-RU" sz="1900" b="1" dirty="0" smtClean="0">
                <a:solidFill>
                  <a:schemeClr val="bg1"/>
                </a:solidFill>
                <a:latin typeface="Myriad Pro" pitchFamily="34" charset="0"/>
              </a:rPr>
              <a:t> центр</a:t>
            </a:r>
            <a:endParaRPr lang="ru-RU" sz="19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9552" y="4731241"/>
            <a:ext cx="37946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Arial Narrow" pitchFamily="34" charset="0"/>
              </a:rPr>
              <a:t>Королева Светлана </a:t>
            </a:r>
            <a:r>
              <a:rPr lang="ru-RU" sz="2000" b="1" dirty="0">
                <a:solidFill>
                  <a:schemeClr val="bg1"/>
                </a:solidFill>
                <a:latin typeface="Arial Narrow" pitchFamily="34" charset="0"/>
              </a:rPr>
              <a:t>В</a:t>
            </a:r>
            <a:r>
              <a:rPr lang="ru-RU" sz="2000" b="1" dirty="0" smtClean="0">
                <a:solidFill>
                  <a:schemeClr val="bg1"/>
                </a:solidFill>
                <a:latin typeface="Arial Narrow" pitchFamily="34" charset="0"/>
              </a:rPr>
              <a:t>ячеславовна</a:t>
            </a:r>
            <a:endParaRPr lang="ru-RU" sz="20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14" name="Рисунок 13" descr="Фон для презентации logo-0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476672"/>
            <a:ext cx="2339827" cy="12714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92" y="-64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9" t="4828" r="6146" b="9445"/>
          <a:stretch/>
        </p:blipFill>
        <p:spPr bwMode="auto">
          <a:xfrm>
            <a:off x="513122" y="3751523"/>
            <a:ext cx="2985915" cy="2295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 descr="C:\Users\123\Desktop\Фото Домашний микрореабилитационный центр\IMG-3844d18d22e72ebe8d7a5992591d4e5d-V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31" b="6179"/>
          <a:stretch/>
        </p:blipFill>
        <p:spPr bwMode="auto">
          <a:xfrm>
            <a:off x="520280" y="918902"/>
            <a:ext cx="2971601" cy="228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93448" y="116632"/>
            <a:ext cx="58187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b="1" dirty="0">
                <a:solidFill>
                  <a:prstClr val="white"/>
                </a:solidFill>
                <a:latin typeface="Myriad Pro" pitchFamily="34" charset="0"/>
              </a:rPr>
              <a:t>БЮДЖЕТНОЕ УЧРЕЖДЕНИЕ ХАНТЫ-МАНСИЙСКОГО АВТОНОМНОГО ОКРУГА-ЮГРЫ «СУРГУТСКИЙ РЕАБИЛИТАЦИОННЫЙ ЦЕНТР»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075078" y="4940447"/>
            <a:ext cx="30491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yriad Pro" pitchFamily="34" charset="0"/>
              </a:rPr>
              <a:t>Использование приложения «Аутизм. Общение»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  <a:latin typeface="Myriad Pro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7476" y="3105192"/>
            <a:ext cx="30644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yriad Pro" pitchFamily="34" charset="0"/>
              </a:rPr>
              <a:t>Формирование позитивных интересов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  <a:latin typeface="Myriad Pro" pitchFamily="34" charset="0"/>
            </a:endParaRPr>
          </a:p>
        </p:txBody>
      </p:sp>
      <p:pic>
        <p:nvPicPr>
          <p:cNvPr id="3074" name="Picture 2" descr="C:\Users\German\Desktop\Буклет ДМРЦ\Соц-быт альтер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3" r="11170"/>
          <a:stretch/>
        </p:blipFill>
        <p:spPr bwMode="auto">
          <a:xfrm>
            <a:off x="4104172" y="908722"/>
            <a:ext cx="3573973" cy="5137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104172" y="5400356"/>
            <a:ext cx="35739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yriad Pro" pitchFamily="34" charset="0"/>
              </a:rPr>
              <a:t>Использование приложения «Аутизм. Общение»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00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366" y="-23566"/>
            <a:ext cx="920036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9" descr="C:\Users\123\Desktop\Фото Домашний микрореабилитационный центр\метод Томатис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7" t="10711"/>
          <a:stretch/>
        </p:blipFill>
        <p:spPr bwMode="auto">
          <a:xfrm>
            <a:off x="238589" y="1139769"/>
            <a:ext cx="2504882" cy="3713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38589" y="5003838"/>
            <a:ext cx="23015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yriad Pro" pitchFamily="34" charset="0"/>
              </a:rPr>
              <a:t>Использование                    в работе  Метода </a:t>
            </a:r>
            <a:r>
              <a:rPr lang="en-US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Myriad Pro" pitchFamily="34" charset="0"/>
              </a:rPr>
              <a:t>Tomatis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  <a:latin typeface="Myriad Pro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5848" y="269032"/>
            <a:ext cx="60347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b="1" dirty="0">
                <a:solidFill>
                  <a:prstClr val="white"/>
                </a:solidFill>
                <a:latin typeface="Myriad Pro" pitchFamily="34" charset="0"/>
              </a:rPr>
              <a:t>БЮДЖЕТНОЕ УЧРЕЖДЕНИЕ ХАНТЫ-МАНСИЙСКОГО АВТОНОМНОГО ОКРУГА-ЮГРЫ «СУРГУТСКИЙ РЕАБИЛИТАЦИОННЫЙ ЦЕНТР»</a:t>
            </a:r>
          </a:p>
        </p:txBody>
      </p:sp>
      <p:pic>
        <p:nvPicPr>
          <p:cNvPr id="1026" name="Picture 2" descr="C:\Users\German\Desktop\Буклет ДМРЦ\Портативный коммуникатор 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4" t="29500" r="17410" b="3993"/>
          <a:stretch/>
        </p:blipFill>
        <p:spPr bwMode="auto">
          <a:xfrm>
            <a:off x="3076322" y="1167618"/>
            <a:ext cx="2462134" cy="3713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763608" y="5003838"/>
            <a:ext cx="21624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Myriad Pro" pitchFamily="34" charset="0"/>
              </a:rPr>
              <a:t>Логомассаж</a:t>
            </a:r>
            <a:endParaRPr lang="ru-RU" b="1" dirty="0" smtClean="0">
              <a:solidFill>
                <a:schemeClr val="tx2">
                  <a:lumMod val="60000"/>
                  <a:lumOff val="40000"/>
                </a:schemeClr>
              </a:solidFill>
              <a:latin typeface="Myriad Pro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076322" y="5003838"/>
            <a:ext cx="21834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yriad Pro" pitchFamily="34" charset="0"/>
              </a:rPr>
              <a:t>Использование </a:t>
            </a:r>
          </a:p>
          <a:p>
            <a:pPr lvl="0" algn="ct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yriad Pro" pitchFamily="34" charset="0"/>
              </a:rPr>
              <a:t>в работе  коммуникатора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  <a:latin typeface="Myriad Pro" pitchFamily="34" charset="0"/>
            </a:endParaRPr>
          </a:p>
        </p:txBody>
      </p:sp>
      <p:pic>
        <p:nvPicPr>
          <p:cNvPr id="1027" name="Picture 3" descr="C:\Users\German\Desktop\Буклет ДМРЦ\Дистанцио. занятие логомассаж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1" t="30852" r="14582" b="9137"/>
          <a:stretch/>
        </p:blipFill>
        <p:spPr bwMode="auto">
          <a:xfrm>
            <a:off x="5835910" y="1167618"/>
            <a:ext cx="2392794" cy="3713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355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116632"/>
            <a:ext cx="63261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b="1" dirty="0">
                <a:solidFill>
                  <a:prstClr val="white"/>
                </a:solidFill>
                <a:latin typeface="Myriad Pro" pitchFamily="34" charset="0"/>
              </a:rPr>
              <a:t>БЮДЖЕТНОЕ УЧРЕЖДЕНИЕ ХАНТЫ-МАНСИЙСКОГО АВТОНОМНОГО ОКРУГА-ЮГРЫ «</a:t>
            </a:r>
            <a:r>
              <a:rPr lang="ru-RU" sz="1200" b="1" dirty="0" smtClean="0">
                <a:solidFill>
                  <a:prstClr val="white"/>
                </a:solidFill>
                <a:latin typeface="Myriad Pro" pitchFamily="34" charset="0"/>
              </a:rPr>
              <a:t>СУРГУТСКИЙ РЕАБИЛИТАЦИОННЫЙ </a:t>
            </a:r>
            <a:r>
              <a:rPr lang="ru-RU" sz="1200" b="1" dirty="0">
                <a:solidFill>
                  <a:prstClr val="white"/>
                </a:solidFill>
                <a:latin typeface="Myriad Pro" pitchFamily="34" charset="0"/>
              </a:rPr>
              <a:t>ЦЕНТР</a:t>
            </a:r>
            <a:r>
              <a:rPr lang="ru-RU" sz="1200" b="1" dirty="0" smtClean="0">
                <a:solidFill>
                  <a:prstClr val="white"/>
                </a:solidFill>
                <a:latin typeface="Myriad Pro" pitchFamily="34" charset="0"/>
              </a:rPr>
              <a:t>»</a:t>
            </a:r>
            <a:endParaRPr lang="ru-RU" sz="1200" b="1" dirty="0">
              <a:solidFill>
                <a:prstClr val="white"/>
              </a:solidFill>
              <a:latin typeface="Myriad Pro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39446"/>
            <a:ext cx="3276793" cy="2065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3563920"/>
            <a:ext cx="3276793" cy="2170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00545" y="895976"/>
            <a:ext cx="7077783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  <a:ea typeface="Calibri"/>
                <a:cs typeface="Times New Roman"/>
              </a:rPr>
              <a:t>Индивидуальные занятия по адаптивной физической культуре </a:t>
            </a:r>
            <a:endParaRPr lang="ru-RU" sz="2000" b="1" dirty="0">
              <a:solidFill>
                <a:schemeClr val="tx2">
                  <a:lumMod val="60000"/>
                  <a:lumOff val="40000"/>
                </a:schemeClr>
              </a:solidFill>
              <a:latin typeface="Arial Narrow" pitchFamily="34" charset="0"/>
              <a:ea typeface="Calibri"/>
              <a:cs typeface="Times New Roman"/>
            </a:endParaRPr>
          </a:p>
        </p:txBody>
      </p:sp>
      <p:pic>
        <p:nvPicPr>
          <p:cNvPr id="7170" name="Picture 2" descr="C:\Users\German\Desktop\Визит\Мой доклад\фото\IMG-1d3a67a9bc5b893da1cb398452323776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601" y="3563920"/>
            <a:ext cx="3257727" cy="2170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German\Desktop\Буклет ДМРЦ\АФК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0" t="17647" r="20914" b="14172"/>
          <a:stretch/>
        </p:blipFill>
        <p:spPr bwMode="auto">
          <a:xfrm>
            <a:off x="4194588" y="1342252"/>
            <a:ext cx="3283740" cy="206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920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3" y="-3719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6265" y="261427"/>
            <a:ext cx="62646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Meiryo" pitchFamily="34" charset="-128"/>
                <a:ea typeface="Meiryo" pitchFamily="34" charset="-128"/>
                <a:cs typeface="Meiryo" pitchFamily="34" charset="-128"/>
              </a:rPr>
              <a:t>БЮДЖЕТНОЕ УЧРЕЖДЕНИЕ ХАНТЫ-МАНСИЙСКОГО АВТОНОМНОГО ОКРУГА-ЮГРЫ «СУРГУТСКИЙ РЕАБИЛИТАЦИОННЫЙ ЦЕНТР»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067944" y="980728"/>
            <a:ext cx="46085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Р</a:t>
            </a:r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еабилитационное оборудование</a:t>
            </a:r>
            <a:endParaRPr lang="ru-RU" sz="2000" dirty="0">
              <a:solidFill>
                <a:schemeClr val="tx2">
                  <a:lumMod val="60000"/>
                  <a:lumOff val="4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8" name="Picture 4" descr="Программно-методический комплекс МОБИ «Соло»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4340031"/>
            <a:ext cx="3150505" cy="2380633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s://is2-ssl.mzstatic.com/image/thumb/Purple123/v4/a1/df/49/a1df49f3-8198-ef71-aee7-196e5a9a629f/pr_source.png/950x950b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365" y="980728"/>
            <a:ext cx="4366664" cy="194074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2" descr="https://rosopeka.ru/upload/resize_cache/webp/iblock/d7a/7d854985_bcdf_11e8_91b1_000c2947c8e8_6905fee5_bd14_11e8_91b1_000c2947c8e8.resize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07975" y="4116365"/>
            <a:ext cx="36484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Программно-методический комплекс МОБИ Соло</a:t>
            </a:r>
            <a:endParaRPr lang="ru-RU" sz="2000" dirty="0">
              <a:solidFill>
                <a:schemeClr val="tx2">
                  <a:lumMod val="60000"/>
                  <a:lumOff val="4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858746" y="2991696"/>
            <a:ext cx="44719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Приложение «Аутизм. Общение»</a:t>
            </a:r>
            <a:endParaRPr lang="ru-RU" sz="2000" dirty="0">
              <a:solidFill>
                <a:schemeClr val="tx2">
                  <a:lumMod val="60000"/>
                  <a:lumOff val="4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4099" name="Picture 3" descr="C:\Users\German\Desktop\Визит\Мой доклад\фото\cLDCiQ98xU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359" y="3391806"/>
            <a:ext cx="4241808" cy="317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German\Desktop\Визит\Мой доклад\фото\i-I6hG4rsmQ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2" t="12356" r="5146" b="9178"/>
          <a:stretch/>
        </p:blipFill>
        <p:spPr bwMode="auto">
          <a:xfrm>
            <a:off x="246265" y="793253"/>
            <a:ext cx="3212215" cy="331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347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9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51520" y="274265"/>
            <a:ext cx="62646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Meiryo" pitchFamily="34" charset="-128"/>
                <a:ea typeface="Meiryo" pitchFamily="34" charset="-128"/>
                <a:cs typeface="Meiryo" pitchFamily="34" charset="-128"/>
              </a:rPr>
              <a:t>БЮДЖЕТНОЕ УЧРЕЖДЕНИЕ ХАНТЫ-МАНСИЙСКОГО АВТОНОМНОГО ОКРУГА-ЮГРЫ «СУРГУТСКИЙ РЕАБИЛИТАЦИОННЫЙ ЦЕНТР»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483768" y="96754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Социокультурная реабилитация семей 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9219" name="Picture 3" descr="C:\Users\German\Desktop\Визит\Мой доклад\фото\2ucVrSlMai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59" y="1336874"/>
            <a:ext cx="3486065" cy="243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German\Desktop\Визит\Мой доклад\фото\izobrazhenie_viber_2021_07_21_16_54_05_54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4" r="8184"/>
          <a:stretch/>
        </p:blipFill>
        <p:spPr bwMode="auto">
          <a:xfrm>
            <a:off x="365301" y="1336874"/>
            <a:ext cx="3420918" cy="246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259329" y="1346103"/>
            <a:ext cx="34681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FF00"/>
                </a:solidFill>
                <a:latin typeface="Arial Narrow" pitchFamily="34" charset="0"/>
              </a:rPr>
              <a:t>Посещение художественной  выставки</a:t>
            </a:r>
            <a:endParaRPr lang="ru-RU" sz="1600" b="1" dirty="0">
              <a:solidFill>
                <a:srgbClr val="FFFF00"/>
              </a:solidFill>
              <a:latin typeface="Arial Narrow" pitchFamily="34" charset="0"/>
            </a:endParaRPr>
          </a:p>
        </p:txBody>
      </p:sp>
      <p:pic>
        <p:nvPicPr>
          <p:cNvPr id="9221" name="Picture 5" descr="C:\Users\German\Desktop\Визит\Мой доклад\фото\Rq9yG9e9Kk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" r="2667" b="9185"/>
          <a:stretch/>
        </p:blipFill>
        <p:spPr bwMode="auto">
          <a:xfrm>
            <a:off x="375244" y="3930888"/>
            <a:ext cx="3355772" cy="242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German\Desktop\Визит\Мой доклад\фото\X1Jt5Yf069I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32"/>
          <a:stretch/>
        </p:blipFill>
        <p:spPr bwMode="auto">
          <a:xfrm>
            <a:off x="4238208" y="3933056"/>
            <a:ext cx="3486064" cy="242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22198" y="3913090"/>
            <a:ext cx="30618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FFFF00"/>
                </a:solidFill>
              </a:rPr>
              <a:t>Посещение </a:t>
            </a:r>
            <a:r>
              <a:rPr lang="ru-RU" sz="1600" b="1" dirty="0" smtClean="0">
                <a:solidFill>
                  <a:srgbClr val="FFFF00"/>
                </a:solidFill>
              </a:rPr>
              <a:t>детской библиотеки</a:t>
            </a:r>
            <a:endParaRPr lang="ru-RU" sz="1600" b="1" dirty="0">
              <a:solidFill>
                <a:srgbClr val="FFFF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220926" y="3930888"/>
            <a:ext cx="34681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FF00"/>
                </a:solidFill>
                <a:latin typeface="Arial Narrow" pitchFamily="34" charset="0"/>
              </a:rPr>
              <a:t>Мастер-класс по изготовлению пиццы в кафе «Собеседник»</a:t>
            </a:r>
            <a:endParaRPr lang="ru-RU" sz="1600" b="1" dirty="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38945" y="1336874"/>
            <a:ext cx="39454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FFFF00"/>
                </a:solidFill>
                <a:latin typeface="Arial Narrow" pitchFamily="34" charset="0"/>
              </a:rPr>
              <a:t>Мастер-класс по изготовлению </a:t>
            </a:r>
            <a:r>
              <a:rPr lang="ru-RU" sz="1600" b="1" dirty="0" smtClean="0">
                <a:solidFill>
                  <a:srgbClr val="FFFF00"/>
                </a:solidFill>
                <a:latin typeface="Arial Narrow" pitchFamily="34" charset="0"/>
              </a:rPr>
              <a:t>сосиски </a:t>
            </a:r>
          </a:p>
          <a:p>
            <a:pPr algn="ctr"/>
            <a:r>
              <a:rPr lang="ru-RU" sz="1600" b="1" dirty="0" smtClean="0">
                <a:solidFill>
                  <a:srgbClr val="FFFF00"/>
                </a:solidFill>
                <a:latin typeface="Arial Narrow" pitchFamily="34" charset="0"/>
              </a:rPr>
              <a:t>в тесте </a:t>
            </a:r>
            <a:r>
              <a:rPr lang="ru-RU" sz="1600" b="1" dirty="0">
                <a:solidFill>
                  <a:srgbClr val="FFFF00"/>
                </a:solidFill>
                <a:latin typeface="Arial Narrow" pitchFamily="34" charset="0"/>
              </a:rPr>
              <a:t>в кафе «Собеседник»</a:t>
            </a:r>
          </a:p>
        </p:txBody>
      </p:sp>
    </p:spTree>
    <p:extLst>
      <p:ext uri="{BB962C8B-B14F-4D97-AF65-F5344CB8AC3E}">
        <p14:creationId xmlns:p14="http://schemas.microsoft.com/office/powerpoint/2010/main" val="51296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" y="1529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51520" y="274265"/>
            <a:ext cx="62646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Meiryo" pitchFamily="34" charset="-128"/>
                <a:ea typeface="Meiryo" pitchFamily="34" charset="-128"/>
                <a:cs typeface="Meiryo" pitchFamily="34" charset="-128"/>
              </a:rPr>
              <a:t>БЮДЖЕТНОЕ УЧРЕЖДЕНИЕ ХАНТЫ-МАНСИЙСКОГО АВТОНОМНОГО ОКРУГА-ЮГРЫ «СУРГУТСКИЙ РЕАБИЛИТАЦИОННЫЙ ЦЕНТР»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483768" y="112474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Социокультурная реабилитация семей 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10" name="Picture 2" descr="C:\Users\123\Desktop\Фото Домашний микрореабилитационный центр\Петрушка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77" y="1628800"/>
            <a:ext cx="4285117" cy="321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German\Desktop\Визит\Мой доклад\фото\IMG-81d7a81c0bcbdaecac2321e5c961a702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622" y="1628800"/>
            <a:ext cx="4287256" cy="3215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899592" y="5157192"/>
            <a:ext cx="76328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Показ спектакля на дому «Как Утенок друзей искал» МАУ </a:t>
            </a:r>
            <a:r>
              <a:rPr lang="ru-RU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ТАиК</a:t>
            </a: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 «Петрушка»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46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9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51520" y="274265"/>
            <a:ext cx="62646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Meiryo" pitchFamily="34" charset="-128"/>
                <a:ea typeface="Meiryo" pitchFamily="34" charset="-128"/>
                <a:cs typeface="Meiryo" pitchFamily="34" charset="-128"/>
              </a:rPr>
              <a:t>БЮДЖЕТНОЕ УЧРЕЖДЕНИЕ ХАНТЫ-МАНСИЙСКОГО АВТОНОМНОГО ОКРУГА-ЮГРЫ «СУРГУТСКИЙ РЕАБИЛИТАЦИОННЫЙ ЦЕНТР»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483768" y="112474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Прокат реабилитационного оборудования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79675" y="5816764"/>
            <a:ext cx="22164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Вертикализаторы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95536" y="5863812"/>
            <a:ext cx="28098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Ходунки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10242" name="Picture 2" descr="C:\Users\German\Desktop\Визит\Мой доклад\фото\IMG-61acaf82e5505fa6b60fcd7298759839-V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67" r="4934" b="11105"/>
          <a:stretch/>
        </p:blipFill>
        <p:spPr bwMode="auto">
          <a:xfrm>
            <a:off x="395536" y="1494076"/>
            <a:ext cx="2671221" cy="432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German\Desktop\Визит\Мой доклад\фото\IMG-dd644fa5ca6438f155925f711f73c416-V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21"/>
          <a:stretch/>
        </p:blipFill>
        <p:spPr bwMode="auto">
          <a:xfrm>
            <a:off x="3606990" y="1494076"/>
            <a:ext cx="2117138" cy="432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93"/>
          <a:stretch/>
        </p:blipFill>
        <p:spPr bwMode="auto">
          <a:xfrm>
            <a:off x="6300191" y="1494076"/>
            <a:ext cx="2165987" cy="432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6303554" y="5882342"/>
            <a:ext cx="22164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Педальный тренажер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70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230832"/>
            <a:ext cx="62646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Meiryo" pitchFamily="34" charset="-128"/>
                <a:ea typeface="Meiryo" pitchFamily="34" charset="-128"/>
                <a:cs typeface="Meiryo" pitchFamily="34" charset="-128"/>
              </a:rPr>
              <a:t>БЮДЖЕТНОЕ УЧРЕЖДЕНИЕ ХАНТЫ-МАНСИЙСКОГО АВТОНОМНОГО ОКРУГА-ЮГРЫ «СУРГУТСКИЙ РЕАБИЛИТАЦИОННЫЙ ЦЕНТР»</a:t>
            </a:r>
          </a:p>
        </p:txBody>
      </p:sp>
      <p:pic>
        <p:nvPicPr>
          <p:cNvPr id="7" name="Picture 2" descr="https://www.smartaids.ru/upload/iblock/773/7738e85d6e1ba98e9d56b9c8f8eb535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40" y="1484014"/>
            <a:ext cx="3379012" cy="259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34257" y="1144874"/>
            <a:ext cx="39897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" lvl="0" algn="ctr">
              <a:spcBef>
                <a:spcPct val="20000"/>
              </a:spcBef>
              <a:buClr>
                <a:srgbClr val="94C600"/>
              </a:buClr>
              <a:buSzPct val="76000"/>
            </a:pP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Приставка </a:t>
            </a: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для </a:t>
            </a:r>
            <a:r>
              <a:rPr lang="ru-RU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айтрекинга</a:t>
            </a: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 </a:t>
            </a: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к </a:t>
            </a: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ноутбуку </a:t>
            </a:r>
            <a:r>
              <a:rPr lang="ru-RU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PCEye</a:t>
            </a: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 </a:t>
            </a:r>
            <a:r>
              <a:rPr lang="ru-RU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Mini</a:t>
            </a: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 </a:t>
            </a:r>
          </a:p>
        </p:txBody>
      </p:sp>
      <p:pic>
        <p:nvPicPr>
          <p:cNvPr id="9" name="Picture 6" descr="https://static-sl.insales.ru/images/products/1/570/415425082/%D0%B0%D0%B9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549" y="1832100"/>
            <a:ext cx="3222978" cy="181292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622306" y="1185769"/>
            <a:ext cx="37336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" lvl="0" algn="ctr">
              <a:spcBef>
                <a:spcPct val="20000"/>
              </a:spcBef>
              <a:buClr>
                <a:srgbClr val="94C600"/>
              </a:buClr>
              <a:buSzPct val="76000"/>
            </a:pP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Программное обеспечение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 Sensory Guru </a:t>
            </a: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 </a:t>
            </a:r>
            <a:r>
              <a:rPr lang="en-US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EyeF</a:t>
            </a:r>
            <a:r>
              <a:rPr lang="en-US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X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11" name="Picture 8" descr="https://radostmam.ru/wp-content/uploads/2019/02/596001272_w640_h640_prof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239" y="3404683"/>
            <a:ext cx="2893605" cy="304589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356639" y="443711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68580" lvl="0" algn="ctr">
              <a:spcBef>
                <a:spcPct val="20000"/>
              </a:spcBef>
              <a:buClr>
                <a:srgbClr val="94C600"/>
              </a:buClr>
              <a:buSzPct val="76000"/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 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157001" y="3975447"/>
            <a:ext cx="26642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" lvl="0" algn="ctr">
              <a:spcBef>
                <a:spcPct val="20000"/>
              </a:spcBef>
              <a:buClr>
                <a:srgbClr val="94C600"/>
              </a:buClr>
              <a:buSzPct val="76000"/>
            </a:pP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Профессиональная </a:t>
            </a:r>
            <a:r>
              <a:rPr lang="ru-RU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мультстудия</a:t>
            </a: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 «Осьминог»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55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4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1520" y="230832"/>
            <a:ext cx="57606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b="1" dirty="0">
                <a:solidFill>
                  <a:prstClr val="white"/>
                </a:solidFill>
                <a:latin typeface="Myriad Pro" pitchFamily="34" charset="0"/>
              </a:rPr>
              <a:t>БЮДЖЕТНОЕ УЧРЕЖДЕНИЕ ХАНТЫ-МАНСИЙСКОГО АВТОНОМНОГО ОКРУГА-ЮГРЫ «СУРГУТСКИЙ РЕАБИЛИТАЦИОННЫЙ ЦЕНТР»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822244" y="940078"/>
            <a:ext cx="3658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  <a:ea typeface="Calibri"/>
              </a:rPr>
              <a:t>Дистанционное обучение родителей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7" name="Picture 2" descr="C:\Users\123\Desktop\Фото Домашний микрореабилитационный центр\Дистанциооное 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7" t="4902" r="17451" b="15814"/>
          <a:stretch/>
        </p:blipFill>
        <p:spPr bwMode="auto">
          <a:xfrm>
            <a:off x="641882" y="1366643"/>
            <a:ext cx="2952848" cy="2542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123\Desktop\Фото Домашний микрореабилитационный центр\Дистанциооое занятие с логопедом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7" t="3692" b="11588"/>
          <a:stretch/>
        </p:blipFill>
        <p:spPr bwMode="auto">
          <a:xfrm>
            <a:off x="5974397" y="4008472"/>
            <a:ext cx="1801978" cy="221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44973" y="1377102"/>
            <a:ext cx="295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Arial Narrow" pitchFamily="34" charset="0"/>
                <a:ea typeface="Calibri"/>
              </a:rPr>
              <a:t>Дистанционный 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  <a:latin typeface="Arial Narrow" pitchFamily="34" charset="0"/>
                <a:ea typeface="Calibri"/>
              </a:rPr>
              <a:t>мастер-класс от психологов</a:t>
            </a:r>
            <a:endParaRPr lang="ru-RU" dirty="0">
              <a:solidFill>
                <a:srgbClr val="FFFF00"/>
              </a:solidFill>
              <a:latin typeface="Arial Narrow" pitchFamily="34" charset="0"/>
            </a:endParaRPr>
          </a:p>
        </p:txBody>
      </p:sp>
      <p:pic>
        <p:nvPicPr>
          <p:cNvPr id="7170" name="Picture 2" descr="C:\Users\German\Desktop\Визит\Мой доклад\фото\JT1L0gTvG6s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0" r="11459" b="14487"/>
          <a:stretch/>
        </p:blipFill>
        <p:spPr bwMode="auto">
          <a:xfrm>
            <a:off x="3851920" y="1377102"/>
            <a:ext cx="3906302" cy="252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German\Desktop\Визит\Мой доклад\фото\20210624_14245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2" r="8464"/>
          <a:stretch/>
        </p:blipFill>
        <p:spPr bwMode="auto">
          <a:xfrm>
            <a:off x="644973" y="4005064"/>
            <a:ext cx="2949757" cy="223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ФОТО\2021\Спецшкола с театром на 13 группе\20210527_17133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8" r="16579"/>
          <a:stretch/>
        </p:blipFill>
        <p:spPr bwMode="auto">
          <a:xfrm rot="10800000">
            <a:off x="3851920" y="4005064"/>
            <a:ext cx="2079580" cy="2221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3851919" y="1377102"/>
            <a:ext cx="39063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Arial Narrow" pitchFamily="34" charset="0"/>
                <a:ea typeface="Calibri"/>
              </a:rPr>
              <a:t>Дистанционное обучение по работе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  <a:latin typeface="Arial Narrow" pitchFamily="34" charset="0"/>
                <a:ea typeface="Calibri"/>
              </a:rPr>
              <a:t> с </a:t>
            </a:r>
            <a:r>
              <a:rPr lang="ru-RU" b="1" dirty="0" err="1" smtClean="0">
                <a:solidFill>
                  <a:srgbClr val="FFFF00"/>
                </a:solidFill>
                <a:latin typeface="Arial Narrow" pitchFamily="34" charset="0"/>
                <a:ea typeface="Calibri"/>
              </a:rPr>
              <a:t>айтрекерами</a:t>
            </a:r>
            <a:endParaRPr lang="ru-RU" dirty="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39552" y="5607413"/>
            <a:ext cx="30582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Arial Narrow" pitchFamily="34" charset="0"/>
                <a:ea typeface="Calibri"/>
              </a:rPr>
              <a:t>Дистанционная презентация методики </a:t>
            </a:r>
            <a:r>
              <a:rPr lang="en-US" b="1" dirty="0" smtClean="0">
                <a:solidFill>
                  <a:srgbClr val="FFFF00"/>
                </a:solidFill>
                <a:latin typeface="Arial Narrow" pitchFamily="34" charset="0"/>
                <a:ea typeface="Calibri"/>
              </a:rPr>
              <a:t>ADOS</a:t>
            </a:r>
            <a:endParaRPr lang="ru-RU" dirty="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851919" y="5607413"/>
            <a:ext cx="20795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Arial Narrow" pitchFamily="34" charset="0"/>
              </a:rPr>
              <a:t>Демонстрационное занятие</a:t>
            </a:r>
            <a:endParaRPr lang="ru-RU" dirty="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346251" y="5580390"/>
            <a:ext cx="30582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Arial Narrow" pitchFamily="34" charset="0"/>
                <a:ea typeface="Calibri"/>
              </a:rPr>
              <a:t>Дистанционное консультирование</a:t>
            </a:r>
            <a:endParaRPr lang="ru-RU" dirty="0">
              <a:solidFill>
                <a:srgbClr val="FFFF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39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095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1520" y="230832"/>
            <a:ext cx="57606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b="1" dirty="0">
                <a:solidFill>
                  <a:prstClr val="white"/>
                </a:solidFill>
                <a:latin typeface="Myriad Pro" pitchFamily="34" charset="0"/>
              </a:rPr>
              <a:t>БЮДЖЕТНОЕ УЧРЕЖДЕНИЕ ХАНТЫ-МАНСИЙСКОГО АВТОНОМНОГО ОКРУГА-ЮГРЫ «СУРГУТСКИЙ РЕАБИЛИТАЦИОННЫЙ ЦЕНТР»</a:t>
            </a:r>
          </a:p>
        </p:txBody>
      </p:sp>
      <p:pic>
        <p:nvPicPr>
          <p:cNvPr id="11266" name="Picture 2" descr="C:\Users\German\Desktop\Визит\Мой доклад\фото\kWAiGaXNI5Q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4" y="1142151"/>
            <a:ext cx="3176293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German\Desktop\Визит\Мой доклад\фото\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8"/>
          <a:stretch/>
        </p:blipFill>
        <p:spPr bwMode="auto">
          <a:xfrm>
            <a:off x="111444" y="3501008"/>
            <a:ext cx="3145175" cy="237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German\Desktop\Визит\Мой доклад\фото\26_W2XnTc5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8" t="9561" r="7518"/>
          <a:stretch/>
        </p:blipFill>
        <p:spPr bwMode="auto">
          <a:xfrm>
            <a:off x="3178266" y="1099277"/>
            <a:ext cx="2868381" cy="2460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3"/>
          <a:stretch/>
        </p:blipFill>
        <p:spPr bwMode="auto">
          <a:xfrm>
            <a:off x="5904651" y="1099279"/>
            <a:ext cx="3111289" cy="2419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4687"/>
          <a:stretch/>
        </p:blipFill>
        <p:spPr bwMode="auto">
          <a:xfrm>
            <a:off x="5976465" y="3491933"/>
            <a:ext cx="3051902" cy="238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625311" y="6021288"/>
            <a:ext cx="61150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yriad Pro" pitchFamily="34" charset="0"/>
              </a:rPr>
              <a:t>Социокультурная реабилитация семей 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  <a:latin typeface="Myriad Pro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21222" y="1099276"/>
            <a:ext cx="31141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yriad Pro" pitchFamily="34" charset="0"/>
              </a:rPr>
              <a:t>Проведение </a:t>
            </a:r>
          </a:p>
          <a:p>
            <a:pPr lvl="0" algn="ct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yriad Pro" pitchFamily="34" charset="0"/>
              </a:rPr>
              <a:t>мастер-класса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  <a:latin typeface="Myriad Pro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033985" y="1099277"/>
            <a:ext cx="30386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yriad Pro" pitchFamily="34" charset="0"/>
              </a:rPr>
              <a:t>Мастер-класс</a:t>
            </a:r>
          </a:p>
          <a:p>
            <a:pPr lvl="0" algn="ct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yriad Pro" pitchFamily="34" charset="0"/>
              </a:rPr>
              <a:t> по изготовлению кукол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  <a:latin typeface="Myriad Pro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566480" y="5378000"/>
            <a:ext cx="24801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yriad Pro" pitchFamily="34" charset="0"/>
              </a:rPr>
              <a:t>Кафе «Собеседник»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  <a:latin typeface="Myriad Pro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-43179" y="4953941"/>
            <a:ext cx="31154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yriad Pro" pitchFamily="34" charset="0"/>
              </a:rPr>
              <a:t>Экскурсия                                     в исторический парк </a:t>
            </a:r>
          </a:p>
          <a:p>
            <a:pPr lvl="0" algn="ct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yriad Pro" pitchFamily="34" charset="0"/>
              </a:rPr>
              <a:t>«Россия – моя история»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  <a:latin typeface="Myriad Pro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202178" y="1111774"/>
            <a:ext cx="28099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yriad Pro" pitchFamily="34" charset="0"/>
              </a:rPr>
              <a:t>Час беседы </a:t>
            </a:r>
          </a:p>
          <a:p>
            <a:pPr lvl="0" algn="ct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yriad Pro" pitchFamily="34" charset="0"/>
              </a:rPr>
              <a:t>со священником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  <a:latin typeface="Myriad Pro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899384" y="5172750"/>
            <a:ext cx="20810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yriad Pro" pitchFamily="34" charset="0"/>
              </a:rPr>
              <a:t>Кафе «Собеседник»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  <a:latin typeface="Myriad Pro" pitchFamily="34" charset="0"/>
            </a:endParaRPr>
          </a:p>
        </p:txBody>
      </p:sp>
      <p:pic>
        <p:nvPicPr>
          <p:cNvPr id="4099" name="Picture 3" descr="C:\Users\German\Desktop\Буклет ДМРЦ\Ранняя помощь 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4" t="10109" r="14659" b="1323"/>
          <a:stretch/>
        </p:blipFill>
        <p:spPr bwMode="auto">
          <a:xfrm>
            <a:off x="3178266" y="3491933"/>
            <a:ext cx="3721118" cy="238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3519689" y="3441150"/>
            <a:ext cx="28099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yriad Pro" pitchFamily="34" charset="0"/>
              </a:rPr>
              <a:t>Тематический мастер-класс с логопедом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41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Фон для презентации-05.jpg"/>
          <p:cNvPicPr>
            <a:picLocks noChangeAspect="1"/>
          </p:cNvPicPr>
          <p:nvPr/>
        </p:nvPicPr>
        <p:blipFill>
          <a:blip r:embed="rId2" cstate="print"/>
          <a:srcRect b="57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512" y="77723"/>
            <a:ext cx="6192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Myriad Pro" pitchFamily="34" charset="0"/>
              </a:rPr>
              <a:t>БЮДЖЕТНОЕ УЧРЕЖДЕНИЕ ХАНТЫ-МАНСИЙСКОГО АВТОНОМНОГО ОКРУГА-ЮГРЫ «СУРГУТСКИЙ РЕАБИЛИТАЦИОННЫЙ ЦЕНТР»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5536" y="1052736"/>
            <a:ext cx="806489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Цель проекта: </a:t>
            </a:r>
          </a:p>
          <a:p>
            <a:pPr algn="ctr"/>
            <a:r>
              <a:rPr lang="ru-RU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улучшение </a:t>
            </a:r>
            <a:r>
              <a:rPr lang="ru-RU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качества жизни, обеспечение доступности и непрерывности реабилитационных услуг для детей-инвалидов (в том числе детей раннего возраста и детей с тяжелыми множественными нарушениями развития), </a:t>
            </a:r>
            <a:r>
              <a:rPr lang="ru-RU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               не </a:t>
            </a:r>
            <a:r>
              <a:rPr lang="ru-RU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имеющих </a:t>
            </a:r>
            <a:r>
              <a:rPr lang="ru-RU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возможности </a:t>
            </a:r>
            <a:r>
              <a:rPr lang="ru-RU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регулярно посещать учреждение социального обслуживания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4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1520" y="230832"/>
            <a:ext cx="57606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b="1" dirty="0">
                <a:solidFill>
                  <a:prstClr val="white"/>
                </a:solidFill>
                <a:latin typeface="Myriad Pro" pitchFamily="34" charset="0"/>
              </a:rPr>
              <a:t>БЮДЖЕТНОЕ УЧРЕЖДЕНИЕ ХАНТЫ-МАНСИЙСКОГО АВТОНОМНОГО ОКРУГА-ЮГРЫ «СУРГУТСКИЙ РЕАБИЛИТАЦИОННЫЙ ЦЕНТР»</a:t>
            </a:r>
          </a:p>
        </p:txBody>
      </p:sp>
      <p:pic>
        <p:nvPicPr>
          <p:cNvPr id="12290" name="Picture 2" descr="C:\Users\German\Desktop\Визит\Мой доклад\фото\izobrazhenie_viber_2021_04_29_09_28_1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7" t="7654" b="3260"/>
          <a:stretch/>
        </p:blipFill>
        <p:spPr bwMode="auto">
          <a:xfrm>
            <a:off x="117274" y="1000020"/>
            <a:ext cx="4275163" cy="538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07504" y="939933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yriad Pro" pitchFamily="34" charset="0"/>
              </a:rPr>
              <a:t>Спектакль </a:t>
            </a:r>
          </a:p>
          <a:p>
            <a:pPr lvl="0" algn="ct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yriad Pro" pitchFamily="34" charset="0"/>
              </a:rPr>
              <a:t>«Как Маша поссорилась </a:t>
            </a:r>
          </a:p>
          <a:p>
            <a:pPr lvl="0" algn="ct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yriad Pro" pitchFamily="34" charset="0"/>
              </a:rPr>
              <a:t>с подушкой»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  <a:latin typeface="Myriad Pro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9" t="7754" r="38585"/>
          <a:stretch/>
        </p:blipFill>
        <p:spPr bwMode="auto">
          <a:xfrm>
            <a:off x="4537889" y="994122"/>
            <a:ext cx="3944929" cy="5386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224353" y="99412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yriad Pro" pitchFamily="34" charset="0"/>
              </a:rPr>
              <a:t>Участие в благотворительной  фотосессии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92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097" y="17694"/>
            <a:ext cx="92525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1520" y="230832"/>
            <a:ext cx="57606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b="1" dirty="0">
                <a:solidFill>
                  <a:prstClr val="white"/>
                </a:solidFill>
                <a:latin typeface="Myriad Pro" pitchFamily="34" charset="0"/>
              </a:rPr>
              <a:t>БЮДЖЕТНОЕ УЧРЕЖДЕНИЕ ХАНТЫ-МАНСИЙСКОГО АВТОНОМНОГО ОКРУГА-ЮГРЫ «СУРГУТСКИЙ РЕАБИЛИТАЦИОННЫЙ ЦЕНТР»</a:t>
            </a:r>
          </a:p>
        </p:txBody>
      </p:sp>
      <p:pic>
        <p:nvPicPr>
          <p:cNvPr id="13" name="Picture 8" descr="C:\Users\German\Desktop\Визит\Мой доклад\фото\SoqRK078A7Q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6" t="2273" r="-907"/>
          <a:stretch/>
        </p:blipFill>
        <p:spPr bwMode="auto">
          <a:xfrm>
            <a:off x="107504" y="994686"/>
            <a:ext cx="6552728" cy="523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7071446" y="994686"/>
            <a:ext cx="719492" cy="5236011"/>
          </a:xfrm>
          <a:prstGeom prst="rect">
            <a:avLst/>
          </a:prstGeom>
        </p:spPr>
        <p:txBody>
          <a:bodyPr vert="wordArtVert" wrap="square">
            <a:spAutoFit/>
          </a:bodyPr>
          <a:lstStyle/>
          <a:p>
            <a:pPr lvl="0"/>
            <a:r>
              <a:rPr lang="ru-RU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yriad Pro" pitchFamily="34" charset="0"/>
              </a:rPr>
              <a:t>Спасибо!</a:t>
            </a:r>
            <a:endParaRPr lang="ru-RU" sz="3200" b="1" dirty="0">
              <a:solidFill>
                <a:schemeClr val="tx2">
                  <a:lumMod val="60000"/>
                  <a:lumOff val="40000"/>
                </a:schemeClr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40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он для презентации-05.jpg"/>
          <p:cNvPicPr>
            <a:picLocks noChangeAspect="1"/>
          </p:cNvPicPr>
          <p:nvPr/>
        </p:nvPicPr>
        <p:blipFill>
          <a:blip r:embed="rId2" cstate="print"/>
          <a:srcRect b="57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3528" y="116632"/>
            <a:ext cx="57606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b="1" dirty="0">
                <a:solidFill>
                  <a:prstClr val="white"/>
                </a:solidFill>
                <a:latin typeface="Myriad Pro" pitchFamily="34" charset="0"/>
              </a:rPr>
              <a:t>БЮДЖЕТНОЕ УЧРЕЖДЕНИЕ ХАНТЫ-МАНСИЙСКОГО АВТОНОМНОГО ОКРУГА-ЮГРЫ «СУРГУТСКИЙ РЕАБИЛИТАЦИОННЫЙ ЦЕНТР»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1052736"/>
            <a:ext cx="8352928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 Narrow" pitchFamily="34" charset="0"/>
                <a:ea typeface="Calibri"/>
              </a:rPr>
              <a:t>Проект реализуется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 Narrow" pitchFamily="34" charset="0"/>
                <a:ea typeface="Calibri"/>
              </a:rPr>
              <a:t>с 01 апреля 2021 года 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 Narrow" pitchFamily="34" charset="0"/>
              </a:rPr>
              <a:t>по 30 сентября 2022 года,</a:t>
            </a:r>
            <a:r>
              <a:rPr kumimoji="0" lang="ru-RU" sz="2800" b="1" i="0" u="none" strike="noStrike" kern="0" cap="none" spc="0" normalizeH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 Narrow" pitchFamily="34" charset="0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 Narrow" pitchFamily="34" charset="0"/>
              </a:rPr>
              <a:t>18 месяцев</a:t>
            </a: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Arial Narrow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0" t="11137" r="3338" b="16310"/>
          <a:stretch/>
        </p:blipFill>
        <p:spPr bwMode="auto">
          <a:xfrm>
            <a:off x="1361184" y="2629695"/>
            <a:ext cx="6565648" cy="3291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535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он для презентации-05.jpg"/>
          <p:cNvPicPr>
            <a:picLocks noChangeAspect="1"/>
          </p:cNvPicPr>
          <p:nvPr/>
        </p:nvPicPr>
        <p:blipFill>
          <a:blip r:embed="rId2" cstate="print"/>
          <a:srcRect b="57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1520" y="116632"/>
            <a:ext cx="61206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b="1" dirty="0">
                <a:solidFill>
                  <a:prstClr val="white"/>
                </a:solidFill>
                <a:latin typeface="Myriad Pro" pitchFamily="34" charset="0"/>
              </a:rPr>
              <a:t>БЮДЖЕТНОЕ УЧРЕЖДЕНИЕ ХАНТЫ-МАНСИЙСКОГО АВТОНОМНОГО ОКРУГА-ЮГРЫ «СУРГУТСКИЙ РЕАБИЛИТАЦИОННЫЙ ЦЕНТР»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43608" y="1268760"/>
            <a:ext cx="76328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Целевая группа проекта:</a:t>
            </a:r>
            <a:endParaRPr lang="ru-RU" sz="3200" dirty="0" smtClean="0">
              <a:solidFill>
                <a:schemeClr val="tx2">
                  <a:lumMod val="60000"/>
                  <a:lumOff val="40000"/>
                </a:schemeClr>
              </a:solidFill>
              <a:latin typeface="Arial Narrow" pitchFamily="34" charset="0"/>
            </a:endParaRPr>
          </a:p>
          <a:p>
            <a:pPr algn="ctr"/>
            <a:r>
              <a:rPr lang="ru-RU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30 семей, воспитывающих детей </a:t>
            </a:r>
          </a:p>
          <a:p>
            <a:pPr algn="ctr"/>
            <a:r>
              <a:rPr lang="ru-RU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с инвалидностью</a:t>
            </a:r>
            <a:endParaRPr lang="ru-RU" sz="3200" b="1" dirty="0">
              <a:solidFill>
                <a:schemeClr val="tx2">
                  <a:lumMod val="60000"/>
                  <a:lumOff val="4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14338" name="Picture 2" descr="C:\Users\German\Desktop\Визит\Мой доклад\фото\IMG_992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5" t="22931" r="1576" b="10054"/>
          <a:stretch/>
        </p:blipFill>
        <p:spPr bwMode="auto">
          <a:xfrm>
            <a:off x="1440131" y="2864955"/>
            <a:ext cx="6471138" cy="3404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081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он для презентации-05.jpg"/>
          <p:cNvPicPr>
            <a:picLocks noChangeAspect="1"/>
          </p:cNvPicPr>
          <p:nvPr/>
        </p:nvPicPr>
        <p:blipFill>
          <a:blip r:embed="rId2" cstate="print"/>
          <a:srcRect b="576"/>
          <a:stretch>
            <a:fillRect/>
          </a:stretch>
        </p:blipFill>
        <p:spPr>
          <a:xfrm>
            <a:off x="-54513" y="0"/>
            <a:ext cx="9198512" cy="689888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9512" y="288333"/>
            <a:ext cx="59046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b="1" dirty="0">
                <a:solidFill>
                  <a:prstClr val="white"/>
                </a:solidFill>
                <a:latin typeface="Myriad Pro" pitchFamily="34" charset="0"/>
              </a:rPr>
              <a:t>БЮДЖЕТНОЕ УЧРЕЖДЕНИЕ ХАНТЫ-МАНСИЙСКОГО АВТОНОМНОГО ОКРУГА-ЮГРЫ «СУРГУТСКИЙ РЕАБИЛИТАЦИОННЫЙ ЦЕНТР»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908720"/>
            <a:ext cx="55263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Формы организации реабилитационной работы 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467544" y="1599282"/>
            <a:ext cx="2571749" cy="1543050"/>
            <a:chOff x="0" y="214312"/>
            <a:chExt cx="2571749" cy="1543050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0" y="214312"/>
              <a:ext cx="2571749" cy="1543050"/>
            </a:xfrm>
            <a:prstGeom prst="rect">
              <a:avLst/>
            </a:prstGeom>
            <a:solidFill>
              <a:srgbClr val="7FD13B"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chemeClr val="accent1"/>
              </a:solidFill>
              <a:prstDash val="solid"/>
            </a:ln>
            <a:effectLst/>
          </p:spPr>
        </p:sp>
        <p:sp>
          <p:nvSpPr>
            <p:cNvPr id="9" name="Прямоугольник 8"/>
            <p:cNvSpPr/>
            <p:nvPr/>
          </p:nvSpPr>
          <p:spPr>
            <a:xfrm>
              <a:off x="0" y="214312"/>
              <a:ext cx="2571749" cy="154305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p:spPr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marR="0" lvl="0" indent="0" algn="ctr" defTabSz="8001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Arial Narrow" pitchFamily="34" charset="0"/>
                  <a:ea typeface="Calibri"/>
                </a:rPr>
                <a:t>Психолого-педагогическая  поддержка семьи</a:t>
              </a:r>
              <a:endPara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 Narrow" pitchFamily="34" charset="0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3286124" y="1599282"/>
            <a:ext cx="2571749" cy="1543050"/>
            <a:chOff x="2828925" y="214312"/>
            <a:chExt cx="2571749" cy="1543050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11" name="Прямоугольник 10"/>
            <p:cNvSpPr/>
            <p:nvPr/>
          </p:nvSpPr>
          <p:spPr>
            <a:xfrm>
              <a:off x="2828925" y="214312"/>
              <a:ext cx="2571749" cy="1543050"/>
            </a:xfrm>
            <a:prstGeom prst="rect">
              <a:avLst/>
            </a:prstGeom>
            <a:grpFill/>
            <a:ln w="25400" cap="flat" cmpd="sng" algn="ctr">
              <a:solidFill>
                <a:schemeClr val="accent1"/>
              </a:solidFill>
              <a:prstDash val="solid"/>
            </a:ln>
            <a:effectLst/>
          </p:spPr>
        </p:sp>
        <p:sp>
          <p:nvSpPr>
            <p:cNvPr id="12" name="Прямоугольник 11"/>
            <p:cNvSpPr/>
            <p:nvPr/>
          </p:nvSpPr>
          <p:spPr>
            <a:xfrm>
              <a:off x="2828925" y="214312"/>
              <a:ext cx="2571749" cy="154305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  <a:effectLst/>
          </p:spPr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marR="0" lvl="0" indent="0" algn="ctr" defTabSz="800100" eaLnBrk="1" fontAlgn="auto" latinLnBrk="0" hangingPunct="1"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Arial Narrow" pitchFamily="34" charset="0"/>
                </a:rPr>
                <a:t>Адаптация жилья </a:t>
              </a:r>
            </a:p>
            <a:p>
              <a:pPr marL="0" marR="0" lvl="0" indent="0" algn="ctr" defTabSz="800100" eaLnBrk="1" fontAlgn="auto" latinLnBrk="0" hangingPunct="1"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Arial Narrow" pitchFamily="34" charset="0"/>
                </a:rPr>
                <a:t>с учетом потребностей ребенка-инвалида</a:t>
              </a:r>
              <a:endPara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 Narrow" pitchFamily="34" charset="0"/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6059372" y="1628800"/>
            <a:ext cx="2571749" cy="1543050"/>
            <a:chOff x="5657849" y="214312"/>
            <a:chExt cx="2571749" cy="1543050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14" name="Прямоугольник 13"/>
            <p:cNvSpPr/>
            <p:nvPr/>
          </p:nvSpPr>
          <p:spPr>
            <a:xfrm>
              <a:off x="5657849" y="214312"/>
              <a:ext cx="2571749" cy="1543050"/>
            </a:xfrm>
            <a:prstGeom prst="rect">
              <a:avLst/>
            </a:prstGeom>
            <a:grpFill/>
            <a:ln w="25400" cap="flat" cmpd="sng" algn="ctr">
              <a:solidFill>
                <a:schemeClr val="accent1"/>
              </a:solidFill>
              <a:prstDash val="solid"/>
            </a:ln>
            <a:effectLst/>
          </p:spPr>
        </p:sp>
        <p:sp>
          <p:nvSpPr>
            <p:cNvPr id="15" name="Прямоугольник 14"/>
            <p:cNvSpPr/>
            <p:nvPr/>
          </p:nvSpPr>
          <p:spPr>
            <a:xfrm>
              <a:off x="5657849" y="214312"/>
              <a:ext cx="2571749" cy="154305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  <a:effectLst/>
          </p:spPr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marR="0" lvl="0" indent="0" algn="ctr" defTabSz="8001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Arial Narrow" pitchFamily="34" charset="0"/>
                </a:rPr>
                <a:t>Предоставление реабилитационных </a:t>
              </a:r>
            </a:p>
            <a:p>
              <a:pPr marL="0" marR="0" lvl="0" indent="0" algn="ctr" defTabSz="8001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Arial Narrow" pitchFamily="34" charset="0"/>
                </a:rPr>
                <a:t>и </a:t>
              </a:r>
              <a:r>
                <a:rPr kumimoji="0" lang="ru-RU" sz="1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Arial Narrow" pitchFamily="34" charset="0"/>
                </a:rPr>
                <a:t>абилитационных</a:t>
              </a:r>
              <a:r>
                <a:rPr kumimoji="0" lang="ru-RU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Arial Narrow" pitchFamily="34" charset="0"/>
                </a:rPr>
                <a:t> услуг </a:t>
              </a:r>
              <a:endPara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 Narrow" pitchFamily="34" charset="0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467543" y="3502603"/>
            <a:ext cx="2571749" cy="1543050"/>
            <a:chOff x="0" y="2014537"/>
            <a:chExt cx="2571749" cy="1543050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17" name="Прямоугольник 16"/>
            <p:cNvSpPr/>
            <p:nvPr/>
          </p:nvSpPr>
          <p:spPr>
            <a:xfrm>
              <a:off x="0" y="2014537"/>
              <a:ext cx="2571749" cy="1543050"/>
            </a:xfrm>
            <a:prstGeom prst="rect">
              <a:avLst/>
            </a:prstGeom>
            <a:grpFill/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</p:sp>
        <p:sp>
          <p:nvSpPr>
            <p:cNvPr id="18" name="Прямоугольник 17"/>
            <p:cNvSpPr/>
            <p:nvPr/>
          </p:nvSpPr>
          <p:spPr>
            <a:xfrm>
              <a:off x="0" y="2014537"/>
              <a:ext cx="2571749" cy="154305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  <a:effectLst/>
          </p:spPr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marR="0" lvl="0" indent="0" algn="ctr" defTabSz="8001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Arial Narrow" pitchFamily="34" charset="0"/>
                </a:rPr>
                <a:t>Реализация реабилитационно-образовательного маршрута</a:t>
              </a:r>
              <a:endPara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 Narrow" pitchFamily="34" charset="0"/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3286125" y="3512087"/>
            <a:ext cx="2571749" cy="1543050"/>
            <a:chOff x="2828925" y="2014537"/>
            <a:chExt cx="2571749" cy="1543050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20" name="Прямоугольник 19"/>
            <p:cNvSpPr/>
            <p:nvPr/>
          </p:nvSpPr>
          <p:spPr>
            <a:xfrm>
              <a:off x="2828925" y="2014537"/>
              <a:ext cx="2571749" cy="154305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Прямоугольник 20"/>
            <p:cNvSpPr/>
            <p:nvPr/>
          </p:nvSpPr>
          <p:spPr>
            <a:xfrm>
              <a:off x="2828925" y="2014537"/>
              <a:ext cx="2571749" cy="154305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b="1" kern="12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 Narrow" pitchFamily="34" charset="0"/>
                </a:rPr>
                <a:t>Обучение родителей, формирование необходимых компетенций  </a:t>
              </a:r>
              <a:endParaRPr lang="ru-RU" sz="1800" b="1" kern="1200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6084168" y="3512087"/>
            <a:ext cx="2571749" cy="1543050"/>
            <a:chOff x="5657849" y="2014537"/>
            <a:chExt cx="2571749" cy="1543050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23" name="Прямоугольник 22"/>
            <p:cNvSpPr/>
            <p:nvPr/>
          </p:nvSpPr>
          <p:spPr>
            <a:xfrm>
              <a:off x="5657849" y="2014537"/>
              <a:ext cx="2571749" cy="154305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Прямоугольник 23"/>
            <p:cNvSpPr/>
            <p:nvPr/>
          </p:nvSpPr>
          <p:spPr>
            <a:xfrm>
              <a:off x="5657849" y="2014537"/>
              <a:ext cx="2571749" cy="154305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b="1" kern="12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 Narrow" pitchFamily="34" charset="0"/>
                </a:rPr>
                <a:t>Социально-культурный отдых семьи</a:t>
              </a:r>
              <a:endParaRPr lang="ru-RU" sz="1800" b="1" kern="1200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014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116632"/>
            <a:ext cx="63261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b="1" dirty="0">
                <a:solidFill>
                  <a:prstClr val="white"/>
                </a:solidFill>
                <a:latin typeface="Myriad Pro" pitchFamily="34" charset="0"/>
              </a:rPr>
              <a:t>БЮДЖЕТНОЕ УЧРЕЖДЕНИЕ ХАНТЫ-МАНСИЙСКОГО АВТОНОМНОГО ОКРУГА-ЮГРЫ «</a:t>
            </a:r>
            <a:r>
              <a:rPr lang="ru-RU" sz="1200" b="1" dirty="0" smtClean="0">
                <a:solidFill>
                  <a:prstClr val="white"/>
                </a:solidFill>
                <a:latin typeface="Myriad Pro" pitchFamily="34" charset="0"/>
              </a:rPr>
              <a:t>СУРГУТСКИЙ РЕАБИЛИТАЦИОННЫЙ </a:t>
            </a:r>
            <a:r>
              <a:rPr lang="ru-RU" sz="1200" b="1" dirty="0">
                <a:solidFill>
                  <a:prstClr val="white"/>
                </a:solidFill>
                <a:latin typeface="Myriad Pro" pitchFamily="34" charset="0"/>
              </a:rPr>
              <a:t>ЦЕНТР</a:t>
            </a:r>
            <a:r>
              <a:rPr lang="ru-RU" sz="1200" b="1" dirty="0" smtClean="0">
                <a:solidFill>
                  <a:prstClr val="white"/>
                </a:solidFill>
                <a:latin typeface="Myriad Pro" pitchFamily="34" charset="0"/>
              </a:rPr>
              <a:t>»</a:t>
            </a:r>
            <a:endParaRPr lang="ru-RU" sz="1200" b="1" dirty="0">
              <a:solidFill>
                <a:prstClr val="white"/>
              </a:solidFill>
              <a:latin typeface="Myriad Pro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04048" y="1058822"/>
            <a:ext cx="3816424" cy="1623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ea typeface="Calibri"/>
                <a:cs typeface="Times New Roman"/>
              </a:rPr>
              <a:t>Проведение реабилитационных мероприятий на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ea typeface="Calibri"/>
                <a:cs typeface="Times New Roman"/>
              </a:rPr>
              <a:t>дому: </a:t>
            </a: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endParaRPr lang="ru-RU" b="1" dirty="0" smtClean="0">
              <a:solidFill>
                <a:schemeClr val="tx2">
                  <a:lumMod val="60000"/>
                  <a:lumOff val="40000"/>
                </a:schemeClr>
              </a:solidFill>
              <a:latin typeface="Arial Narrow" pitchFamily="34" charset="0"/>
              <a:ea typeface="Calibri"/>
              <a:cs typeface="Times New Roman"/>
            </a:endParaRP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  <a:latin typeface="Arial Narrow" pitchFamily="34" charset="0"/>
              <a:ea typeface="Calibri"/>
              <a:cs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04048" y="1700808"/>
            <a:ext cx="3456384" cy="4936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ctr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Ø"/>
            </a:pPr>
            <a:r>
              <a:rPr lang="ru-RU" b="1" spc="10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  <a:ea typeface="Times New Roman"/>
              </a:rPr>
              <a:t>проведение на дому комплекса реабилитационных услуг  в соответствии </a:t>
            </a:r>
            <a:r>
              <a:rPr lang="ru-RU" b="1" spc="1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  <a:ea typeface="Times New Roman"/>
              </a:rPr>
              <a:t>                         с </a:t>
            </a:r>
            <a:r>
              <a:rPr lang="ru-RU" b="1" spc="10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  <a:ea typeface="Times New Roman"/>
              </a:rPr>
              <a:t>индивидуальной программой предоставления социальных услуг</a:t>
            </a: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  <a:cs typeface="Times New Roman" pitchFamily="18" charset="0"/>
              </a:rPr>
              <a:t>;</a:t>
            </a:r>
          </a:p>
          <a:p>
            <a:pPr marL="285750" lvl="0" indent="-285750" algn="ctr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Ø"/>
            </a:pP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консультирование семей </a:t>
            </a: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                   </a:t>
            </a: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по  вопросам реабилитации несовершеннолетних;</a:t>
            </a:r>
          </a:p>
          <a:p>
            <a:pPr marL="285750" lvl="0" indent="-285750" algn="ctr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Ø"/>
            </a:pP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предоставление услуги  </a:t>
            </a: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                   по </a:t>
            </a: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обеспечению ребенка-инвалида техническими средствами реабилитации </a:t>
            </a:r>
          </a:p>
          <a:p>
            <a:pPr marL="285750" lvl="0" indent="-285750" algn="just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Ø"/>
            </a:pPr>
            <a:endParaRPr lang="ru-RU" dirty="0">
              <a:solidFill>
                <a:schemeClr val="tx2">
                  <a:lumMod val="60000"/>
                  <a:lumOff val="40000"/>
                </a:schemeClr>
              </a:solidFill>
              <a:latin typeface="Arial Narrow" pitchFamily="34" charset="0"/>
              <a:ea typeface="Calibri"/>
              <a:cs typeface="Times New Roman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8822"/>
            <a:ext cx="4824536" cy="5081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710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он для презентации-05.jpg"/>
          <p:cNvPicPr>
            <a:picLocks noChangeAspect="1"/>
          </p:cNvPicPr>
          <p:nvPr/>
        </p:nvPicPr>
        <p:blipFill>
          <a:blip r:embed="rId2" cstate="print"/>
          <a:srcRect b="576"/>
          <a:stretch>
            <a:fillRect/>
          </a:stretch>
        </p:blipFill>
        <p:spPr>
          <a:xfrm>
            <a:off x="-54513" y="0"/>
            <a:ext cx="9198512" cy="689888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9512" y="116632"/>
            <a:ext cx="61926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b="1" dirty="0">
                <a:solidFill>
                  <a:prstClr val="white"/>
                </a:solidFill>
                <a:latin typeface="Myriad Pro" pitchFamily="34" charset="0"/>
              </a:rPr>
              <a:t>БЮДЖЕТНОЕ УЧРЕЖДЕНИЕ ХАНТЫ-МАНСИЙСКОГО АВТОНОМНОГО ОКРУГА-ЮГРЫ «СУРГУТСКИЙ РЕАБИЛИТАЦИОННЫЙ ЦЕНТР»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868144" y="1233913"/>
            <a:ext cx="280831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Мультидисциплинарная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команда специалистов:</a:t>
            </a:r>
            <a:endParaRPr lang="ru-RU" dirty="0" smtClean="0">
              <a:solidFill>
                <a:schemeClr val="tx2">
                  <a:lumMod val="60000"/>
                  <a:lumOff val="40000"/>
                </a:schemeClr>
              </a:solidFill>
              <a:latin typeface="Arial Narrow" pitchFamily="34" charset="0"/>
            </a:endParaRPr>
          </a:p>
          <a:p>
            <a:pPr algn="ct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врач-педиатр</a:t>
            </a: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, </a:t>
            </a:r>
            <a:endParaRPr lang="ru-RU" b="1" dirty="0" smtClean="0">
              <a:solidFill>
                <a:schemeClr val="tx2">
                  <a:lumMod val="60000"/>
                  <a:lumOff val="40000"/>
                </a:schemeClr>
              </a:solidFill>
              <a:latin typeface="Arial Narrow" pitchFamily="34" charset="0"/>
            </a:endParaRPr>
          </a:p>
          <a:p>
            <a:pPr algn="ct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специалист </a:t>
            </a: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по </a:t>
            </a: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работе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 </a:t>
            </a: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с семьей,  </a:t>
            </a:r>
            <a:endParaRPr lang="ru-RU" b="1" dirty="0" smtClean="0">
              <a:solidFill>
                <a:schemeClr val="tx2">
                  <a:lumMod val="60000"/>
                  <a:lumOff val="40000"/>
                </a:schemeClr>
              </a:solidFill>
              <a:latin typeface="Arial Narrow" pitchFamily="34" charset="0"/>
            </a:endParaRPr>
          </a:p>
          <a:p>
            <a:pPr algn="ct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инструктор </a:t>
            </a: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по адаптивной физической культуре, </a:t>
            </a:r>
            <a:endParaRPr lang="ru-RU" b="1" dirty="0" smtClean="0">
              <a:solidFill>
                <a:schemeClr val="tx2">
                  <a:lumMod val="60000"/>
                  <a:lumOff val="40000"/>
                </a:schemeClr>
              </a:solidFill>
              <a:latin typeface="Arial Narrow" pitchFamily="34" charset="0"/>
            </a:endParaRPr>
          </a:p>
          <a:p>
            <a:pPr algn="ct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психолог</a:t>
            </a: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, </a:t>
            </a:r>
            <a:endParaRPr lang="ru-RU" b="1" dirty="0" smtClean="0">
              <a:solidFill>
                <a:schemeClr val="tx2">
                  <a:lumMod val="60000"/>
                  <a:lumOff val="40000"/>
                </a:schemeClr>
              </a:solidFill>
              <a:latin typeface="Arial Narrow" pitchFamily="34" charset="0"/>
            </a:endParaRPr>
          </a:p>
          <a:p>
            <a:pPr algn="ct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логопед</a:t>
            </a: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, </a:t>
            </a:r>
            <a:endParaRPr lang="ru-RU" b="1" dirty="0" smtClean="0">
              <a:solidFill>
                <a:schemeClr val="tx2">
                  <a:lumMod val="60000"/>
                  <a:lumOff val="40000"/>
                </a:schemeClr>
              </a:solidFill>
              <a:latin typeface="Arial Narrow" pitchFamily="34" charset="0"/>
            </a:endParaRPr>
          </a:p>
          <a:p>
            <a:pPr algn="ct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специалист </a:t>
            </a: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по комплексной реабилитации,  </a:t>
            </a:r>
            <a:endParaRPr lang="ru-RU" b="1" dirty="0" smtClean="0">
              <a:solidFill>
                <a:schemeClr val="tx2">
                  <a:lumMod val="60000"/>
                  <a:lumOff val="40000"/>
                </a:schemeClr>
              </a:solidFill>
              <a:latin typeface="Arial Narrow" pitchFamily="34" charset="0"/>
            </a:endParaRPr>
          </a:p>
          <a:p>
            <a:pPr algn="ct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инструктор </a:t>
            </a: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по труду,  </a:t>
            </a:r>
            <a:endParaRPr lang="ru-RU" b="1" dirty="0" smtClean="0">
              <a:solidFill>
                <a:schemeClr val="tx2">
                  <a:lumMod val="60000"/>
                  <a:lumOff val="40000"/>
                </a:schemeClr>
              </a:solidFill>
              <a:latin typeface="Arial Narrow" pitchFamily="34" charset="0"/>
            </a:endParaRPr>
          </a:p>
          <a:p>
            <a:pPr algn="ct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учитель </a:t>
            </a: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общего образования, социальный работник</a:t>
            </a:r>
          </a:p>
        </p:txBody>
      </p:sp>
      <p:pic>
        <p:nvPicPr>
          <p:cNvPr id="10" name="Picture 3" descr="C:\Users\German\Desktop\Визит\Мой доклад\фото\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7" r="13585"/>
          <a:stretch/>
        </p:blipFill>
        <p:spPr bwMode="auto">
          <a:xfrm>
            <a:off x="142656" y="1233913"/>
            <a:ext cx="5725488" cy="4043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884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728" y="116632"/>
            <a:ext cx="65774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b="1" dirty="0">
                <a:solidFill>
                  <a:prstClr val="white"/>
                </a:solidFill>
                <a:latin typeface="Myriad Pro" pitchFamily="34" charset="0"/>
              </a:rPr>
              <a:t>БЮДЖЕТНОЕ УЧРЕЖДЕНИЕ ХАНТЫ-МАНСИЙСКОГО АВТОНОМНОГО ОКРУГА-ЮГРЫ «СУРГУТСКИЙ РЕАБИЛИТАЦИОННЫЙ ЦЕНТР»</a:t>
            </a:r>
          </a:p>
        </p:txBody>
      </p:sp>
      <p:pic>
        <p:nvPicPr>
          <p:cNvPr id="2050" name="Picture 2" descr="C:\Users\German\Desktop\Визит\Мой доклад\фото\IMG-fa1ae326e1f3ce7c2525850cf5d36136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196751"/>
            <a:ext cx="6336704" cy="4221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475656" y="549668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yriad Pro" pitchFamily="34" charset="0"/>
              </a:rPr>
              <a:t>Консультация врача-педиатра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35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728" y="116632"/>
            <a:ext cx="65774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b="1" dirty="0">
                <a:solidFill>
                  <a:prstClr val="white"/>
                </a:solidFill>
                <a:latin typeface="Myriad Pro" pitchFamily="34" charset="0"/>
              </a:rPr>
              <a:t>БЮДЖЕТНОЕ УЧРЕЖДЕНИЕ ХАНТЫ-МАНСИЙСКОГО АВТОНОМНОГО ОКРУГА-ЮГРЫ «СУРГУТСКИЙ РЕАБИЛИТАЦИОННЫЙ ЦЕНТР»</a:t>
            </a:r>
          </a:p>
        </p:txBody>
      </p:sp>
      <p:pic>
        <p:nvPicPr>
          <p:cNvPr id="3075" name="Picture 3" descr="C:\Users\German\Desktop\Визит\Мой доклад\фото\IMG-d2c8576f164025c8c84ce9c90f43cdd2-V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120381"/>
            <a:ext cx="4855908" cy="3641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vtoroi-shans.ru/oborudovanie/ustroystvo-sinkhro-s/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754" y="977289"/>
            <a:ext cx="3991802" cy="216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220073" y="3284984"/>
            <a:ext cx="273630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" indent="0" algn="ctr">
              <a:buFont typeface="Arial" pitchFamily="34" charset="0"/>
              <a:buNone/>
            </a:pPr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Использование Комплекса </a:t>
            </a:r>
            <a:r>
              <a:rPr 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биоакустической</a:t>
            </a:r>
          </a:p>
          <a:p>
            <a:pPr marL="68580" indent="0" algn="ctr">
              <a:buFont typeface="Arial" pitchFamily="34" charset="0"/>
              <a:buNone/>
            </a:pPr>
            <a:r>
              <a:rPr 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 коррекции </a:t>
            </a:r>
            <a:endParaRPr lang="ru-RU" sz="2400" b="1" dirty="0" smtClean="0">
              <a:solidFill>
                <a:schemeClr val="tx2">
                  <a:lumMod val="60000"/>
                  <a:lumOff val="40000"/>
                </a:schemeClr>
              </a:solidFill>
              <a:latin typeface="Arial Narrow" pitchFamily="34" charset="0"/>
            </a:endParaRPr>
          </a:p>
          <a:p>
            <a:pPr marL="68580" indent="0" algn="ctr">
              <a:buFont typeface="Arial" pitchFamily="34" charset="0"/>
              <a:buNone/>
            </a:pPr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БАК </a:t>
            </a:r>
            <a:r>
              <a:rPr 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«</a:t>
            </a:r>
            <a:r>
              <a:rPr lang="ru-RU" sz="2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Синхро</a:t>
            </a:r>
            <a:r>
              <a:rPr 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-С»</a:t>
            </a:r>
          </a:p>
        </p:txBody>
      </p:sp>
    </p:spTree>
    <p:extLst>
      <p:ext uri="{BB962C8B-B14F-4D97-AF65-F5344CB8AC3E}">
        <p14:creationId xmlns:p14="http://schemas.microsoft.com/office/powerpoint/2010/main" val="223080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617</TotalTime>
  <Words>584</Words>
  <Application>Microsoft Office PowerPoint</Application>
  <PresentationFormat>Экран (4:3)</PresentationFormat>
  <Paragraphs>110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9" baseType="lpstr">
      <vt:lpstr>Meiryo</vt:lpstr>
      <vt:lpstr>Arial</vt:lpstr>
      <vt:lpstr>Arial Narrow</vt:lpstr>
      <vt:lpstr>Calibri</vt:lpstr>
      <vt:lpstr>Myriad Pro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aleksei2505@yandex.ru</dc:creator>
  <cp:lastModifiedBy>ОИАР1</cp:lastModifiedBy>
  <cp:revision>59</cp:revision>
  <dcterms:created xsi:type="dcterms:W3CDTF">2021-08-03T10:54:52Z</dcterms:created>
  <dcterms:modified xsi:type="dcterms:W3CDTF">2022-08-19T10:16:44Z</dcterms:modified>
</cp:coreProperties>
</file>