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  <p:sldId id="263" r:id="rId6"/>
    <p:sldId id="264" r:id="rId7"/>
    <p:sldId id="265" r:id="rId8"/>
    <p:sldId id="260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92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gif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2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41.wmf"/><Relationship Id="rId3" Type="http://schemas.openxmlformats.org/officeDocument/2006/relationships/image" Target="../media/image42.wmf"/><Relationship Id="rId7" Type="http://schemas.openxmlformats.org/officeDocument/2006/relationships/image" Target="../media/image38.e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40.e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3.wmf"/><Relationship Id="rId9" Type="http://schemas.openxmlformats.org/officeDocument/2006/relationships/image" Target="../media/image39.emf"/><Relationship Id="rId1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4" y="164304"/>
            <a:ext cx="1255591" cy="126990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553188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sochz\Desktop\Рисунок5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348" y="0"/>
            <a:ext cx="217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5334" y="350327"/>
            <a:ext cx="7352721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Бюджетное учреждение Чувашской Республики</a:t>
            </a:r>
          </a:p>
          <a:p>
            <a:pPr algn="ctr" eaLnBrk="1" hangingPunct="1">
              <a:defRPr/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«Социально-реабилитационный центр для несовершеннолетних </a:t>
            </a:r>
          </a:p>
          <a:p>
            <a:pPr algn="ctr" eaLnBrk="1" hangingPunct="1">
              <a:defRPr/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г. Чебоксары» Министерства труда и социальной защиты </a:t>
            </a:r>
          </a:p>
          <a:p>
            <a:pPr algn="ctr" eaLnBrk="1" hangingPunct="1">
              <a:defRPr/>
            </a:pPr>
            <a:r>
              <a:rPr lang="ru-RU" sz="16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Чувашской Республики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787" y="1647705"/>
            <a:ext cx="8351912" cy="78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497181" y="2060848"/>
            <a:ext cx="6379075" cy="792088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000" kern="1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«Мой семейный центр»</a:t>
            </a:r>
            <a:endParaRPr lang="ru-RU" sz="3000" kern="1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026" name="Picture 2" descr="C:\Users\zam_dir\Desktop\логотип фонд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94258"/>
            <a:ext cx="1080120" cy="107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1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188640"/>
            <a:ext cx="7812360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13384" y="235677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Impact" pitchFamily="34" charset="0"/>
              </a:rPr>
              <a:t>Социальное обслуживание семей и детей</a:t>
            </a:r>
            <a:endParaRPr lang="ru-RU" sz="3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64" y="2132856"/>
            <a:ext cx="3888432" cy="277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51125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Клуб «Колыбель надежды»:</a:t>
            </a:r>
          </a:p>
          <a:p>
            <a:r>
              <a:rPr lang="ru-RU" sz="16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семьями с детьми до 3-ех лет, где родители испытывают психолого-педагогические трудности в воспитании и развитии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детей.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Встречи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планируется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проводить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еженедельно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форме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мастер-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классов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семинаров,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совместных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развивающих занятий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творческих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семейных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практикумов и т.д.;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работа с  подростками-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правонарушителями.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Встречи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планируется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проводить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ежемесячно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форме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интерактивных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лекций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ролевых игр,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err="1">
                <a:latin typeface="Arial" pitchFamily="34" charset="0"/>
                <a:cs typeface="Arial" pitchFamily="34" charset="0"/>
              </a:rPr>
              <a:t>к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вестов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789040"/>
            <a:ext cx="80934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                                                        Клуб «Женская академия»</a:t>
            </a:r>
          </a:p>
          <a:p>
            <a:r>
              <a:rPr lang="ru-RU" sz="16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●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клуб для мам: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открытие секретов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красоты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 новинок моды, поддержание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прекрасного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внешнего вида, подготовка к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                                         праздникам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флористика и т.д.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Если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 молодых мамочек будет возникать вопрос: с кем оставить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ребенка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? наши специалисты на время встречи могут занять их в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детском игровом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уголке. Перечень тем, которые мы вам хотим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предложить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очень разнообразный: «Красота и здоровье»,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Дополнительный заработок на дому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», 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Моя карьера»,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          «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Мастер-класс по косметологии», «Основы диетологии» и т.д.</a:t>
            </a:r>
          </a:p>
        </p:txBody>
      </p:sp>
      <p:pic>
        <p:nvPicPr>
          <p:cNvPr id="10" name="Picture 2" descr="C:\Users\sochz\Desktop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264" y="4984805"/>
            <a:ext cx="933019" cy="171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ochz\Desktop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10699" y="1196752"/>
            <a:ext cx="1456669" cy="246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72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88703" y="1940087"/>
            <a:ext cx="796383" cy="895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sochz\Desktop\Рисунок7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24" y="246701"/>
            <a:ext cx="2982040" cy="289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27584" y="3140968"/>
            <a:ext cx="7352721" cy="19697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2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Мы ждем Вас по адресу:</a:t>
            </a:r>
          </a:p>
          <a:p>
            <a:pPr algn="ctr" eaLnBrk="1" hangingPunct="1">
              <a:defRPr/>
            </a:pPr>
            <a:endParaRPr lang="ru-RU" dirty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latin typeface="Impact" pitchFamily="34" charset="0"/>
            </a:endParaRPr>
          </a:p>
          <a:p>
            <a:pPr algn="ctr" eaLnBrk="1" hangingPunct="1"/>
            <a:r>
              <a:rPr lang="ru-RU" altLang="ru-RU" dirty="0">
                <a:solidFill>
                  <a:srgbClr val="C00000"/>
                </a:solidFill>
                <a:latin typeface="Impact" pitchFamily="34" charset="0"/>
              </a:rPr>
              <a:t>г. Чебоксары, ул. </a:t>
            </a:r>
            <a:r>
              <a:rPr lang="ru-RU" altLang="ru-RU" dirty="0" err="1">
                <a:solidFill>
                  <a:srgbClr val="C00000"/>
                </a:solidFill>
                <a:latin typeface="Impact" pitchFamily="34" charset="0"/>
              </a:rPr>
              <a:t>Хузангая</a:t>
            </a:r>
            <a:r>
              <a:rPr lang="ru-RU" altLang="ru-RU" dirty="0">
                <a:solidFill>
                  <a:srgbClr val="C00000"/>
                </a:solidFill>
                <a:latin typeface="Impact" pitchFamily="34" charset="0"/>
              </a:rPr>
              <a:t>, д. 29 А</a:t>
            </a:r>
          </a:p>
          <a:p>
            <a:pPr algn="ctr" eaLnBrk="1" hangingPunct="1"/>
            <a:r>
              <a:rPr lang="ru-RU" altLang="ru-RU" dirty="0">
                <a:solidFill>
                  <a:srgbClr val="C00000"/>
                </a:solidFill>
                <a:latin typeface="Impact" pitchFamily="34" charset="0"/>
              </a:rPr>
              <a:t>Телефоны: (8352) </a:t>
            </a:r>
            <a:r>
              <a:rPr lang="ru-RU" altLang="ru-RU" dirty="0" smtClean="0">
                <a:solidFill>
                  <a:srgbClr val="C00000"/>
                </a:solidFill>
                <a:latin typeface="Impact" pitchFamily="34" charset="0"/>
              </a:rPr>
              <a:t>23-77-99</a:t>
            </a:r>
            <a:endParaRPr lang="ru-RU" altLang="ru-RU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1" hangingPunct="1"/>
            <a:r>
              <a:rPr lang="en-US" altLang="ru-RU" dirty="0">
                <a:solidFill>
                  <a:srgbClr val="C00000"/>
                </a:solidFill>
                <a:latin typeface="Impact" pitchFamily="34" charset="0"/>
              </a:rPr>
              <a:t>e-mail</a:t>
            </a:r>
            <a:r>
              <a:rPr lang="ru-RU" altLang="ru-RU" dirty="0">
                <a:solidFill>
                  <a:srgbClr val="C00000"/>
                </a:solidFill>
                <a:latin typeface="Impact" pitchFamily="34" charset="0"/>
              </a:rPr>
              <a:t>: </a:t>
            </a:r>
            <a:r>
              <a:rPr lang="en-US" altLang="ru-RU" dirty="0" err="1">
                <a:solidFill>
                  <a:srgbClr val="C00000"/>
                </a:solidFill>
                <a:latin typeface="Impact" pitchFamily="34" charset="0"/>
              </a:rPr>
              <a:t>ryabinka</a:t>
            </a:r>
            <a:r>
              <a:rPr lang="ru-RU" altLang="ru-RU" dirty="0">
                <a:solidFill>
                  <a:srgbClr val="C00000"/>
                </a:solidFill>
                <a:latin typeface="Impact" pitchFamily="34" charset="0"/>
              </a:rPr>
              <a:t>29</a:t>
            </a:r>
            <a:r>
              <a:rPr lang="en-US" altLang="ru-RU" dirty="0">
                <a:solidFill>
                  <a:srgbClr val="C00000"/>
                </a:solidFill>
                <a:latin typeface="Impact" pitchFamily="34" charset="0"/>
              </a:rPr>
              <a:t>@mail.ru</a:t>
            </a:r>
            <a:endParaRPr lang="ru-RU" altLang="ru-RU" dirty="0">
              <a:solidFill>
                <a:srgbClr val="C00000"/>
              </a:solidFill>
              <a:latin typeface="Impact" pitchFamily="34" charset="0"/>
            </a:endParaRPr>
          </a:p>
          <a:p>
            <a:pPr algn="ctr" eaLnBrk="1" hangingPunct="1">
              <a:defRPr/>
            </a:pPr>
            <a:endParaRPr lang="ru-RU" dirty="0" smtClean="0">
              <a:ln w="18000">
                <a:noFill/>
                <a:prstDash val="solid"/>
                <a:miter lim="800000"/>
              </a:ln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6146" name="Picture 2" descr="F:\реализция проекта\приложения\пункт 2.6\код вибе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80623"/>
            <a:ext cx="1584176" cy="91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реализция проекта\приложения\пункт 2.6\qr-code сайта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254" y="478062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реализция проекта\приложения\пункт 2.6\код вконтакте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25403" y="4844747"/>
            <a:ext cx="735847" cy="73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3" y="116632"/>
            <a:ext cx="1255591" cy="126990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0" y="1529434"/>
            <a:ext cx="8351912" cy="78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63095" y="506868"/>
            <a:ext cx="735272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Отделение социальной помощи семье и детям появилось в центре </a:t>
            </a:r>
          </a:p>
          <a:p>
            <a:pPr algn="ctr" eaLnBrk="1" hangingPunct="1">
              <a:defRPr/>
            </a:pPr>
            <a:r>
              <a:rPr lang="ru-RU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одним из самых первых в 1995 году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45024"/>
            <a:ext cx="2775664" cy="18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7" y="3068960"/>
            <a:ext cx="3415011" cy="216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733021"/>
            <a:ext cx="2736305" cy="176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59097"/>
            <a:ext cx="3150071" cy="219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40257" y="5661248"/>
            <a:ext cx="8946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Основные задачи отделения – оказание адресной материальной помощи нуждающимся, организация патронажного питания детей из малообеспеченных семей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_58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628800"/>
            <a:ext cx="2666305" cy="19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_58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187" y="3956713"/>
            <a:ext cx="2881288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ochz\Desktop\Рисунок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207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332656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По мере развития системы социального обслуживания в Чувашской Республике менялись и задачи отделения социальной помощи семье и детям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055619"/>
            <a:ext cx="505613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/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Организация комплексного социального обслуживания семей, находящих в трудной жизненной ситуации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36575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6575"/>
            <a:r>
              <a:rPr lang="ru-RU" sz="1400" dirty="0">
                <a:latin typeface="Arial" pitchFamily="34" charset="0"/>
                <a:cs typeface="Arial" pitchFamily="34" charset="0"/>
              </a:rPr>
              <a:t>Организация мероприятий по привлечению средств для оказания помощи, в том числе материальной, семьям, нуждающимся в социальной помощи и поддержке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36575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6575"/>
            <a:r>
              <a:rPr lang="ru-RU" sz="1400" dirty="0">
                <a:latin typeface="Arial" pitchFamily="34" charset="0"/>
                <a:cs typeface="Arial" pitchFamily="34" charset="0"/>
              </a:rPr>
              <a:t>Информационная поддержка семьи, в том числе и через средства массовой информации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36575"/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536575"/>
            <a:r>
              <a:rPr lang="ru-RU" sz="1400" dirty="0">
                <a:latin typeface="Arial" pitchFamily="34" charset="0"/>
                <a:cs typeface="Arial" pitchFamily="34" charset="0"/>
              </a:rPr>
              <a:t>Анализ деятельности учреждения по всем направлениям работы и предоставление отчетной документации в различные учреждения и ведомства 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536575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2187" y="2183764"/>
            <a:ext cx="523431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Impact" pitchFamily="34" charset="0"/>
              </a:rPr>
              <a:t>1</a:t>
            </a:r>
            <a:endParaRPr lang="ru-RU" sz="4000" b="1" dirty="0">
              <a:latin typeface="Impact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8715" y="2974267"/>
            <a:ext cx="486778" cy="774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Impact" pitchFamily="34" charset="0"/>
              </a:rPr>
              <a:t>2</a:t>
            </a:r>
            <a:endParaRPr lang="ru-RU" sz="3600" dirty="0">
              <a:latin typeface="Impact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936427"/>
            <a:ext cx="505105" cy="5760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Impact" pitchFamily="34" charset="0"/>
              </a:rPr>
              <a:t>3</a:t>
            </a:r>
            <a:endParaRPr lang="ru-RU" sz="4000" dirty="0">
              <a:latin typeface="Impact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2062" y="4725144"/>
            <a:ext cx="523431" cy="792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Impact" pitchFamily="34" charset="0"/>
              </a:rPr>
              <a:t>4</a:t>
            </a:r>
            <a:endParaRPr lang="ru-RU" sz="40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7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5"/>
          <a:stretch>
            <a:fillRect/>
          </a:stretch>
        </p:blipFill>
        <p:spPr bwMode="auto">
          <a:xfrm>
            <a:off x="6102692" y="1932251"/>
            <a:ext cx="2352309" cy="162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ochz\Desktop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40352" y="332656"/>
            <a:ext cx="92075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426586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Impact" pitchFamily="34" charset="0"/>
              </a:rPr>
              <a:t>В 2006 году появилась участковая социальная служба, основной задачей в работе отделения стала профилактика социального сиротства, безнадзорности и правонарушений несовершеннолетних</a:t>
            </a:r>
            <a:endParaRPr lang="ru-RU" sz="2000" dirty="0">
              <a:solidFill>
                <a:srgbClr val="C00000"/>
              </a:solidFill>
              <a:latin typeface="Impact" pitchFamily="34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880568" cy="216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DCIM\100MSDCF\DSC09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20" y="1782282"/>
            <a:ext cx="2132456" cy="1634226"/>
          </a:xfrm>
          <a:prstGeom prst="rect">
            <a:avLst/>
          </a:prstGeom>
          <a:noFill/>
        </p:spPr>
      </p:pic>
      <p:pic>
        <p:nvPicPr>
          <p:cNvPr id="9" name="Picture 3" descr="G:\фото\111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37" y="3717032"/>
            <a:ext cx="2226817" cy="1731969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11" y="3573016"/>
            <a:ext cx="2288565" cy="177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40257" y="5661248"/>
            <a:ext cx="8946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Количество получателей услуг – 2365 семей,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воспитывающих несовершеннолетних детей, </a:t>
            </a:r>
          </a:p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проживающих в Ленинском районе г. Чебоксары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4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" y="116632"/>
            <a:ext cx="7236296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0926" y="148280"/>
            <a:ext cx="68909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Impact" pitchFamily="34" charset="0"/>
              </a:rPr>
              <a:t>Инновации, внедряемые в 2021-2025</a:t>
            </a:r>
            <a:endParaRPr lang="ru-RU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043608" y="846165"/>
            <a:ext cx="6624736" cy="512440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000" kern="1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Проект </a:t>
            </a:r>
            <a:r>
              <a:rPr lang="ru-RU" sz="3000" kern="1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«Мой семейный центр»</a:t>
            </a:r>
            <a:endParaRPr lang="ru-RU" sz="3000" kern="1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" name="Picture 11" descr="Logo_Fond_R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80" y="188640"/>
            <a:ext cx="727706" cy="7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5789" y="1367736"/>
            <a:ext cx="77768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i="1" dirty="0" smtClean="0"/>
              <a:t>Средства гранта: </a:t>
            </a:r>
            <a:r>
              <a:rPr lang="ru-RU" sz="1400" b="1" i="1" dirty="0"/>
              <a:t>2339896 </a:t>
            </a:r>
            <a:r>
              <a:rPr lang="ru-RU" sz="1400" b="1" i="1" dirty="0" smtClean="0"/>
              <a:t>рублей, в том числе:</a:t>
            </a:r>
          </a:p>
          <a:p>
            <a:r>
              <a:rPr lang="ru-RU" altLang="ru-RU" sz="1400" b="1" i="1" dirty="0" smtClean="0"/>
              <a:t>2021 год: </a:t>
            </a:r>
            <a:r>
              <a:rPr lang="ru-RU" sz="1400" b="1" i="1" dirty="0" smtClean="0"/>
              <a:t>1637720рублей;</a:t>
            </a:r>
          </a:p>
          <a:p>
            <a:r>
              <a:rPr lang="ru-RU" altLang="ru-RU" sz="1400" b="1" i="1" dirty="0" smtClean="0"/>
              <a:t>2022 год: </a:t>
            </a:r>
            <a:r>
              <a:rPr lang="ru-RU" sz="1400" b="1" i="1" dirty="0"/>
              <a:t>702176 </a:t>
            </a:r>
            <a:r>
              <a:rPr lang="ru-RU" sz="1400" b="1" i="1" dirty="0" smtClean="0"/>
              <a:t>рублей</a:t>
            </a:r>
            <a:endParaRPr lang="ru-RU" altLang="ru-RU" sz="1400" b="1" i="1" dirty="0"/>
          </a:p>
        </p:txBody>
      </p:sp>
      <p:pic>
        <p:nvPicPr>
          <p:cNvPr id="2" name="Picture 2" descr="F:\методическая база\проекты\МСС-грант\Мой семейный центр-презентация\Слайд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67736"/>
            <a:ext cx="4255554" cy="319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методическая база\проекты\МСС-грант\Мой семейный центр-презентация\Слайд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08" y="2420888"/>
            <a:ext cx="3639217" cy="2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методическая база\проекты\МСС-грант\Мой семейный центр-презентация\Слайд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71"/>
          <a:stretch/>
        </p:blipFill>
        <p:spPr bwMode="auto">
          <a:xfrm>
            <a:off x="3636384" y="4437112"/>
            <a:ext cx="4401852" cy="221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7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44383" y="262402"/>
            <a:ext cx="7352721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400" dirty="0" smtClean="0">
                <a:ln w="18000">
                  <a:noFill/>
                  <a:prstDash val="solid"/>
                  <a:miter lim="800000"/>
                </a:ln>
                <a:solidFill>
                  <a:srgbClr val="C00000"/>
                </a:solidFill>
                <a:latin typeface="Impact" pitchFamily="34" charset="0"/>
              </a:rPr>
              <a:t>Чебоксары – территория, комфортная для проживания семей с детьми</a:t>
            </a:r>
          </a:p>
        </p:txBody>
      </p:sp>
      <p:pic>
        <p:nvPicPr>
          <p:cNvPr id="1029" name="Picture 5" descr="C:\Users\zam_dir\Desktop\1553597198_ceboksary_distric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344"/>
            <a:ext cx="1577752" cy="11031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ой семейный цент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67" y="1700808"/>
            <a:ext cx="2898337" cy="280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Счастливая семья, иллюстрация вектора Иллюстрация вектора - иллюстрации  насчитывающей папа, дочь: 524290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344" y="4293096"/>
            <a:ext cx="1996693" cy="211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имвол Psi изолированный на белой предпосылке Значок психологии R  Иллюстрация вектора - иллюстрации насчитывающей икона, письмо: 15145144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14246" r="15177" b="22725"/>
          <a:stretch/>
        </p:blipFill>
        <p:spPr bwMode="auto">
          <a:xfrm>
            <a:off x="212023" y="1863947"/>
            <a:ext cx="553152" cy="55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72300" y="1700808"/>
            <a:ext cx="4981246" cy="72008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2300" y="1774557"/>
            <a:ext cx="4849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Бесплатное психологическое, социальное, юридическое сопровождение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448046"/>
            <a:ext cx="8351912" cy="788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AutoShape 2" descr="Выход из сложной ситуации - векторные изображения, Выход из сложной ситуации  картинки |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Выход из сложной ситуации - векторные изображения, Выход из сложной ситуации  картинки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Ключевой рывок: стоковые векторные изображения, иллюстрации | Depositphot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9" descr="Концепция взаимосвязанных бизнес-процессов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Беспорядочная линия, сложная, абстрактная. векторный логотип значок шаблона  | Премиум векторы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3" descr="Беспорядочная линия, сложная, абстрактная. векторный логотип значок шаблона  | Премиум векторы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C:\Users\zam_dir\Desktop\Без названия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5584"/>
            <a:ext cx="1150739" cy="108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72300" y="2691268"/>
            <a:ext cx="4981246" cy="99002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72300" y="2757957"/>
            <a:ext cx="4849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Поиск решений по выходу из трудной жизненной ситуации с применением различных технологий работы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 descr="C:\Users\zam_dir\Desktop\pngtree-continuous-line-drawing-of-a-family-png-image_8953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9" y="4056163"/>
            <a:ext cx="791554" cy="7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954243" y="3956930"/>
            <a:ext cx="4999304" cy="99002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055101" y="4023620"/>
            <a:ext cx="4849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Консультирование по социально-правовым, психолого-педагогическим вопросам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0" name="Picture 16" descr="C:\Users\zam_dir\Desktop\летний-лагерь-черно-белая-сцена-с-палаткой-и-лесом-векторная-22256388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80" y="5354773"/>
            <a:ext cx="797920" cy="62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987159" y="5164027"/>
            <a:ext cx="4981246" cy="990020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1262" y="52052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Организация клубного, семейного </a:t>
            </a:r>
            <a:r>
              <a:rPr lang="ru-RU" dirty="0">
                <a:latin typeface="Arial" pitchFamily="34" charset="0"/>
                <a:cs typeface="Arial" pitchFamily="34" charset="0"/>
              </a:rPr>
              <a:t>досуга, оздоровления детей в каникулярный период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⬇ Скачать картинки Телефонная трубка красная, стоковые фото Телефонная  трубка красная в хорошем качестве | Depositphot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5" y="2934336"/>
            <a:ext cx="648072" cy="84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3597" y="3033826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23-77-99 </a:t>
            </a:r>
            <a:endParaRPr lang="ru-RU" sz="3600" dirty="0">
              <a:solidFill>
                <a:srgbClr val="C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3469120" y="3356992"/>
            <a:ext cx="4410339" cy="732785"/>
          </a:xfrm>
          <a:prstGeom prst="rect">
            <a:avLst/>
          </a:prstGeom>
          <a:extLst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3000" b="1" kern="10" spc="1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Мой семейный центр</a:t>
            </a:r>
            <a:endParaRPr lang="ru-RU" sz="3000" b="1" kern="10" spc="1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054" name="Picture 6" descr="Фотография на тему Синяя веб-иконка с изображением телефонной трубки на  белом фоне | PressFo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1" y="407401"/>
            <a:ext cx="94026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ллюстрации и картинки Синяя фиолетовая скрепка в PNG и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59" y="641443"/>
            <a:ext cx="648072" cy="4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Опросник - изображение в формате 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3047"/>
            <a:ext cx="748918" cy="106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4" descr="значок службы поддержки оператора центра обработки вызовов. голубой цвет  Иллюстрация вектора - иллюстрации насчитывающей ассистентские, человек:  2153611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Оператор микрофона в наушниках технической поддержки реалистичная иконка 3d  векторная иллюстрация линии вид сверху | Премиум вектор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21" y="160338"/>
            <a:ext cx="2592288" cy="14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Иллюстрации и картинки Синяя фиолетовая скрепка в PNG и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54346"/>
            <a:ext cx="648072" cy="4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Иллюстрации и картинки Синяя фиолетовая скрепка в PNG и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4" y="668053"/>
            <a:ext cx="648072" cy="4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Эффект усталости от принятия решений | BMTRI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675" y="37729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Иллюстрации и картинки Синяя фиолетовая скрепка в PNG и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12608" y="2732608"/>
            <a:ext cx="2017772" cy="38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Значок команды специалистов Иллюстрация вектора - иллюстрации насчитывающей  встреча, обслуживание: 1748718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169686"/>
            <a:ext cx="1450226" cy="145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Консультация – Бесплатные иконки: поисковая оптимизация и Интернет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00" y="4283792"/>
            <a:ext cx="1222013" cy="122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Иллюстрации и картинки Синяя фиолетовая скрепка в PNG и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560845" y="4740199"/>
            <a:ext cx="648072" cy="4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Иллюстрации и картинки Синяя фиолетовая скрепка в PNG и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50093" y="4743845"/>
            <a:ext cx="648072" cy="4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Комплексная помощь детям с признаками расстройства аутистического спектра и  с расстройством аутистического спектра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r="5436" b="26863"/>
          <a:stretch/>
        </p:blipFill>
        <p:spPr bwMode="auto">
          <a:xfrm>
            <a:off x="2715356" y="4424727"/>
            <a:ext cx="1034660" cy="94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счастливая семья в сердце дом логотип профсоюза родителей дети любят  родительские символы иконки дизайн вектор на белом фоне Иллюстрация вектора  - иллюстрации насчитывающей семьи, дом: 16068313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89" y="4517305"/>
            <a:ext cx="895294" cy="89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Иллюстрации и картинки Синяя фиолетовая скрепка в PNG и 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35696" y="4743845"/>
            <a:ext cx="648072" cy="4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07975" y="1617983"/>
            <a:ext cx="1376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Поступление обращения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70111" y="1617983"/>
            <a:ext cx="1376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 информации, заполнение документов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35816" y="1664149"/>
            <a:ext cx="1376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Онлайн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23213" y="1664149"/>
            <a:ext cx="16611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индивидуального маршрута оказания помощи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74847" y="5619912"/>
            <a:ext cx="16611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Направление к профильным специалистам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018999" y="5649618"/>
            <a:ext cx="13762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Офлайн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консультация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659585" y="5424778"/>
            <a:ext cx="1376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Оказание комплексной социальной помощи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80451" y="5505805"/>
            <a:ext cx="137623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Разрешение трудной жизненной ситуации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6" descr="Мой семейный центр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2" r="15217" b="40916"/>
          <a:stretch/>
        </p:blipFill>
        <p:spPr bwMode="auto">
          <a:xfrm>
            <a:off x="5100439" y="2187369"/>
            <a:ext cx="1147700" cy="99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77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7416824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280" y="307685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Impact" pitchFamily="34" charset="0"/>
              </a:rPr>
              <a:t>Взаимодействие на основе проектного управления</a:t>
            </a:r>
            <a:endParaRPr lang="ru-RU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51520" y="1037362"/>
            <a:ext cx="8064896" cy="4695894"/>
            <a:chOff x="214282" y="1500174"/>
            <a:chExt cx="8521274" cy="4768856"/>
          </a:xfrm>
        </p:grpSpPr>
        <p:sp>
          <p:nvSpPr>
            <p:cNvPr id="7" name="AutoShape 20"/>
            <p:cNvSpPr>
              <a:spLocks noChangeArrowheads="1"/>
            </p:cNvSpPr>
            <p:nvPr/>
          </p:nvSpPr>
          <p:spPr bwMode="auto">
            <a:xfrm>
              <a:off x="3477364" y="3504653"/>
              <a:ext cx="1877964" cy="113879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0000"/>
                </a:gs>
                <a:gs pos="50000">
                  <a:srgbClr val="C0504D"/>
                </a:gs>
                <a:gs pos="100000">
                  <a:srgbClr val="FF0000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Отделение социальной помощи семье и детям</a:t>
              </a:r>
              <a:endPara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AutoShape 4"/>
            <p:cNvSpPr>
              <a:spLocks noChangeArrowheads="1"/>
            </p:cNvSpPr>
            <p:nvPr/>
          </p:nvSpPr>
          <p:spPr bwMode="auto">
            <a:xfrm>
              <a:off x="5898581" y="3570379"/>
              <a:ext cx="2102443" cy="6196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B2A1C7"/>
                </a:gs>
                <a:gs pos="50000">
                  <a:srgbClr val="8064A2"/>
                </a:gs>
                <a:gs pos="100000">
                  <a:srgbClr val="B2A1C7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B2A1C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100" dirty="0" smtClean="0">
                  <a:solidFill>
                    <a:srgbClr val="FFFFFF"/>
                  </a:solidFill>
                  <a:latin typeface="Calibri" pitchFamily="34" charset="0"/>
                </a:rPr>
                <a:t>Организации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образования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AutoShape 5"/>
            <p:cNvSpPr>
              <a:spLocks noChangeArrowheads="1"/>
            </p:cNvSpPr>
            <p:nvPr/>
          </p:nvSpPr>
          <p:spPr bwMode="auto">
            <a:xfrm>
              <a:off x="5898581" y="2643182"/>
              <a:ext cx="1956440" cy="48883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876F8"/>
                </a:gs>
                <a:gs pos="50000">
                  <a:srgbClr val="F2DBDB"/>
                </a:gs>
                <a:gs pos="100000">
                  <a:srgbClr val="F876F8"/>
                </a:gs>
              </a:gsLst>
              <a:lin ang="189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876F8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Общественные организации: ТОСы,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357158" y="4620224"/>
              <a:ext cx="2332398" cy="6196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E5B8B7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Комиссия по делам </a:t>
              </a:r>
              <a:r>
                <a:rPr kumimoji="0" lang="ru-RU" sz="11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несовершеннолетних и защите их прав</a:t>
              </a:r>
              <a:endParaRPr kumimoji="0" lang="ru-RU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1213101" y="5523947"/>
              <a:ext cx="2102443" cy="6196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4F81BD"/>
                </a:gs>
                <a:gs pos="100000">
                  <a:srgbClr val="365E8F"/>
                </a:gs>
              </a:gsLst>
              <a:path path="shape">
                <a:fillToRect l="50000" t="50000" r="50000" b="50000"/>
              </a:path>
            </a:gradFill>
            <a:ln w="0">
              <a:noFill/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4F81BD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100" dirty="0" smtClean="0">
                  <a:solidFill>
                    <a:srgbClr val="FFFFFF"/>
                  </a:solidFill>
                  <a:latin typeface="Calibri" pitchFamily="34" charset="0"/>
                </a:rPr>
                <a:t>Организации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культуры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AutoShape 8"/>
            <p:cNvSpPr>
              <a:spLocks noChangeArrowheads="1"/>
            </p:cNvSpPr>
            <p:nvPr/>
          </p:nvSpPr>
          <p:spPr bwMode="auto">
            <a:xfrm>
              <a:off x="518978" y="2692476"/>
              <a:ext cx="2102443" cy="6196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FDE9D9"/>
                </a:gs>
                <a:gs pos="100000">
                  <a:srgbClr val="FFFF00"/>
                </a:gs>
              </a:gsLst>
              <a:lin ang="189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100" dirty="0" smtClean="0">
                  <a:latin typeface="Calibri" pitchFamily="34" charset="0"/>
                </a:rPr>
                <a:t>Организации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здравоохранения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AutoShape 9"/>
            <p:cNvSpPr>
              <a:spLocks noChangeArrowheads="1"/>
            </p:cNvSpPr>
            <p:nvPr/>
          </p:nvSpPr>
          <p:spPr bwMode="auto">
            <a:xfrm>
              <a:off x="4899677" y="5523947"/>
              <a:ext cx="2102443" cy="6196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C000"/>
                </a:gs>
                <a:gs pos="50000">
                  <a:srgbClr val="FDE9D9"/>
                </a:gs>
                <a:gs pos="100000">
                  <a:srgbClr val="FFC000"/>
                </a:gs>
              </a:gsLst>
              <a:lin ang="189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00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Центр занятости населения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AutoShape 10"/>
            <p:cNvSpPr>
              <a:spLocks noChangeArrowheads="1"/>
            </p:cNvSpPr>
            <p:nvPr/>
          </p:nvSpPr>
          <p:spPr bwMode="auto">
            <a:xfrm>
              <a:off x="5857884" y="4500570"/>
              <a:ext cx="2102443" cy="619696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C2D69B"/>
                </a:gs>
                <a:gs pos="50000">
                  <a:srgbClr val="9BBB59"/>
                </a:gs>
                <a:gs pos="100000">
                  <a:srgbClr val="C2D69B"/>
                </a:gs>
              </a:gsLst>
              <a:lin ang="54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C2D69B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Общественность, СМИ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436851" y="3636104"/>
              <a:ext cx="2252705" cy="68248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95B3D7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100" dirty="0" smtClean="0">
                  <a:latin typeface="Calibri" pitchFamily="34" charset="0"/>
                </a:rPr>
                <a:t>Органы МВД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 flipH="1">
              <a:off x="2553287" y="3636104"/>
              <a:ext cx="829175" cy="230626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 flipH="1">
              <a:off x="2621421" y="3975294"/>
              <a:ext cx="761041" cy="69891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8" name="AutoShape 14"/>
            <p:cNvCxnSpPr>
              <a:cxnSpLocks noChangeShapeType="1"/>
            </p:cNvCxnSpPr>
            <p:nvPr/>
          </p:nvCxnSpPr>
          <p:spPr bwMode="auto">
            <a:xfrm flipH="1">
              <a:off x="2621421" y="4116134"/>
              <a:ext cx="907044" cy="140781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9" name="AutoShape 15"/>
            <p:cNvCxnSpPr>
              <a:cxnSpLocks noChangeShapeType="1"/>
            </p:cNvCxnSpPr>
            <p:nvPr/>
          </p:nvCxnSpPr>
          <p:spPr bwMode="auto">
            <a:xfrm>
              <a:off x="5222708" y="4124349"/>
              <a:ext cx="675872" cy="1407813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>
              <a:off x="4408741" y="2692476"/>
              <a:ext cx="1035405" cy="439538"/>
            </a:xfrm>
            <a:prstGeom prst="roundRect">
              <a:avLst>
                <a:gd name="adj" fmla="val 16667"/>
              </a:avLst>
            </a:prstGeom>
            <a:solidFill>
              <a:srgbClr val="E36C0A"/>
            </a:solidFill>
            <a:ln w="381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E36C0A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ребёнок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auto">
            <a:xfrm>
              <a:off x="3221250" y="2692476"/>
              <a:ext cx="1010463" cy="43953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 w="38100">
              <a:round/>
              <a:headEnd/>
              <a:tailEnd/>
            </a:ln>
            <a:effectLst/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B0F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семья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>
              <a:off x="5079747" y="3043402"/>
              <a:ext cx="206229" cy="362076"/>
            </a:xfrm>
            <a:prstGeom prst="downArrow">
              <a:avLst>
                <a:gd name="adj1" fmla="val 50000"/>
                <a:gd name="adj2" fmla="val 455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40"/>
            <p:cNvSpPr>
              <a:spLocks noChangeArrowheads="1"/>
            </p:cNvSpPr>
            <p:nvPr/>
          </p:nvSpPr>
          <p:spPr bwMode="auto">
            <a:xfrm rot="10800000">
              <a:off x="4669113" y="3043402"/>
              <a:ext cx="230563" cy="362076"/>
            </a:xfrm>
            <a:prstGeom prst="downArrow">
              <a:avLst>
                <a:gd name="adj1" fmla="val 50000"/>
                <a:gd name="adj2" fmla="val 4069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41"/>
            <p:cNvSpPr>
              <a:spLocks noChangeArrowheads="1"/>
            </p:cNvSpPr>
            <p:nvPr/>
          </p:nvSpPr>
          <p:spPr bwMode="auto">
            <a:xfrm>
              <a:off x="3878264" y="3043402"/>
              <a:ext cx="206229" cy="362076"/>
            </a:xfrm>
            <a:prstGeom prst="downArrow">
              <a:avLst>
                <a:gd name="adj1" fmla="val 50000"/>
                <a:gd name="adj2" fmla="val 4550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42"/>
            <p:cNvSpPr>
              <a:spLocks noChangeArrowheads="1"/>
            </p:cNvSpPr>
            <p:nvPr/>
          </p:nvSpPr>
          <p:spPr bwMode="auto">
            <a:xfrm rot="10800000">
              <a:off x="3382462" y="3043402"/>
              <a:ext cx="230563" cy="362076"/>
            </a:xfrm>
            <a:prstGeom prst="downArrow">
              <a:avLst>
                <a:gd name="adj1" fmla="val 50000"/>
                <a:gd name="adj2" fmla="val 4069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6" name="AutoShape 43"/>
            <p:cNvCxnSpPr>
              <a:cxnSpLocks noChangeShapeType="1"/>
            </p:cNvCxnSpPr>
            <p:nvPr/>
          </p:nvCxnSpPr>
          <p:spPr bwMode="auto">
            <a:xfrm flipH="1" flipV="1">
              <a:off x="2313598" y="3132014"/>
              <a:ext cx="1001946" cy="372639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7" name="AutoShape 44"/>
            <p:cNvCxnSpPr>
              <a:cxnSpLocks noChangeShapeType="1"/>
            </p:cNvCxnSpPr>
            <p:nvPr/>
          </p:nvCxnSpPr>
          <p:spPr bwMode="auto">
            <a:xfrm flipH="1" flipV="1">
              <a:off x="5265901" y="3636104"/>
              <a:ext cx="540819" cy="230626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8" name="AutoShape 45"/>
            <p:cNvCxnSpPr>
              <a:cxnSpLocks noChangeShapeType="1"/>
            </p:cNvCxnSpPr>
            <p:nvPr/>
          </p:nvCxnSpPr>
          <p:spPr bwMode="auto">
            <a:xfrm flipH="1" flipV="1">
              <a:off x="5285976" y="3929521"/>
              <a:ext cx="612604" cy="589181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9" name="AutoShape 46"/>
            <p:cNvCxnSpPr>
              <a:cxnSpLocks noChangeShapeType="1"/>
            </p:cNvCxnSpPr>
            <p:nvPr/>
          </p:nvCxnSpPr>
          <p:spPr bwMode="auto">
            <a:xfrm flipH="1">
              <a:off x="5285976" y="3043402"/>
              <a:ext cx="657014" cy="526976"/>
            </a:xfrm>
            <a:prstGeom prst="straightConnector1">
              <a:avLst/>
            </a:prstGeom>
            <a:noFill/>
            <a:ln w="508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pic>
          <p:nvPicPr>
            <p:cNvPr id="30" name="Рисунок 29" descr="E:\01\Люди\1104.wmf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 flipV="1">
              <a:off x="2786050" y="1500174"/>
              <a:ext cx="1019819" cy="1341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Рисунок 30" descr="E:\01\Люди\1029.wmf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0" y="2143116"/>
              <a:ext cx="782262" cy="51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32" name="Рисунок 31" descr="E:\01\Предметы и объекты\53.wmf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572396" y="2285992"/>
              <a:ext cx="1163160" cy="101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3" name="Object 47"/>
            <p:cNvGraphicFramePr>
              <a:graphicFrameLocks noChangeAspect="1"/>
            </p:cNvGraphicFramePr>
            <p:nvPr/>
          </p:nvGraphicFramePr>
          <p:xfrm>
            <a:off x="7072330" y="5575038"/>
            <a:ext cx="749332" cy="693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CorelDRAW" r:id="rId6" imgW="4608360" imgH="4281840" progId="">
                    <p:embed/>
                  </p:oleObj>
                </mc:Choice>
                <mc:Fallback>
                  <p:oleObj name="CorelDRAW" r:id="rId6" imgW="4608360" imgH="42818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2330" y="5575038"/>
                          <a:ext cx="749332" cy="6939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48"/>
            <p:cNvGraphicFramePr>
              <a:graphicFrameLocks noChangeAspect="1"/>
            </p:cNvGraphicFramePr>
            <p:nvPr/>
          </p:nvGraphicFramePr>
          <p:xfrm>
            <a:off x="3214678" y="5352484"/>
            <a:ext cx="538442" cy="8959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CorelDRAW" r:id="rId8" imgW="2743200" imgH="4599360" progId="">
                    <p:embed/>
                  </p:oleObj>
                </mc:Choice>
                <mc:Fallback>
                  <p:oleObj name="CorelDRAW" r:id="rId8" imgW="2743200" imgH="4599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4678" y="5352484"/>
                          <a:ext cx="538442" cy="8959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9"/>
            <p:cNvGraphicFramePr>
              <a:graphicFrameLocks noChangeAspect="1"/>
            </p:cNvGraphicFramePr>
            <p:nvPr/>
          </p:nvGraphicFramePr>
          <p:xfrm>
            <a:off x="928662" y="5101374"/>
            <a:ext cx="626687" cy="1006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CorelDRAW" r:id="rId10" imgW="2834640" imgH="4599360" progId="">
                    <p:embed/>
                  </p:oleObj>
                </mc:Choice>
                <mc:Fallback>
                  <p:oleObj name="CorelDRAW" r:id="rId10" imgW="2834640" imgH="45993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5101374"/>
                          <a:ext cx="626687" cy="10065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50"/>
            <p:cNvGraphicFramePr>
              <a:graphicFrameLocks noChangeAspect="1"/>
            </p:cNvGraphicFramePr>
            <p:nvPr/>
          </p:nvGraphicFramePr>
          <p:xfrm>
            <a:off x="214282" y="2000240"/>
            <a:ext cx="1030516" cy="7388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CorelDRAW" r:id="rId12" imgW="2771640" imgH="1998720" progId="">
                    <p:embed/>
                  </p:oleObj>
                </mc:Choice>
                <mc:Fallback>
                  <p:oleObj name="CorelDRAW" r:id="rId12" imgW="2771640" imgH="199872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282" y="2000240"/>
                          <a:ext cx="1030516" cy="7388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7" name="Picture 6" descr="Мой семейный центр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14" y="3070763"/>
            <a:ext cx="1280789" cy="98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97768" y="5906037"/>
            <a:ext cx="8946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Заключено более 50 соглашений о взаимодействии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88640"/>
            <a:ext cx="7812360" cy="64807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13384" y="235677"/>
            <a:ext cx="75608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solidFill>
                  <a:schemeClr val="bg1"/>
                </a:solidFill>
                <a:latin typeface="Impact" pitchFamily="34" charset="0"/>
              </a:rPr>
              <a:t>Социальное обслуживание семей и детей</a:t>
            </a:r>
            <a:endParaRPr lang="ru-RU" sz="3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122" name="Picture 2" descr="C:\Users\sochz\Desktop\Рисунок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9474"/>
            <a:ext cx="4089574" cy="263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11033" y="1131709"/>
            <a:ext cx="5670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В рамках работы экспертной студии будут проводиться</a:t>
            </a:r>
          </a:p>
          <a:p>
            <a:pPr algn="r"/>
            <a:r>
              <a:rPr lang="ru-RU" dirty="0" smtClean="0"/>
              <a:t>еженедельные </a:t>
            </a:r>
            <a:r>
              <a:rPr lang="ru-RU" dirty="0"/>
              <a:t>индивидуальные встречи с экспертами по социальным, медицинским, правовым, </a:t>
            </a:r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педагогическим</a:t>
            </a:r>
            <a:r>
              <a:rPr lang="ru-RU" dirty="0"/>
              <a:t>, психологическим </a:t>
            </a:r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вопросам</a:t>
            </a:r>
            <a:r>
              <a:rPr lang="ru-RU" dirty="0"/>
              <a:t>. Встречи будут проводиться как </a:t>
            </a:r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офлайн</a:t>
            </a:r>
            <a:r>
              <a:rPr lang="ru-RU" dirty="0"/>
              <a:t>, так и онлайн с помощью </a:t>
            </a:r>
            <a:r>
              <a:rPr lang="ru-RU" dirty="0" err="1"/>
              <a:t>Skype</a:t>
            </a:r>
            <a:r>
              <a:rPr lang="ru-RU" dirty="0"/>
              <a:t> и </a:t>
            </a:r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</a:t>
            </a:r>
            <a:r>
              <a:rPr lang="ru-RU" dirty="0" err="1" smtClean="0"/>
              <a:t>Viber</a:t>
            </a:r>
            <a:r>
              <a:rPr lang="ru-RU" dirty="0"/>
              <a:t>, социальной сети </a:t>
            </a:r>
            <a:r>
              <a:rPr lang="ru-RU" dirty="0" err="1"/>
              <a:t>ВКонтакте</a:t>
            </a:r>
            <a:r>
              <a:rPr lang="ru-RU" dirty="0"/>
              <a:t>. В </a:t>
            </a:r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зависимости </a:t>
            </a:r>
            <a:r>
              <a:rPr lang="ru-RU" dirty="0"/>
              <a:t>от постановки вопроса и </a:t>
            </a:r>
            <a:endParaRPr lang="ru-RU" dirty="0" smtClean="0"/>
          </a:p>
          <a:p>
            <a:pPr algn="r"/>
            <a:r>
              <a:rPr lang="ru-RU" dirty="0"/>
              <a:t> </a:t>
            </a:r>
            <a:r>
              <a:rPr lang="ru-RU" dirty="0" smtClean="0"/>
              <a:t>                         степени </a:t>
            </a:r>
            <a:r>
              <a:rPr lang="ru-RU" dirty="0"/>
              <a:t>развития проблемы предлагается разная помощь от информационного разговора до цикла встреч.</a:t>
            </a:r>
          </a:p>
        </p:txBody>
      </p:sp>
      <p:pic>
        <p:nvPicPr>
          <p:cNvPr id="9" name="Picture 2" descr="C:\Users\sochz\Desktop\Рисунок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9" y="4305768"/>
            <a:ext cx="1252463" cy="230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91680" y="4509120"/>
            <a:ext cx="71105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Социальна услуга – «Комната примирения родителей»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Данная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услуга направлена на развитие семейных ценностей, пропаганду семейных традиций, оказание психологической помощи семьям, находящимся в кризисной ситуации, оказание поддержки молодым семейным парам.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проводится совместно с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ЗАГСом</a:t>
            </a:r>
            <a:r>
              <a:rPr lang="ru-RU" dirty="0">
                <a:latin typeface="Arial" pitchFamily="34" charset="0"/>
                <a:cs typeface="Arial" pitchFamily="34" charset="0"/>
              </a:rPr>
              <a:t> г. Чебоксары. Ежемесячно планируется проводить работу с 9-10 семьями целевой группы.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5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671</Words>
  <Application>Microsoft Office PowerPoint</Application>
  <PresentationFormat>Экран (4:3)</PresentationFormat>
  <Paragraphs>103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zam_dir</dc:creator>
  <cp:lastModifiedBy>zam_dir</cp:lastModifiedBy>
  <cp:revision>15</cp:revision>
  <dcterms:created xsi:type="dcterms:W3CDTF">2022-06-01T11:07:05Z</dcterms:created>
  <dcterms:modified xsi:type="dcterms:W3CDTF">2022-08-26T10:29:42Z</dcterms:modified>
</cp:coreProperties>
</file>